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2" saveSubsetFonts="1">
  <p:sldMasterIdLst>
    <p:sldMasterId id="2147483660" r:id="rId1"/>
  </p:sldMasterIdLst>
  <p:notesMasterIdLst>
    <p:notesMasterId r:id="rId49"/>
  </p:notesMasterIdLst>
  <p:sldIdLst>
    <p:sldId id="564" r:id="rId2"/>
    <p:sldId id="670" r:id="rId3"/>
    <p:sldId id="742" r:id="rId4"/>
    <p:sldId id="667" r:id="rId5"/>
    <p:sldId id="743" r:id="rId6"/>
    <p:sldId id="669" r:id="rId7"/>
    <p:sldId id="666" r:id="rId8"/>
    <p:sldId id="668" r:id="rId9"/>
    <p:sldId id="747" r:id="rId10"/>
    <p:sldId id="675" r:id="rId11"/>
    <p:sldId id="676" r:id="rId12"/>
    <p:sldId id="726" r:id="rId13"/>
    <p:sldId id="677" r:id="rId14"/>
    <p:sldId id="678" r:id="rId15"/>
    <p:sldId id="740" r:id="rId16"/>
    <p:sldId id="741" r:id="rId17"/>
    <p:sldId id="679" r:id="rId18"/>
    <p:sldId id="680" r:id="rId19"/>
    <p:sldId id="681" r:id="rId20"/>
    <p:sldId id="682" r:id="rId21"/>
    <p:sldId id="684" r:id="rId22"/>
    <p:sldId id="686" r:id="rId23"/>
    <p:sldId id="744" r:id="rId24"/>
    <p:sldId id="745" r:id="rId25"/>
    <p:sldId id="746" r:id="rId26"/>
    <p:sldId id="688" r:id="rId27"/>
    <p:sldId id="729" r:id="rId28"/>
    <p:sldId id="692" r:id="rId29"/>
    <p:sldId id="693" r:id="rId30"/>
    <p:sldId id="732" r:id="rId31"/>
    <p:sldId id="695" r:id="rId32"/>
    <p:sldId id="733" r:id="rId33"/>
    <p:sldId id="734" r:id="rId34"/>
    <p:sldId id="735" r:id="rId35"/>
    <p:sldId id="736" r:id="rId36"/>
    <p:sldId id="738" r:id="rId37"/>
    <p:sldId id="739" r:id="rId38"/>
    <p:sldId id="696" r:id="rId39"/>
    <p:sldId id="699" r:id="rId40"/>
    <p:sldId id="700" r:id="rId41"/>
    <p:sldId id="701" r:id="rId42"/>
    <p:sldId id="702" r:id="rId43"/>
    <p:sldId id="703" r:id="rId44"/>
    <p:sldId id="718" r:id="rId45"/>
    <p:sldId id="724" r:id="rId46"/>
    <p:sldId id="725" r:id="rId47"/>
    <p:sldId id="591" r:id="rId48"/>
  </p:sldIdLst>
  <p:sldSz cx="9906000" cy="6858000" type="A4"/>
  <p:notesSz cx="7104063" cy="10234613"/>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78941" algn="l" rtl="0" fontAlgn="base">
      <a:spcBef>
        <a:spcPct val="0"/>
      </a:spcBef>
      <a:spcAft>
        <a:spcPct val="0"/>
      </a:spcAft>
      <a:defRPr kern="1200">
        <a:solidFill>
          <a:schemeClr val="tx1"/>
        </a:solidFill>
        <a:latin typeface="Arial" charset="0"/>
        <a:ea typeface="+mn-ea"/>
        <a:cs typeface="+mn-cs"/>
      </a:defRPr>
    </a:lvl2pPr>
    <a:lvl3pPr marL="957882" algn="l" rtl="0" fontAlgn="base">
      <a:spcBef>
        <a:spcPct val="0"/>
      </a:spcBef>
      <a:spcAft>
        <a:spcPct val="0"/>
      </a:spcAft>
      <a:defRPr kern="1200">
        <a:solidFill>
          <a:schemeClr val="tx1"/>
        </a:solidFill>
        <a:latin typeface="Arial" charset="0"/>
        <a:ea typeface="+mn-ea"/>
        <a:cs typeface="+mn-cs"/>
      </a:defRPr>
    </a:lvl3pPr>
    <a:lvl4pPr marL="1436823" algn="l" rtl="0" fontAlgn="base">
      <a:spcBef>
        <a:spcPct val="0"/>
      </a:spcBef>
      <a:spcAft>
        <a:spcPct val="0"/>
      </a:spcAft>
      <a:defRPr kern="1200">
        <a:solidFill>
          <a:schemeClr val="tx1"/>
        </a:solidFill>
        <a:latin typeface="Arial" charset="0"/>
        <a:ea typeface="+mn-ea"/>
        <a:cs typeface="+mn-cs"/>
      </a:defRPr>
    </a:lvl4pPr>
    <a:lvl5pPr marL="1915764" algn="l" rtl="0" fontAlgn="base">
      <a:spcBef>
        <a:spcPct val="0"/>
      </a:spcBef>
      <a:spcAft>
        <a:spcPct val="0"/>
      </a:spcAft>
      <a:defRPr kern="1200">
        <a:solidFill>
          <a:schemeClr val="tx1"/>
        </a:solidFill>
        <a:latin typeface="Arial" charset="0"/>
        <a:ea typeface="+mn-ea"/>
        <a:cs typeface="+mn-cs"/>
      </a:defRPr>
    </a:lvl5pPr>
    <a:lvl6pPr marL="2394704" algn="l" defTabSz="957882" rtl="0" eaLnBrk="1" latinLnBrk="0" hangingPunct="1">
      <a:defRPr kern="1200">
        <a:solidFill>
          <a:schemeClr val="tx1"/>
        </a:solidFill>
        <a:latin typeface="Arial" charset="0"/>
        <a:ea typeface="+mn-ea"/>
        <a:cs typeface="+mn-cs"/>
      </a:defRPr>
    </a:lvl6pPr>
    <a:lvl7pPr marL="2873644" algn="l" defTabSz="957882" rtl="0" eaLnBrk="1" latinLnBrk="0" hangingPunct="1">
      <a:defRPr kern="1200">
        <a:solidFill>
          <a:schemeClr val="tx1"/>
        </a:solidFill>
        <a:latin typeface="Arial" charset="0"/>
        <a:ea typeface="+mn-ea"/>
        <a:cs typeface="+mn-cs"/>
      </a:defRPr>
    </a:lvl7pPr>
    <a:lvl8pPr marL="3352585" algn="l" defTabSz="957882" rtl="0" eaLnBrk="1" latinLnBrk="0" hangingPunct="1">
      <a:defRPr kern="1200">
        <a:solidFill>
          <a:schemeClr val="tx1"/>
        </a:solidFill>
        <a:latin typeface="Arial" charset="0"/>
        <a:ea typeface="+mn-ea"/>
        <a:cs typeface="+mn-cs"/>
      </a:defRPr>
    </a:lvl8pPr>
    <a:lvl9pPr marL="3831526" algn="l" defTabSz="957882"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7F1C1"/>
    <a:srgbClr val="0391BD"/>
    <a:srgbClr val="FFDF8F"/>
    <a:srgbClr val="E4C230"/>
    <a:srgbClr val="DD690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3C2FFA5D-87B4-456A-9821-1D502468CF0F}" styleName="Стиль из темы 1 - акцент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Нет стиля, нет сетки">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8FB837D-C827-4EFA-A057-4D05807E0F7C}" styleName="Стиль из темы 1 - акцент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9CF1AB2-1976-4502-BF36-3FF5EA218861}" styleName="Средний стиль 4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C4B1156A-380E-4F78-BDF5-A606A8083BF9}" styleName="Средний стиль 4 - акцент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775DCB02-9BB8-47FD-8907-85C794F793BA}" styleName="Стиль из темы 1 - акцент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41" autoAdjust="0"/>
    <p:restoredTop sz="92899" autoAdjust="0"/>
  </p:normalViewPr>
  <p:slideViewPr>
    <p:cSldViewPr>
      <p:cViewPr>
        <p:scale>
          <a:sx n="80" d="100"/>
          <a:sy n="80" d="100"/>
        </p:scale>
        <p:origin x="-2262" y="-888"/>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7AFAF67-5DE2-4031-BC2B-3D8967C0AF6A}" type="doc">
      <dgm:prSet loTypeId="urn:microsoft.com/office/officeart/2005/8/layout/target2" loCatId="relationship" qsTypeId="urn:microsoft.com/office/officeart/2005/8/quickstyle/3d3" qsCatId="3D" csTypeId="urn:microsoft.com/office/officeart/2005/8/colors/colorful5" csCatId="colorful" phldr="1"/>
      <dgm:spPr/>
      <dgm:t>
        <a:bodyPr/>
        <a:lstStyle/>
        <a:p>
          <a:endParaRPr lang="ru-RU"/>
        </a:p>
      </dgm:t>
    </dgm:pt>
    <dgm:pt modelId="{274B54B6-C4F6-4F6C-81D0-D636B9433B79}" type="pres">
      <dgm:prSet presAssocID="{07AFAF67-5DE2-4031-BC2B-3D8967C0AF6A}" presName="Name0" presStyleCnt="0">
        <dgm:presLayoutVars>
          <dgm:chMax val="3"/>
          <dgm:chPref val="1"/>
          <dgm:dir/>
          <dgm:animLvl val="lvl"/>
          <dgm:resizeHandles/>
        </dgm:presLayoutVars>
      </dgm:prSet>
      <dgm:spPr/>
      <dgm:t>
        <a:bodyPr/>
        <a:lstStyle/>
        <a:p>
          <a:endParaRPr lang="ru-RU"/>
        </a:p>
      </dgm:t>
    </dgm:pt>
  </dgm:ptLst>
  <dgm:cxnLst>
    <dgm:cxn modelId="{A139A069-958A-4D99-8F1E-457A0A72B500}" type="presOf" srcId="{07AFAF67-5DE2-4031-BC2B-3D8967C0AF6A}" destId="{274B54B6-C4F6-4F6C-81D0-D636B9433B79}" srcOrd="0" destOrd="0" presId="urn:microsoft.com/office/officeart/2005/8/layout/targe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7AFAF67-5DE2-4031-BC2B-3D8967C0AF6A}" type="doc">
      <dgm:prSet loTypeId="urn:microsoft.com/office/officeart/2005/8/layout/target2" loCatId="relationship" qsTypeId="urn:microsoft.com/office/officeart/2005/8/quickstyle/3d3" qsCatId="3D" csTypeId="urn:microsoft.com/office/officeart/2005/8/colors/colorful5" csCatId="colorful" phldr="1"/>
      <dgm:spPr/>
      <dgm:t>
        <a:bodyPr/>
        <a:lstStyle/>
        <a:p>
          <a:endParaRPr lang="ru-RU"/>
        </a:p>
      </dgm:t>
    </dgm:pt>
    <dgm:pt modelId="{274B54B6-C4F6-4F6C-81D0-D636B9433B79}" type="pres">
      <dgm:prSet presAssocID="{07AFAF67-5DE2-4031-BC2B-3D8967C0AF6A}" presName="Name0" presStyleCnt="0">
        <dgm:presLayoutVars>
          <dgm:chMax val="3"/>
          <dgm:chPref val="1"/>
          <dgm:dir/>
          <dgm:animLvl val="lvl"/>
          <dgm:resizeHandles/>
        </dgm:presLayoutVars>
      </dgm:prSet>
      <dgm:spPr/>
      <dgm:t>
        <a:bodyPr/>
        <a:lstStyle/>
        <a:p>
          <a:endParaRPr lang="ru-RU"/>
        </a:p>
      </dgm:t>
    </dgm:pt>
  </dgm:ptLst>
  <dgm:cxnLst>
    <dgm:cxn modelId="{362E4BDC-BA54-46DD-BBE0-CD1450C90AF1}" type="presOf" srcId="{07AFAF67-5DE2-4031-BC2B-3D8967C0AF6A}" destId="{274B54B6-C4F6-4F6C-81D0-D636B9433B79}" srcOrd="0" destOrd="0" presId="urn:microsoft.com/office/officeart/2005/8/layout/targe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layout2.xml><?xml version="1.0" encoding="utf-8"?>
<dgm:layoutDef xmlns:dgm="http://schemas.openxmlformats.org/drawingml/2006/diagram" xmlns:a="http://schemas.openxmlformats.org/drawingml/2006/main" uniqueId="urn:microsoft.com/office/officeart/2005/8/layout/target2">
  <dgm:title val=""/>
  <dgm:desc val=""/>
  <dgm:catLst>
    <dgm:cat type="relationship"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chMax val="3"/>
      <dgm:chPref val="1"/>
      <dgm:dir/>
      <dgm:animLvl val="lvl"/>
      <dgm:resizeHandles/>
    </dgm:varLst>
    <dgm:alg type="composite">
      <dgm:param type="horzAlign" val="none"/>
      <dgm:param type="vertAlign" val="none"/>
    </dgm:alg>
    <dgm:shape xmlns:r="http://schemas.openxmlformats.org/officeDocument/2006/relationships" r:blip="">
      <dgm:adjLst/>
    </dgm:shape>
    <dgm:presOf/>
    <dgm:choose name="Name1">
      <dgm:if name="Name2" func="var" arg="dir" op="equ" val="norm">
        <dgm:choose name="Name3">
          <dgm:if name="Name4" axis="ch ch" ptType="node node" st="1 1" cnt="1 0" func="cnt" op="gt" val="0">
            <dgm:choose name="Name5">
              <dgm:if name="Name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395"/>
                  <dgm:constr type="t" for="ch" forName="centerBox" refType="h" fact="0.5"/>
                  <dgm:constr type="w" for="ch" forName="centerBox" refType="w" fact="0.555"/>
                  <dgm:constr type="h" for="ch" forName="centerBox" refType="h" fact="0.4"/>
                  <dgm:constr type="userA" for="des" forName="outerSibTrans" refType="w"/>
                  <dgm:constr type="userA" for="des" forName="middleSibTrans" refType="w"/>
                  <dgm:constr type="userA" for="des" forName="centerSibTrans" refType="w"/>
                </dgm:constrLst>
              </dgm:if>
              <dgm:else name="Name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2"/>
                  <dgm:constr type="t" for="ch" forName="middleBox" refType="h" fact="0.25"/>
                  <dgm:constr type="w" for="ch" forName="middleBox" refType="w" fact="0.775"/>
                  <dgm:constr type="h" for="ch" forName="middleBox" refType="h" fact="0.7"/>
                  <dgm:constr type="l" for="ch" forName="centerBox" refType="w" fact="0.22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8">
            <dgm:choose name="Name9">
              <dgm:if name="Name1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26"/>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1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if>
      <dgm:else name="Name12">
        <dgm:choose name="Name13">
          <dgm:if name="Name14" axis="ch ch" ptType="node node" st="1 1" cnt="1 0" func="cnt" op="gt" val="0">
            <dgm:choose name="Name15">
              <dgm:if name="Name16"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55"/>
                  <dgm:constr type="h" for="ch" forName="centerBox" refType="h" fact="0.4"/>
                  <dgm:constr type="userA" for="des" forName="outerSibTrans" refType="w"/>
                  <dgm:constr type="userA" for="des" forName="middleSibTrans" refType="w"/>
                  <dgm:constr type="userA" for="des" forName="centerSibTrans" refType="w"/>
                </dgm:constrLst>
              </dgm:if>
              <dgm:else name="Name17">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775"/>
                  <dgm:constr type="h" for="ch" forName="middleBox" refType="h" fact="0.7"/>
                  <dgm:constr type="l" for="ch" forName="centerBox" refType="w" fact="0.05"/>
                  <dgm:constr type="t" for="ch" forName="centerBox" refType="h" fact="0.5"/>
                  <dgm:constr type="w" for="ch" forName="centerBox" refType="w" fact="0.725"/>
                  <dgm:constr type="h" for="ch" forName="centerBox" refType="h" fact="0.4"/>
                  <dgm:constr type="userA" for="des" forName="outerSibTrans" refType="w"/>
                  <dgm:constr type="userA" for="des" forName="middleSibTrans" refType="w"/>
                  <dgm:constr type="userA" for="des" forName="centerSibTrans" refType="w"/>
                </dgm:constrLst>
              </dgm:else>
            </dgm:choose>
          </dgm:if>
          <dgm:else name="Name18">
            <dgm:choose name="Name19">
              <dgm:if name="Name20" axis="ch ch" ptType="node node" st="2 1" cnt="1 0" func="cnt" op="gt" val="0">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69"/>
                  <dgm:constr type="h" for="ch" forName="centerBox" refType="h" fact="0.4"/>
                  <dgm:constr type="userA" for="des" forName="outerSibTrans" refType="w"/>
                  <dgm:constr type="userA" for="des" forName="middleSibTrans" refType="w"/>
                  <dgm:constr type="userA" for="des" forName="centerSibTrans" refType="w"/>
                </dgm:constrLst>
              </dgm:if>
              <dgm:else name="Name21">
                <dgm:constrLst>
                  <dgm:constr type="primFontSz" for="des" forName="middleBoxParent" val="65"/>
                  <dgm:constr type="primFontSz" for="des" forName="mChild" val="65"/>
                  <dgm:constr type="primFontSz" for="des" forName="outerBoxParent" refType="primFontSz" refFor="des" refForName="middleBoxParent" op="equ"/>
                  <dgm:constr type="primFontSz" for="des" forName="centerBoxParent" refType="primFontSz" refFor="des" refForName="middleBoxParent" op="equ"/>
                  <dgm:constr type="primFontSz" for="des" forName="oChild" refType="primFontSz" refFor="des" refForName="mChild" op="equ"/>
                  <dgm:constr type="primFontSz" for="des" forName="cChild" refType="primFontSz" refFor="des" refForName="mChild" op="equ"/>
                  <dgm:constr type="l" for="ch" forName="outerBox"/>
                  <dgm:constr type="t" for="ch" forName="outerBox"/>
                  <dgm:constr type="w" for="ch" forName="outerBox" refType="w"/>
                  <dgm:constr type="h" for="ch" forName="outerBox" refType="h"/>
                  <dgm:constr type="l" for="ch" forName="middleBox" refType="w" fact="0.025"/>
                  <dgm:constr type="t" for="ch" forName="middleBox" refType="h" fact="0.25"/>
                  <dgm:constr type="w" for="ch" forName="middleBox" refType="w" fact="0.95"/>
                  <dgm:constr type="h" for="ch" forName="middleBox" refType="h" fact="0.7"/>
                  <dgm:constr type="l" for="ch" forName="centerBox" refType="w" fact="0.05"/>
                  <dgm:constr type="t" for="ch" forName="centerBox" refType="h" fact="0.5"/>
                  <dgm:constr type="w" for="ch" forName="centerBox" refType="w" fact="0.9"/>
                  <dgm:constr type="h" for="ch" forName="centerBox" refType="h" fact="0.4"/>
                  <dgm:constr type="userA" for="des" forName="outerSibTrans" refType="w"/>
                  <dgm:constr type="userA" for="des" forName="middleSibTrans" refType="w"/>
                  <dgm:constr type="userA" for="des" forName="centerSibTrans" refType="w"/>
                </dgm:constrLst>
              </dgm:else>
            </dgm:choose>
          </dgm:else>
        </dgm:choose>
      </dgm:else>
    </dgm:choose>
    <dgm:ruleLst/>
    <dgm:choose name="Name22">
      <dgm:if name="Name23" axis="root ch" ptType="all node" st="1 1" cnt="0 0" func="cnt" op="gte" val="1">
        <dgm:layoutNode name="outerBox" styleLbl="node1">
          <dgm:alg type="composite">
            <dgm:param type="horzAlign" val="none"/>
            <dgm:param type="vertAlign" val="none"/>
          </dgm:alg>
          <dgm:shape xmlns:r="http://schemas.openxmlformats.org/officeDocument/2006/relationships" r:blip="">
            <dgm:adjLst/>
          </dgm:shape>
          <dgm:presOf/>
          <dgm:choose name="Name24">
            <dgm:if name="Name25" axis="root ch" ptType="all node" st="1 1" cnt="0 0" func="cnt" op="gt" val="1">
              <dgm:choose name="Name26">
                <dgm:if name="Name27" func="var" arg="dir" op="equ" val="norm">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025"/>
                    <dgm:constr type="t" for="ch" forName="outerBoxChildren" refType="h" fact="0.25"/>
                    <dgm:constr type="w" for="ch" forName="outerBoxChildren" refType="w" fact="0.15"/>
                    <dgm:constr type="h" for="ch" forName="outerBoxChildren" refType="h" fact="0.7"/>
                  </dgm:constrLst>
                </dgm:if>
                <dgm:else name="Name28">
                  <dgm:constrLst>
                    <dgm:constr type="l" for="ch" forName="outerBoxParent"/>
                    <dgm:constr type="t" for="ch" forName="outerBoxParent"/>
                    <dgm:constr type="w" for="ch" forName="outerBoxParent" refType="w"/>
                    <dgm:constr type="h" for="ch" forName="outerBoxParent" refType="h"/>
                    <dgm:constr type="bMarg" for="ch" forName="outerBoxParent" refType="h" fact="2.2"/>
                    <dgm:constr type="l" for="ch" forName="outerBoxChildren" refType="w" fact="0.825"/>
                    <dgm:constr type="t" for="ch" forName="outerBoxChildren" refType="h" fact="0.25"/>
                    <dgm:constr type="w" for="ch" forName="outerBoxChildren" refType="w" fact="0.15"/>
                    <dgm:constr type="h" for="ch" forName="outerBoxChildren" refType="h" fact="0.7"/>
                  </dgm:constrLst>
                </dgm:else>
              </dgm:choose>
            </dgm:if>
            <dgm:else name="Name29">
              <dgm:constrLst>
                <dgm:constr type="l" for="ch" forName="outerBoxParent"/>
                <dgm:constr type="t" for="ch" forName="outerBoxParent"/>
                <dgm:constr type="w" for="ch" forName="outerBoxParent" refType="w"/>
                <dgm:constr type="h" for="ch" forName="outerBoxParent" refType="h"/>
                <dgm:constr type="bMarg" for="ch" forName="outerBoxParent" refType="h" fact="1.75"/>
                <dgm:constr type="l" for="ch" forName="outerBoxChildren" refType="w" fact="0.025"/>
                <dgm:constr type="t" for="ch" forName="outerBoxChildren" refType="h" fact="0.45"/>
                <dgm:constr type="w" for="ch" forName="outerBoxChildren" refType="w" fact="0.95"/>
                <dgm:constr type="h" for="ch" forName="outerBoxChildren" refType="h" fact="0.45"/>
              </dgm:constrLst>
            </dgm:else>
          </dgm:choose>
          <dgm:ruleLst/>
          <dgm:layoutNode name="outerBoxParent" styleLbl="node1">
            <dgm:alg type="tx">
              <dgm:param type="txAnchorVert" val="t"/>
              <dgm:param type="parTxLTRAlign" val="l"/>
              <dgm:param type="parTxRTLAlign" val="r"/>
            </dgm:alg>
            <dgm:shape xmlns:r="http://schemas.openxmlformats.org/officeDocument/2006/relationships" type="roundRect" r:blip="">
              <dgm:adjLst>
                <dgm:adj idx="1" val="0.085"/>
              </dgm:adjLst>
            </dgm:shape>
            <dgm:presOf axis="ch" ptType="node" cnt="1"/>
            <dgm:constrLst>
              <dgm:constr type="tMarg" refType="primFontSz" fact="0.3"/>
              <dgm:constr type="lMarg" refType="primFontSz" fact="0.3"/>
              <dgm:constr type="rMarg" refType="primFontSz" fact="0.3"/>
            </dgm:constrLst>
            <dgm:ruleLst>
              <dgm:rule type="primFontSz" val="5" fact="NaN" max="NaN"/>
            </dgm:ruleLst>
          </dgm:layoutNode>
          <dgm:layoutNode name="outerBoxChildren">
            <dgm:choose name="Name30">
              <dgm:if name="Name31" axis="root ch" ptType="all node" st="1 1" cnt="0 0" func="cnt" op="gt" val="1">
                <dgm:alg type="lin">
                  <dgm:param type="linDir" val="fromT"/>
                  <dgm:param type="vertAlign" val="t"/>
                </dgm:alg>
              </dgm:if>
              <dgm:else name="Name32">
                <dgm:choose name="Name33">
                  <dgm:if name="Name34" func="var" arg="dir" op="equ" val="norm">
                    <dgm:alg type="lin">
                      <dgm:param type="horzAlign" val="l"/>
                    </dgm:alg>
                  </dgm:if>
                  <dgm:else name="Name35">
                    <dgm:alg type="lin">
                      <dgm:param type="linDir" val="fromR"/>
                      <dgm:param type="horzAlign" val="r"/>
                    </dgm:alg>
                  </dgm:else>
                </dgm:choose>
              </dgm:else>
            </dgm:choose>
            <dgm:shape xmlns:r="http://schemas.openxmlformats.org/officeDocument/2006/relationships" r:blip="">
              <dgm:adjLst/>
            </dgm:shape>
            <dgm:presOf/>
            <dgm:constrLst>
              <dgm:constr type="w" for="ch" forName="oChild" refType="w"/>
              <dgm:constr type="h" for="ch" forName="oChild" refType="h"/>
            </dgm:constrLst>
            <dgm:ruleLst/>
            <dgm:forEach name="Name36" axis="ch ch" ptType="node node" st="1 1" cnt="1 0">
              <dgm:layoutNode name="o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37" axis="followSib" ptType="sibTrans" cnt="1">
                <dgm:layoutNode name="ou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38"/>
    </dgm:choose>
    <dgm:choose name="Name39">
      <dgm:if name="Name40" axis="root ch" ptType="all node" st="1 1" cnt="0 0" func="cnt" op="gte" val="2">
        <dgm:layoutNode name="middleBox">
          <dgm:alg type="composite">
            <dgm:param type="horzAlign" val="none"/>
            <dgm:param type="vertAlign" val="none"/>
          </dgm:alg>
          <dgm:shape xmlns:r="http://schemas.openxmlformats.org/officeDocument/2006/relationships" r:blip="">
            <dgm:adjLst/>
          </dgm:shape>
          <dgm:presOf/>
          <dgm:choose name="Name41">
            <dgm:if name="Name42" axis="root ch" ptType="all node" st="1 1" cnt="0 0" func="cnt" op="gt" val="2">
              <dgm:choose name="Name43">
                <dgm:if name="Name44" func="var" arg="dir" op="equ" val="norm">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35"/>
                    <dgm:constr type="w" for="ch" forName="middleBoxChildren" refType="w" fact="0.2"/>
                    <dgm:constr type="h" for="ch" forName="middleBoxChildren" refType="h" fact="0.575"/>
                  </dgm:constrLst>
                </dgm:if>
                <dgm:else name="Name45">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775"/>
                    <dgm:constr type="t" for="ch" forName="middleBoxChildren" refType="h" fact="0.35"/>
                    <dgm:constr type="w" for="ch" forName="middleBoxChildren" refType="w" fact="0.2"/>
                    <dgm:constr type="h" for="ch" forName="middleBoxChildren" refType="h" fact="0.575"/>
                  </dgm:constrLst>
                </dgm:else>
              </dgm:choose>
            </dgm:if>
            <dgm:else name="Name46">
              <dgm:constrLst>
                <dgm:constr type="l" for="ch" forName="middleBoxParent"/>
                <dgm:constr type="t" for="ch" forName="middleBoxParent"/>
                <dgm:constr type="w" for="ch" forName="middleBoxParent" refType="w"/>
                <dgm:constr type="h" for="ch" forName="middleBoxParent" refType="h"/>
                <dgm:constr type="bMarg" for="ch" forName="middleBoxParent" refType="h" fact="1.8"/>
                <dgm:constr type="l" for="ch" forName="middleBoxChildren" refType="w" fact="0.025"/>
                <dgm:constr type="t" for="ch" forName="middleBoxChildren" refType="h" fact="0.45"/>
                <dgm:constr type="w" for="ch" forName="middleBoxChildren" refType="w" fact="0.95"/>
                <dgm:constr type="h" for="ch" forName="middleBoxChildren" refType="h" fact="0.45"/>
              </dgm:constrLst>
            </dgm:else>
          </dgm:choose>
          <dgm:ruleLst/>
          <dgm:layoutNode name="middle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2" cnt="1"/>
            <dgm:constrLst>
              <dgm:constr type="tMarg" refType="primFontSz" fact="0.3"/>
              <dgm:constr type="lMarg" refType="primFontSz" fact="0.3"/>
              <dgm:constr type="rMarg" refType="primFontSz" fact="0.3"/>
            </dgm:constrLst>
            <dgm:ruleLst>
              <dgm:rule type="primFontSz" val="5" fact="NaN" max="NaN"/>
            </dgm:ruleLst>
          </dgm:layoutNode>
          <dgm:layoutNode name="middleBoxChildren">
            <dgm:choose name="Name47">
              <dgm:if name="Name48" axis="root ch" ptType="all node" st="1 1" cnt="0 0" func="cnt" op="gt" val="2">
                <dgm:alg type="lin">
                  <dgm:param type="linDir" val="fromT"/>
                  <dgm:param type="vertAlign" val="t"/>
                </dgm:alg>
              </dgm:if>
              <dgm:else name="Name49">
                <dgm:choose name="Name50">
                  <dgm:if name="Name51" func="var" arg="dir" op="equ" val="norm">
                    <dgm:alg type="lin">
                      <dgm:param type="horzAlign" val="l"/>
                    </dgm:alg>
                  </dgm:if>
                  <dgm:else name="Name52">
                    <dgm:alg type="lin">
                      <dgm:param type="linDir" val="fromR"/>
                      <dgm:param type="horzAlign" val="r"/>
                    </dgm:alg>
                  </dgm:else>
                </dgm:choose>
              </dgm:else>
            </dgm:choose>
            <dgm:shape xmlns:r="http://schemas.openxmlformats.org/officeDocument/2006/relationships" r:blip="">
              <dgm:adjLst/>
            </dgm:shape>
            <dgm:presOf/>
            <dgm:constrLst>
              <dgm:constr type="w" for="ch" forName="mChild" refType="w"/>
              <dgm:constr type="h" for="ch" forName="mChild" refType="h"/>
            </dgm:constrLst>
            <dgm:ruleLst/>
            <dgm:forEach name="Name53" axis="ch ch" ptType="node node" st="2 1" cnt="1 0">
              <dgm:layoutNode name="m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54" axis="followSib" ptType="sibTrans" cnt="1">
                <dgm:layoutNode name="middle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layoutNode>
      </dgm:if>
      <dgm:else name="Name55"/>
    </dgm:choose>
    <dgm:choose name="Name56">
      <dgm:if name="Name57" axis="root ch" ptType="all node" st="1 1" cnt="0 0" func="cnt" op="gte" val="3">
        <dgm:layoutNode name="centerBox">
          <dgm:alg type="composite">
            <dgm:param type="horzAlign" val="none"/>
            <dgm:param type="vertAlign" val="none"/>
          </dgm:alg>
          <dgm:shape xmlns:r="http://schemas.openxmlformats.org/officeDocument/2006/relationships" r:blip="">
            <dgm:adjLst/>
          </dgm:shape>
          <dgm:presOf/>
          <dgm:choose name="Name58">
            <dgm:if name="Name59" axis="ch ch" ptType="node node" st="3 1" cnt="1 0" func="cnt" op="gt" val="0">
              <dgm:constrLst>
                <dgm:constr type="l" for="ch" forName="centerBoxParent"/>
                <dgm:constr type="t" for="ch" forName="centerBoxParent"/>
                <dgm:constr type="w" for="ch" forName="centerBoxParent" refType="w"/>
                <dgm:constr type="h" for="ch" forName="centerBoxParent" refType="h"/>
                <dgm:constr type="bMarg" for="ch" forName="centerBoxParent" refType="h" fact="1.6"/>
                <dgm:constr type="l" for="ch" forName="centerBoxChildren" refType="w" fact="0.025"/>
                <dgm:constr type="t" for="ch" forName="centerBoxChildren" refType="h" fact="0.45"/>
                <dgm:constr type="w" for="ch" forName="centerBoxChildren" refType="w" fact="0.95"/>
                <dgm:constr type="h" for="ch" forName="centerBoxChildren" refType="h" fact="0.45"/>
              </dgm:constrLst>
            </dgm:if>
            <dgm:else name="Name60">
              <dgm:constrLst>
                <dgm:constr type="l" for="ch" forName="centerBoxParent"/>
                <dgm:constr type="t" for="ch" forName="centerBoxParent"/>
                <dgm:constr type="w" for="ch" forName="centerBoxParent" refType="w"/>
                <dgm:constr type="h" for="ch" forName="centerBoxParent" refType="h"/>
              </dgm:constrLst>
            </dgm:else>
          </dgm:choose>
          <dgm:ruleLst/>
          <dgm:layoutNode name="centerBoxParent" styleLbl="node1">
            <dgm:alg type="tx">
              <dgm:param type="txAnchorVert" val="t"/>
              <dgm:param type="parTxLTRAlign" val="l"/>
              <dgm:param type="parTxRTLAlign" val="r"/>
            </dgm:alg>
            <dgm:shape xmlns:r="http://schemas.openxmlformats.org/officeDocument/2006/relationships" type="roundRect" r:blip="">
              <dgm:adjLst>
                <dgm:adj idx="1" val="0.105"/>
              </dgm:adjLst>
            </dgm:shape>
            <dgm:presOf axis="ch" ptType="node" st="3" cnt="1"/>
            <dgm:constrLst>
              <dgm:constr type="tMarg" refType="primFontSz" fact="0.3"/>
              <dgm:constr type="lMarg" refType="primFontSz" fact="0.3"/>
              <dgm:constr type="rMarg" refType="primFontSz" fact="0.3"/>
            </dgm:constrLst>
            <dgm:ruleLst>
              <dgm:rule type="primFontSz" val="5" fact="NaN" max="NaN"/>
            </dgm:ruleLst>
          </dgm:layoutNode>
          <dgm:choose name="Name61">
            <dgm:if name="Name62" axis="ch ch" ptType="node node" st="3 1" cnt="1 0" func="cnt" op="gt" val="0">
              <dgm:layoutNode name="centerBoxChildren">
                <dgm:choose name="Name63">
                  <dgm:if name="Name64" func="var" arg="dir" op="equ" val="norm">
                    <dgm:alg type="lin">
                      <dgm:param type="horzAlign" val="l"/>
                    </dgm:alg>
                  </dgm:if>
                  <dgm:else name="Name65">
                    <dgm:alg type="lin">
                      <dgm:param type="linDir" val="fromR"/>
                      <dgm:param type="horzAlign" val="r"/>
                    </dgm:alg>
                  </dgm:else>
                </dgm:choose>
                <dgm:shape xmlns:r="http://schemas.openxmlformats.org/officeDocument/2006/relationships" r:blip="">
                  <dgm:adjLst/>
                </dgm:shape>
                <dgm:presOf/>
                <dgm:constrLst>
                  <dgm:constr type="w" for="ch" forName="cChild" refType="w"/>
                  <dgm:constr type="h" for="ch" forName="cChild" refType="h"/>
                </dgm:constrLst>
                <dgm:ruleLst/>
                <dgm:forEach name="Name66" axis="ch ch" ptType="node node" st="3 1" cnt="1 0">
                  <dgm:layoutNode name="cChild" styleLbl="fgAcc1">
                    <dgm:varLst>
                      <dgm:bulletEnabled val="1"/>
                    </dgm:varLst>
                    <dgm:alg type="tx"/>
                    <dgm:shape xmlns:r="http://schemas.openxmlformats.org/officeDocument/2006/relationships" type="roundRect" r:blip="">
                      <dgm:adjLst>
                        <dgm:adj idx="1" val="0.105"/>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Name67" axis="followSib" ptType="sibTrans" cnt="1">
                    <dgm:layoutNode name="centerSibTrans">
                      <dgm:alg type="sp"/>
                      <dgm:shape xmlns:r="http://schemas.openxmlformats.org/officeDocument/2006/relationships" r:blip="">
                        <dgm:adjLst/>
                      </dgm:shape>
                      <dgm:presOf/>
                      <dgm:constrLst>
                        <dgm:constr type="userA"/>
                        <dgm:constr type="w" refType="userA" fact="0.015"/>
                        <dgm:constr type="h" refType="userA" fact="0.015"/>
                      </dgm:constrLst>
                      <dgm:ruleLst/>
                    </dgm:layoutNode>
                  </dgm:forEach>
                </dgm:forEach>
              </dgm:layoutNode>
            </dgm:if>
            <dgm:else name="Name68"/>
          </dgm:choose>
        </dgm:layoutNode>
      </dgm:if>
      <dgm:else name="Name69"/>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4" y="3"/>
            <a:ext cx="3079089" cy="511075"/>
          </a:xfrm>
          <a:prstGeom prst="rect">
            <a:avLst/>
          </a:prstGeom>
        </p:spPr>
        <p:txBody>
          <a:bodyPr vert="horz" lIns="94682" tIns="47338" rIns="94682" bIns="47338" rtlCol="0"/>
          <a:lstStyle>
            <a:lvl1pPr algn="l" fontAlgn="auto">
              <a:spcBef>
                <a:spcPts val="0"/>
              </a:spcBef>
              <a:spcAft>
                <a:spcPts val="0"/>
              </a:spcAft>
              <a:defRPr sz="1200">
                <a:latin typeface="+mn-lt"/>
              </a:defRPr>
            </a:lvl1pPr>
          </a:lstStyle>
          <a:p>
            <a:pPr>
              <a:defRPr/>
            </a:pPr>
            <a:endParaRPr lang="ru-RU"/>
          </a:p>
        </p:txBody>
      </p:sp>
      <p:sp>
        <p:nvSpPr>
          <p:cNvPr id="3" name="Дата 2"/>
          <p:cNvSpPr>
            <a:spLocks noGrp="1"/>
          </p:cNvSpPr>
          <p:nvPr>
            <p:ph type="dt" idx="1"/>
          </p:nvPr>
        </p:nvSpPr>
        <p:spPr>
          <a:xfrm>
            <a:off x="4023325" y="3"/>
            <a:ext cx="3079089" cy="511075"/>
          </a:xfrm>
          <a:prstGeom prst="rect">
            <a:avLst/>
          </a:prstGeom>
        </p:spPr>
        <p:txBody>
          <a:bodyPr vert="horz" lIns="94682" tIns="47338" rIns="94682" bIns="47338" rtlCol="0"/>
          <a:lstStyle>
            <a:lvl1pPr algn="r" fontAlgn="auto">
              <a:spcBef>
                <a:spcPts val="0"/>
              </a:spcBef>
              <a:spcAft>
                <a:spcPts val="0"/>
              </a:spcAft>
              <a:defRPr sz="1200" smtClean="0">
                <a:latin typeface="+mn-lt"/>
              </a:defRPr>
            </a:lvl1pPr>
          </a:lstStyle>
          <a:p>
            <a:pPr>
              <a:defRPr/>
            </a:pPr>
            <a:fld id="{311BB152-D394-4670-8B91-AAA62835C8C8}" type="datetimeFigureOut">
              <a:rPr lang="ru-RU"/>
              <a:pPr>
                <a:defRPr/>
              </a:pPr>
              <a:t>10.02.2025</a:t>
            </a:fld>
            <a:endParaRPr lang="ru-RU"/>
          </a:p>
        </p:txBody>
      </p:sp>
      <p:sp>
        <p:nvSpPr>
          <p:cNvPr id="4" name="Образ слайда 3"/>
          <p:cNvSpPr>
            <a:spLocks noGrp="1" noRot="1" noChangeAspect="1"/>
          </p:cNvSpPr>
          <p:nvPr>
            <p:ph type="sldImg" idx="2"/>
          </p:nvPr>
        </p:nvSpPr>
        <p:spPr>
          <a:xfrm>
            <a:off x="779463" y="768350"/>
            <a:ext cx="5545137" cy="3838575"/>
          </a:xfrm>
          <a:prstGeom prst="rect">
            <a:avLst/>
          </a:prstGeom>
          <a:noFill/>
          <a:ln w="12700">
            <a:solidFill>
              <a:prstClr val="black"/>
            </a:solidFill>
          </a:ln>
        </p:spPr>
        <p:txBody>
          <a:bodyPr vert="horz" lIns="94682" tIns="47338" rIns="94682" bIns="47338" rtlCol="0" anchor="ctr"/>
          <a:lstStyle/>
          <a:p>
            <a:pPr lvl="0"/>
            <a:endParaRPr lang="ru-RU" noProof="0"/>
          </a:p>
        </p:txBody>
      </p:sp>
      <p:sp>
        <p:nvSpPr>
          <p:cNvPr id="5" name="Заметки 4"/>
          <p:cNvSpPr>
            <a:spLocks noGrp="1"/>
          </p:cNvSpPr>
          <p:nvPr>
            <p:ph type="body" sz="quarter" idx="3"/>
          </p:nvPr>
        </p:nvSpPr>
        <p:spPr>
          <a:xfrm>
            <a:off x="711071" y="4861772"/>
            <a:ext cx="5681927" cy="4604594"/>
          </a:xfrm>
          <a:prstGeom prst="rect">
            <a:avLst/>
          </a:prstGeom>
        </p:spPr>
        <p:txBody>
          <a:bodyPr vert="horz" lIns="94682" tIns="47338" rIns="94682" bIns="47338" rtlCol="0"/>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endParaRPr lang="ru-RU" noProof="0"/>
          </a:p>
        </p:txBody>
      </p:sp>
      <p:sp>
        <p:nvSpPr>
          <p:cNvPr id="6" name="Нижний колонтитул 5"/>
          <p:cNvSpPr>
            <a:spLocks noGrp="1"/>
          </p:cNvSpPr>
          <p:nvPr>
            <p:ph type="ftr" sz="quarter" idx="4"/>
          </p:nvPr>
        </p:nvSpPr>
        <p:spPr>
          <a:xfrm>
            <a:off x="4" y="9721900"/>
            <a:ext cx="3079089" cy="511075"/>
          </a:xfrm>
          <a:prstGeom prst="rect">
            <a:avLst/>
          </a:prstGeom>
        </p:spPr>
        <p:txBody>
          <a:bodyPr vert="horz" lIns="94682" tIns="47338" rIns="94682" bIns="47338" rtlCol="0" anchor="b"/>
          <a:lstStyle>
            <a:lvl1pPr algn="l" fontAlgn="auto">
              <a:spcBef>
                <a:spcPts val="0"/>
              </a:spcBef>
              <a:spcAft>
                <a:spcPts val="0"/>
              </a:spcAft>
              <a:defRPr sz="1200">
                <a:latin typeface="+mn-lt"/>
              </a:defRPr>
            </a:lvl1pPr>
          </a:lstStyle>
          <a:p>
            <a:pPr>
              <a:defRPr/>
            </a:pPr>
            <a:endParaRPr lang="ru-RU"/>
          </a:p>
        </p:txBody>
      </p:sp>
      <p:sp>
        <p:nvSpPr>
          <p:cNvPr id="7" name="Номер слайда 6"/>
          <p:cNvSpPr>
            <a:spLocks noGrp="1"/>
          </p:cNvSpPr>
          <p:nvPr>
            <p:ph type="sldNum" sz="quarter" idx="5"/>
          </p:nvPr>
        </p:nvSpPr>
        <p:spPr>
          <a:xfrm>
            <a:off x="4023325" y="9721900"/>
            <a:ext cx="3079089" cy="511075"/>
          </a:xfrm>
          <a:prstGeom prst="rect">
            <a:avLst/>
          </a:prstGeom>
        </p:spPr>
        <p:txBody>
          <a:bodyPr vert="horz" lIns="94682" tIns="47338" rIns="94682" bIns="47338" rtlCol="0" anchor="b"/>
          <a:lstStyle>
            <a:lvl1pPr algn="r" fontAlgn="auto">
              <a:spcBef>
                <a:spcPts val="0"/>
              </a:spcBef>
              <a:spcAft>
                <a:spcPts val="0"/>
              </a:spcAft>
              <a:defRPr sz="1200" smtClean="0">
                <a:latin typeface="+mn-lt"/>
              </a:defRPr>
            </a:lvl1pPr>
          </a:lstStyle>
          <a:p>
            <a:pPr>
              <a:defRPr/>
            </a:pPr>
            <a:fld id="{E5630606-8DC8-4A83-83A4-02356506935D}" type="slidenum">
              <a:rPr lang="ru-RU"/>
              <a:pPr>
                <a:defRPr/>
              </a:pPr>
              <a:t>‹#›</a:t>
            </a:fld>
            <a:endParaRPr lang="ru-RU"/>
          </a:p>
        </p:txBody>
      </p:sp>
    </p:spTree>
    <p:extLst>
      <p:ext uri="{BB962C8B-B14F-4D97-AF65-F5344CB8AC3E}">
        <p14:creationId xmlns:p14="http://schemas.microsoft.com/office/powerpoint/2010/main" val="169699398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78941" algn="l" rtl="0" fontAlgn="base">
      <a:spcBef>
        <a:spcPct val="30000"/>
      </a:spcBef>
      <a:spcAft>
        <a:spcPct val="0"/>
      </a:spcAft>
      <a:defRPr sz="1200" kern="1200">
        <a:solidFill>
          <a:schemeClr val="tx1"/>
        </a:solidFill>
        <a:latin typeface="+mn-lt"/>
        <a:ea typeface="+mn-ea"/>
        <a:cs typeface="+mn-cs"/>
      </a:defRPr>
    </a:lvl2pPr>
    <a:lvl3pPr marL="957882" algn="l" rtl="0" fontAlgn="base">
      <a:spcBef>
        <a:spcPct val="30000"/>
      </a:spcBef>
      <a:spcAft>
        <a:spcPct val="0"/>
      </a:spcAft>
      <a:defRPr sz="1200" kern="1200">
        <a:solidFill>
          <a:schemeClr val="tx1"/>
        </a:solidFill>
        <a:latin typeface="+mn-lt"/>
        <a:ea typeface="+mn-ea"/>
        <a:cs typeface="+mn-cs"/>
      </a:defRPr>
    </a:lvl3pPr>
    <a:lvl4pPr marL="1436823" algn="l" rtl="0" fontAlgn="base">
      <a:spcBef>
        <a:spcPct val="30000"/>
      </a:spcBef>
      <a:spcAft>
        <a:spcPct val="0"/>
      </a:spcAft>
      <a:defRPr sz="1200" kern="1200">
        <a:solidFill>
          <a:schemeClr val="tx1"/>
        </a:solidFill>
        <a:latin typeface="+mn-lt"/>
        <a:ea typeface="+mn-ea"/>
        <a:cs typeface="+mn-cs"/>
      </a:defRPr>
    </a:lvl4pPr>
    <a:lvl5pPr marL="1915764" algn="l" rtl="0" fontAlgn="base">
      <a:spcBef>
        <a:spcPct val="30000"/>
      </a:spcBef>
      <a:spcAft>
        <a:spcPct val="0"/>
      </a:spcAft>
      <a:defRPr sz="1200" kern="1200">
        <a:solidFill>
          <a:schemeClr val="tx1"/>
        </a:solidFill>
        <a:latin typeface="+mn-lt"/>
        <a:ea typeface="+mn-ea"/>
        <a:cs typeface="+mn-cs"/>
      </a:defRPr>
    </a:lvl5pPr>
    <a:lvl6pPr marL="2394704" algn="l" defTabSz="957882" rtl="0" eaLnBrk="1" latinLnBrk="0" hangingPunct="1">
      <a:defRPr sz="1200" kern="1200">
        <a:solidFill>
          <a:schemeClr val="tx1"/>
        </a:solidFill>
        <a:latin typeface="+mn-lt"/>
        <a:ea typeface="+mn-ea"/>
        <a:cs typeface="+mn-cs"/>
      </a:defRPr>
    </a:lvl6pPr>
    <a:lvl7pPr marL="2873644" algn="l" defTabSz="957882" rtl="0" eaLnBrk="1" latinLnBrk="0" hangingPunct="1">
      <a:defRPr sz="1200" kern="1200">
        <a:solidFill>
          <a:schemeClr val="tx1"/>
        </a:solidFill>
        <a:latin typeface="+mn-lt"/>
        <a:ea typeface="+mn-ea"/>
        <a:cs typeface="+mn-cs"/>
      </a:defRPr>
    </a:lvl7pPr>
    <a:lvl8pPr marL="3352585" algn="l" defTabSz="957882" rtl="0" eaLnBrk="1" latinLnBrk="0" hangingPunct="1">
      <a:defRPr sz="1200" kern="1200">
        <a:solidFill>
          <a:schemeClr val="tx1"/>
        </a:solidFill>
        <a:latin typeface="+mn-lt"/>
        <a:ea typeface="+mn-ea"/>
        <a:cs typeface="+mn-cs"/>
      </a:defRPr>
    </a:lvl8pPr>
    <a:lvl9pPr marL="3831526" algn="l" defTabSz="957882"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Образ слайда 1"/>
          <p:cNvSpPr>
            <a:spLocks noGrp="1" noRot="1" noChangeAspect="1" noTextEdit="1"/>
          </p:cNvSpPr>
          <p:nvPr>
            <p:ph type="sldImg"/>
          </p:nvPr>
        </p:nvSpPr>
        <p:spPr bwMode="auto">
          <a:xfrm>
            <a:off x="779463" y="768350"/>
            <a:ext cx="5545137" cy="38385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altLang="ru-RU" dirty="0" smtClean="0"/>
          </a:p>
        </p:txBody>
      </p:sp>
      <p:sp>
        <p:nvSpPr>
          <p:cNvPr id="4" name="Номер слайда 3"/>
          <p:cNvSpPr>
            <a:spLocks noGrp="1"/>
          </p:cNvSpPr>
          <p:nvPr>
            <p:ph type="sldNum" sz="quarter" idx="5"/>
          </p:nvPr>
        </p:nvSpPr>
        <p:spPr/>
        <p:txBody>
          <a:bodyPr/>
          <a:lstStyle/>
          <a:p>
            <a:pPr>
              <a:defRPr/>
            </a:pPr>
            <a:fld id="{3C92347D-3A64-4874-9C20-064D1B3152CD}" type="slidenum">
              <a:rPr lang="ru-RU" smtClean="0"/>
              <a:pPr>
                <a:defRPr/>
              </a:pPr>
              <a:t>3</a:t>
            </a:fld>
            <a:endParaRPr lang="ru-RU"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Образ слайда 1"/>
          <p:cNvSpPr>
            <a:spLocks noGrp="1" noRot="1" noChangeAspect="1" noTextEdit="1"/>
          </p:cNvSpPr>
          <p:nvPr>
            <p:ph type="sldImg"/>
          </p:nvPr>
        </p:nvSpPr>
        <p:spPr bwMode="auto">
          <a:xfrm>
            <a:off x="779463" y="768350"/>
            <a:ext cx="5545137" cy="3838575"/>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altLang="ru-RU" smtClean="0"/>
          </a:p>
        </p:txBody>
      </p:sp>
      <p:sp>
        <p:nvSpPr>
          <p:cNvPr id="4" name="Номер слайда 3"/>
          <p:cNvSpPr>
            <a:spLocks noGrp="1"/>
          </p:cNvSpPr>
          <p:nvPr>
            <p:ph type="sldNum" sz="quarter" idx="5"/>
          </p:nvPr>
        </p:nvSpPr>
        <p:spPr/>
        <p:txBody>
          <a:bodyPr/>
          <a:lstStyle/>
          <a:p>
            <a:pPr>
              <a:defRPr/>
            </a:pPr>
            <a:fld id="{3C92347D-3A64-4874-9C20-064D1B3152CD}" type="slidenum">
              <a:rPr lang="ru-RU" smtClean="0"/>
              <a:pPr>
                <a:defRPr/>
              </a:pPr>
              <a:t>4</a:t>
            </a:fld>
            <a:endParaRPr lang="ru-RU"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fld id="{484EF0E0-F20D-45A9-8969-790B3C37B449}" type="slidenum">
              <a:rPr lang="ru-RU" smtClean="0"/>
              <a:t>10</a:t>
            </a:fld>
            <a:endParaRPr lang="ru-RU"/>
          </a:p>
        </p:txBody>
      </p:sp>
    </p:spTree>
    <p:extLst>
      <p:ext uri="{BB962C8B-B14F-4D97-AF65-F5344CB8AC3E}">
        <p14:creationId xmlns:p14="http://schemas.microsoft.com/office/powerpoint/2010/main" val="25548681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altLang="ru-RU" smtClean="0"/>
          </a:p>
        </p:txBody>
      </p:sp>
      <p:sp>
        <p:nvSpPr>
          <p:cNvPr id="4" name="Номер слайда 3"/>
          <p:cNvSpPr>
            <a:spLocks noGrp="1"/>
          </p:cNvSpPr>
          <p:nvPr>
            <p:ph type="sldNum" sz="quarter" idx="5"/>
          </p:nvPr>
        </p:nvSpPr>
        <p:spPr/>
        <p:txBody>
          <a:bodyPr/>
          <a:lstStyle/>
          <a:p>
            <a:pPr>
              <a:defRPr/>
            </a:pPr>
            <a:fld id="{3C92347D-3A64-4874-9C20-064D1B3152CD}" type="slidenum">
              <a:rPr lang="ru-RU" smtClean="0"/>
              <a:pPr>
                <a:defRPr/>
              </a:pPr>
              <a:t>16</a:t>
            </a:fld>
            <a:endParaRPr lang="ru-RU"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altLang="ru-RU" smtClean="0"/>
          </a:p>
        </p:txBody>
      </p:sp>
      <p:sp>
        <p:nvSpPr>
          <p:cNvPr id="4" name="Номер слайда 3"/>
          <p:cNvSpPr>
            <a:spLocks noGrp="1"/>
          </p:cNvSpPr>
          <p:nvPr>
            <p:ph type="sldNum" sz="quarter" idx="5"/>
          </p:nvPr>
        </p:nvSpPr>
        <p:spPr/>
        <p:txBody>
          <a:bodyPr/>
          <a:lstStyle/>
          <a:p>
            <a:pPr>
              <a:defRPr/>
            </a:pPr>
            <a:fld id="{3C92347D-3A64-4874-9C20-064D1B3152CD}" type="slidenum">
              <a:rPr lang="ru-RU" smtClean="0"/>
              <a:pPr>
                <a:defRPr/>
              </a:pPr>
              <a:t>17</a:t>
            </a:fld>
            <a:endParaRPr lang="ru-RU"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dirty="0"/>
          </a:p>
        </p:txBody>
      </p:sp>
      <p:sp>
        <p:nvSpPr>
          <p:cNvPr id="4" name="Номер слайда 3"/>
          <p:cNvSpPr>
            <a:spLocks noGrp="1"/>
          </p:cNvSpPr>
          <p:nvPr>
            <p:ph type="sldNum" sz="quarter" idx="10"/>
          </p:nvPr>
        </p:nvSpPr>
        <p:spPr/>
        <p:txBody>
          <a:bodyPr/>
          <a:lstStyle/>
          <a:p>
            <a:pPr>
              <a:defRPr/>
            </a:pPr>
            <a:fld id="{E5630606-8DC8-4A83-83A4-02356506935D}" type="slidenum">
              <a:rPr lang="ru-RU" smtClean="0"/>
              <a:pPr>
                <a:defRPr/>
              </a:pPr>
              <a:t>47</a:t>
            </a:fld>
            <a:endParaRPr lang="ru-RU"/>
          </a:p>
        </p:txBody>
      </p:sp>
    </p:spTree>
    <p:extLst>
      <p:ext uri="{BB962C8B-B14F-4D97-AF65-F5344CB8AC3E}">
        <p14:creationId xmlns:p14="http://schemas.microsoft.com/office/powerpoint/2010/main" val="36153100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42950" y="2130426"/>
            <a:ext cx="84201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78941" indent="0" algn="ctr">
              <a:buNone/>
              <a:defRPr>
                <a:solidFill>
                  <a:schemeClr val="tx1">
                    <a:tint val="75000"/>
                  </a:schemeClr>
                </a:solidFill>
              </a:defRPr>
            </a:lvl2pPr>
            <a:lvl3pPr marL="957882" indent="0" algn="ctr">
              <a:buNone/>
              <a:defRPr>
                <a:solidFill>
                  <a:schemeClr val="tx1">
                    <a:tint val="75000"/>
                  </a:schemeClr>
                </a:solidFill>
              </a:defRPr>
            </a:lvl3pPr>
            <a:lvl4pPr marL="1436823" indent="0" algn="ctr">
              <a:buNone/>
              <a:defRPr>
                <a:solidFill>
                  <a:schemeClr val="tx1">
                    <a:tint val="75000"/>
                  </a:schemeClr>
                </a:solidFill>
              </a:defRPr>
            </a:lvl4pPr>
            <a:lvl5pPr marL="1915764" indent="0" algn="ctr">
              <a:buNone/>
              <a:defRPr>
                <a:solidFill>
                  <a:schemeClr val="tx1">
                    <a:tint val="75000"/>
                  </a:schemeClr>
                </a:solidFill>
              </a:defRPr>
            </a:lvl5pPr>
            <a:lvl6pPr marL="2394704" indent="0" algn="ctr">
              <a:buNone/>
              <a:defRPr>
                <a:solidFill>
                  <a:schemeClr val="tx1">
                    <a:tint val="75000"/>
                  </a:schemeClr>
                </a:solidFill>
              </a:defRPr>
            </a:lvl6pPr>
            <a:lvl7pPr marL="2873644" indent="0" algn="ctr">
              <a:buNone/>
              <a:defRPr>
                <a:solidFill>
                  <a:schemeClr val="tx1">
                    <a:tint val="75000"/>
                  </a:schemeClr>
                </a:solidFill>
              </a:defRPr>
            </a:lvl7pPr>
            <a:lvl8pPr marL="3352585" indent="0" algn="ctr">
              <a:buNone/>
              <a:defRPr>
                <a:solidFill>
                  <a:schemeClr val="tx1">
                    <a:tint val="75000"/>
                  </a:schemeClr>
                </a:solidFill>
              </a:defRPr>
            </a:lvl8pPr>
            <a:lvl9pPr marL="3831526"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8F88D7C0-0BB3-4A4A-8932-3478A34C3D21}" type="datetimeFigureOut">
              <a:rPr lang="ru-RU"/>
              <a:pPr>
                <a:defRPr/>
              </a:pPr>
              <a:t>10.02.2025</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A7FF12CC-6744-4F7F-BB0A-EB74919DF729}"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BA48AEDD-FDF1-4EE7-A0B0-11E98DD49CD6}" type="datetimeFigureOut">
              <a:rPr lang="ru-RU"/>
              <a:pPr>
                <a:defRPr/>
              </a:pPr>
              <a:t>10.02.2025</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382EF43E-6695-4BA6-912D-B4C16537FF42}"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7181850" y="274638"/>
            <a:ext cx="222885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95301" y="274638"/>
            <a:ext cx="652145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EF85F4E1-1263-45F1-8172-69B045B69020}" type="datetimeFigureOut">
              <a:rPr lang="ru-RU"/>
              <a:pPr>
                <a:defRPr/>
              </a:pPr>
              <a:t>10.02.2025</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8923F794-E86F-4453-AC75-6DE711555D14}"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381DA3C4-D4FE-4B9D-802F-C08DB7C975F9}" type="datetimeFigureOut">
              <a:rPr lang="ru-RU"/>
              <a:pPr>
                <a:defRPr/>
              </a:pPr>
              <a:t>10.02.2025</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9FC582D3-40BF-4704-8D04-78FC53693104}"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82506" y="4406900"/>
            <a:ext cx="8420100" cy="1362075"/>
          </a:xfrm>
        </p:spPr>
        <p:txBody>
          <a:bodyPr anchor="t"/>
          <a:lstStyle>
            <a:lvl1pPr algn="l">
              <a:defRPr sz="4200" b="1" cap="all"/>
            </a:lvl1pPr>
          </a:lstStyle>
          <a:p>
            <a:r>
              <a:rPr lang="ru-RU" smtClean="0"/>
              <a:t>Образец заголовка</a:t>
            </a:r>
            <a:endParaRPr lang="ru-RU"/>
          </a:p>
        </p:txBody>
      </p:sp>
      <p:sp>
        <p:nvSpPr>
          <p:cNvPr id="3" name="Текст 2"/>
          <p:cNvSpPr>
            <a:spLocks noGrp="1"/>
          </p:cNvSpPr>
          <p:nvPr>
            <p:ph type="body" idx="1"/>
          </p:nvPr>
        </p:nvSpPr>
        <p:spPr>
          <a:xfrm>
            <a:off x="782506" y="2906714"/>
            <a:ext cx="8420100" cy="1500187"/>
          </a:xfrm>
        </p:spPr>
        <p:txBody>
          <a:bodyPr anchor="b"/>
          <a:lstStyle>
            <a:lvl1pPr marL="0" indent="0">
              <a:buNone/>
              <a:defRPr sz="2100">
                <a:solidFill>
                  <a:schemeClr val="tx1">
                    <a:tint val="75000"/>
                  </a:schemeClr>
                </a:solidFill>
              </a:defRPr>
            </a:lvl1pPr>
            <a:lvl2pPr marL="478941" indent="0">
              <a:buNone/>
              <a:defRPr sz="1800">
                <a:solidFill>
                  <a:schemeClr val="tx1">
                    <a:tint val="75000"/>
                  </a:schemeClr>
                </a:solidFill>
              </a:defRPr>
            </a:lvl2pPr>
            <a:lvl3pPr marL="957882" indent="0">
              <a:buNone/>
              <a:defRPr sz="1700">
                <a:solidFill>
                  <a:schemeClr val="tx1">
                    <a:tint val="75000"/>
                  </a:schemeClr>
                </a:solidFill>
              </a:defRPr>
            </a:lvl3pPr>
            <a:lvl4pPr marL="1436823" indent="0">
              <a:buNone/>
              <a:defRPr sz="1500">
                <a:solidFill>
                  <a:schemeClr val="tx1">
                    <a:tint val="75000"/>
                  </a:schemeClr>
                </a:solidFill>
              </a:defRPr>
            </a:lvl4pPr>
            <a:lvl5pPr marL="1915764" indent="0">
              <a:buNone/>
              <a:defRPr sz="1500">
                <a:solidFill>
                  <a:schemeClr val="tx1">
                    <a:tint val="75000"/>
                  </a:schemeClr>
                </a:solidFill>
              </a:defRPr>
            </a:lvl5pPr>
            <a:lvl6pPr marL="2394704" indent="0">
              <a:buNone/>
              <a:defRPr sz="1500">
                <a:solidFill>
                  <a:schemeClr val="tx1">
                    <a:tint val="75000"/>
                  </a:schemeClr>
                </a:solidFill>
              </a:defRPr>
            </a:lvl6pPr>
            <a:lvl7pPr marL="2873644" indent="0">
              <a:buNone/>
              <a:defRPr sz="1500">
                <a:solidFill>
                  <a:schemeClr val="tx1">
                    <a:tint val="75000"/>
                  </a:schemeClr>
                </a:solidFill>
              </a:defRPr>
            </a:lvl7pPr>
            <a:lvl8pPr marL="3352585" indent="0">
              <a:buNone/>
              <a:defRPr sz="1500">
                <a:solidFill>
                  <a:schemeClr val="tx1">
                    <a:tint val="75000"/>
                  </a:schemeClr>
                </a:solidFill>
              </a:defRPr>
            </a:lvl8pPr>
            <a:lvl9pPr marL="3831526" indent="0">
              <a:buNone/>
              <a:defRPr sz="15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7D085C48-5D4B-45B3-A8E5-074E59A8E37F}" type="datetimeFigureOut">
              <a:rPr lang="ru-RU"/>
              <a:pPr>
                <a:defRPr/>
              </a:pPr>
              <a:t>10.02.2025</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ACF0C4B2-5E90-45E3-A324-205432641EB4}"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95301" y="1600201"/>
            <a:ext cx="4375150" cy="4525963"/>
          </a:xfrm>
        </p:spPr>
        <p:txBody>
          <a:bodyPr/>
          <a:lstStyle>
            <a:lvl1pPr>
              <a:defRPr sz="2900"/>
            </a:lvl1pPr>
            <a:lvl2pPr>
              <a:defRPr sz="2600"/>
            </a:lvl2pPr>
            <a:lvl3pPr>
              <a:defRPr sz="21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5035550" y="1600201"/>
            <a:ext cx="4375150" cy="4525963"/>
          </a:xfrm>
        </p:spPr>
        <p:txBody>
          <a:bodyPr/>
          <a:lstStyle>
            <a:lvl1pPr>
              <a:defRPr sz="2900"/>
            </a:lvl1pPr>
            <a:lvl2pPr>
              <a:defRPr sz="2600"/>
            </a:lvl2pPr>
            <a:lvl3pPr>
              <a:defRPr sz="21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209C8B8D-4469-4548-9802-46C0B1DAC5EA}" type="datetimeFigureOut">
              <a:rPr lang="ru-RU"/>
              <a:pPr>
                <a:defRPr/>
              </a:pPr>
              <a:t>10.02.2025</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A16153FC-C4C0-49E4-9AFD-6E6FACF937D1}"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95300" y="1535113"/>
            <a:ext cx="4376870" cy="639762"/>
          </a:xfrm>
        </p:spPr>
        <p:txBody>
          <a:bodyPr anchor="b"/>
          <a:lstStyle>
            <a:lvl1pPr marL="0" indent="0">
              <a:buNone/>
              <a:defRPr sz="2600" b="1"/>
            </a:lvl1pPr>
            <a:lvl2pPr marL="478941" indent="0">
              <a:buNone/>
              <a:defRPr sz="2100" b="1"/>
            </a:lvl2pPr>
            <a:lvl3pPr marL="957882" indent="0">
              <a:buNone/>
              <a:defRPr sz="1800" b="1"/>
            </a:lvl3pPr>
            <a:lvl4pPr marL="1436823" indent="0">
              <a:buNone/>
              <a:defRPr sz="1700" b="1"/>
            </a:lvl4pPr>
            <a:lvl5pPr marL="1915764" indent="0">
              <a:buNone/>
              <a:defRPr sz="1700" b="1"/>
            </a:lvl5pPr>
            <a:lvl6pPr marL="2394704" indent="0">
              <a:buNone/>
              <a:defRPr sz="1700" b="1"/>
            </a:lvl6pPr>
            <a:lvl7pPr marL="2873644" indent="0">
              <a:buNone/>
              <a:defRPr sz="1700" b="1"/>
            </a:lvl7pPr>
            <a:lvl8pPr marL="3352585" indent="0">
              <a:buNone/>
              <a:defRPr sz="1700" b="1"/>
            </a:lvl8pPr>
            <a:lvl9pPr marL="3831526" indent="0">
              <a:buNone/>
              <a:defRPr sz="1700" b="1"/>
            </a:lvl9pPr>
          </a:lstStyle>
          <a:p>
            <a:pPr lvl="0"/>
            <a:r>
              <a:rPr lang="ru-RU" smtClean="0"/>
              <a:t>Образец текста</a:t>
            </a:r>
          </a:p>
        </p:txBody>
      </p:sp>
      <p:sp>
        <p:nvSpPr>
          <p:cNvPr id="4" name="Объект 3"/>
          <p:cNvSpPr>
            <a:spLocks noGrp="1"/>
          </p:cNvSpPr>
          <p:nvPr>
            <p:ph sz="half" idx="2"/>
          </p:nvPr>
        </p:nvSpPr>
        <p:spPr>
          <a:xfrm>
            <a:off x="495300" y="2174876"/>
            <a:ext cx="4376870" cy="3951288"/>
          </a:xfrm>
        </p:spPr>
        <p:txBody>
          <a:bodyPr/>
          <a:lstStyle>
            <a:lvl1pPr>
              <a:defRPr sz="2600"/>
            </a:lvl1pPr>
            <a:lvl2pPr>
              <a:defRPr sz="2100"/>
            </a:lvl2pPr>
            <a:lvl3pPr>
              <a:defRPr sz="18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5032111" y="1535113"/>
            <a:ext cx="4378590" cy="639762"/>
          </a:xfrm>
        </p:spPr>
        <p:txBody>
          <a:bodyPr anchor="b"/>
          <a:lstStyle>
            <a:lvl1pPr marL="0" indent="0">
              <a:buNone/>
              <a:defRPr sz="2600" b="1"/>
            </a:lvl1pPr>
            <a:lvl2pPr marL="478941" indent="0">
              <a:buNone/>
              <a:defRPr sz="2100" b="1"/>
            </a:lvl2pPr>
            <a:lvl3pPr marL="957882" indent="0">
              <a:buNone/>
              <a:defRPr sz="1800" b="1"/>
            </a:lvl3pPr>
            <a:lvl4pPr marL="1436823" indent="0">
              <a:buNone/>
              <a:defRPr sz="1700" b="1"/>
            </a:lvl4pPr>
            <a:lvl5pPr marL="1915764" indent="0">
              <a:buNone/>
              <a:defRPr sz="1700" b="1"/>
            </a:lvl5pPr>
            <a:lvl6pPr marL="2394704" indent="0">
              <a:buNone/>
              <a:defRPr sz="1700" b="1"/>
            </a:lvl6pPr>
            <a:lvl7pPr marL="2873644" indent="0">
              <a:buNone/>
              <a:defRPr sz="1700" b="1"/>
            </a:lvl7pPr>
            <a:lvl8pPr marL="3352585" indent="0">
              <a:buNone/>
              <a:defRPr sz="1700" b="1"/>
            </a:lvl8pPr>
            <a:lvl9pPr marL="3831526" indent="0">
              <a:buNone/>
              <a:defRPr sz="1700" b="1"/>
            </a:lvl9pPr>
          </a:lstStyle>
          <a:p>
            <a:pPr lvl="0"/>
            <a:r>
              <a:rPr lang="ru-RU" smtClean="0"/>
              <a:t>Образец текста</a:t>
            </a:r>
          </a:p>
        </p:txBody>
      </p:sp>
      <p:sp>
        <p:nvSpPr>
          <p:cNvPr id="6" name="Объект 5"/>
          <p:cNvSpPr>
            <a:spLocks noGrp="1"/>
          </p:cNvSpPr>
          <p:nvPr>
            <p:ph sz="quarter" idx="4"/>
          </p:nvPr>
        </p:nvSpPr>
        <p:spPr>
          <a:xfrm>
            <a:off x="5032111" y="2174876"/>
            <a:ext cx="4378590" cy="3951288"/>
          </a:xfrm>
        </p:spPr>
        <p:txBody>
          <a:bodyPr/>
          <a:lstStyle>
            <a:lvl1pPr>
              <a:defRPr sz="2600"/>
            </a:lvl1pPr>
            <a:lvl2pPr>
              <a:defRPr sz="2100"/>
            </a:lvl2pPr>
            <a:lvl3pPr>
              <a:defRPr sz="1800"/>
            </a:lvl3pPr>
            <a:lvl4pPr>
              <a:defRPr sz="1700"/>
            </a:lvl4pPr>
            <a:lvl5pPr>
              <a:defRPr sz="1700"/>
            </a:lvl5pPr>
            <a:lvl6pPr>
              <a:defRPr sz="1700"/>
            </a:lvl6pPr>
            <a:lvl7pPr>
              <a:defRPr sz="1700"/>
            </a:lvl7pPr>
            <a:lvl8pPr>
              <a:defRPr sz="1700"/>
            </a:lvl8pPr>
            <a:lvl9pPr>
              <a:defRPr sz="17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2820634F-88E1-40BE-8BCB-AE6FEE927F55}" type="datetimeFigureOut">
              <a:rPr lang="ru-RU"/>
              <a:pPr>
                <a:defRPr/>
              </a:pPr>
              <a:t>10.02.2025</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AECFB843-447A-419F-AFDD-84A0143CF07C}"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66C35808-A9E5-4B1D-A0EB-E6AABD085D0B}" type="datetimeFigureOut">
              <a:rPr lang="ru-RU"/>
              <a:pPr>
                <a:defRPr/>
              </a:pPr>
              <a:t>10.02.2025</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FAD086E0-8F16-4CCD-B6AB-01AD8F6939D7}"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B6C98817-9166-49B2-BA61-308A06B59708}" type="datetimeFigureOut">
              <a:rPr lang="ru-RU"/>
              <a:pPr>
                <a:defRPr/>
              </a:pPr>
              <a:t>10.02.2025</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98DD963C-A3DD-4C90-B637-4E0E2E42A329}"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5300" y="273050"/>
            <a:ext cx="3259006" cy="1162050"/>
          </a:xfrm>
        </p:spPr>
        <p:txBody>
          <a:bodyPr anchor="b"/>
          <a:lstStyle>
            <a:lvl1pPr algn="l">
              <a:defRPr sz="2100" b="1"/>
            </a:lvl1pPr>
          </a:lstStyle>
          <a:p>
            <a:r>
              <a:rPr lang="ru-RU" smtClean="0"/>
              <a:t>Образец заголовка</a:t>
            </a:r>
            <a:endParaRPr lang="ru-RU"/>
          </a:p>
        </p:txBody>
      </p:sp>
      <p:sp>
        <p:nvSpPr>
          <p:cNvPr id="3" name="Объект 2"/>
          <p:cNvSpPr>
            <a:spLocks noGrp="1"/>
          </p:cNvSpPr>
          <p:nvPr>
            <p:ph idx="1"/>
          </p:nvPr>
        </p:nvSpPr>
        <p:spPr>
          <a:xfrm>
            <a:off x="3872971" y="273051"/>
            <a:ext cx="5537729" cy="5853113"/>
          </a:xfrm>
        </p:spPr>
        <p:txBody>
          <a:bodyPr/>
          <a:lstStyle>
            <a:lvl1pPr>
              <a:defRPr sz="3300"/>
            </a:lvl1pPr>
            <a:lvl2pPr>
              <a:defRPr sz="2900"/>
            </a:lvl2pPr>
            <a:lvl3pPr>
              <a:defRPr sz="2600"/>
            </a:lvl3pPr>
            <a:lvl4pPr>
              <a:defRPr sz="2100"/>
            </a:lvl4pPr>
            <a:lvl5pPr>
              <a:defRPr sz="2100"/>
            </a:lvl5pPr>
            <a:lvl6pPr>
              <a:defRPr sz="2100"/>
            </a:lvl6pPr>
            <a:lvl7pPr>
              <a:defRPr sz="2100"/>
            </a:lvl7pPr>
            <a:lvl8pPr>
              <a:defRPr sz="2100"/>
            </a:lvl8pPr>
            <a:lvl9pPr>
              <a:defRPr sz="21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95300" y="1435101"/>
            <a:ext cx="3259006" cy="4691063"/>
          </a:xfrm>
        </p:spPr>
        <p:txBody>
          <a:bodyPr/>
          <a:lstStyle>
            <a:lvl1pPr marL="0" indent="0">
              <a:buNone/>
              <a:defRPr sz="1500"/>
            </a:lvl1pPr>
            <a:lvl2pPr marL="478941" indent="0">
              <a:buNone/>
              <a:defRPr sz="1200"/>
            </a:lvl2pPr>
            <a:lvl3pPr marL="957882" indent="0">
              <a:buNone/>
              <a:defRPr sz="1100"/>
            </a:lvl3pPr>
            <a:lvl4pPr marL="1436823" indent="0">
              <a:buNone/>
              <a:defRPr sz="1000"/>
            </a:lvl4pPr>
            <a:lvl5pPr marL="1915764" indent="0">
              <a:buNone/>
              <a:defRPr sz="1000"/>
            </a:lvl5pPr>
            <a:lvl6pPr marL="2394704" indent="0">
              <a:buNone/>
              <a:defRPr sz="1000"/>
            </a:lvl6pPr>
            <a:lvl7pPr marL="2873644" indent="0">
              <a:buNone/>
              <a:defRPr sz="1000"/>
            </a:lvl7pPr>
            <a:lvl8pPr marL="3352585" indent="0">
              <a:buNone/>
              <a:defRPr sz="1000"/>
            </a:lvl8pPr>
            <a:lvl9pPr marL="3831526" indent="0">
              <a:buNone/>
              <a:defRPr sz="10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D46373F0-AC83-4C14-AA77-B98DD767E431}" type="datetimeFigureOut">
              <a:rPr lang="ru-RU"/>
              <a:pPr>
                <a:defRPr/>
              </a:pPr>
              <a:t>10.02.2025</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881E4AC8-88AD-4392-ACE6-298FDE4FA5EB}"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941645" y="4800601"/>
            <a:ext cx="5943600" cy="566738"/>
          </a:xfrm>
        </p:spPr>
        <p:txBody>
          <a:bodyPr anchor="b"/>
          <a:lstStyle>
            <a:lvl1pPr algn="l">
              <a:defRPr sz="2100" b="1"/>
            </a:lvl1pPr>
          </a:lstStyle>
          <a:p>
            <a:r>
              <a:rPr lang="ru-RU" smtClean="0"/>
              <a:t>Образец заголовка</a:t>
            </a:r>
            <a:endParaRPr lang="ru-RU"/>
          </a:p>
        </p:txBody>
      </p:sp>
      <p:sp>
        <p:nvSpPr>
          <p:cNvPr id="3" name="Рисунок 2"/>
          <p:cNvSpPr>
            <a:spLocks noGrp="1"/>
          </p:cNvSpPr>
          <p:nvPr>
            <p:ph type="pic" idx="1"/>
          </p:nvPr>
        </p:nvSpPr>
        <p:spPr>
          <a:xfrm>
            <a:off x="1941645" y="612776"/>
            <a:ext cx="5943600" cy="4114800"/>
          </a:xfrm>
        </p:spPr>
        <p:txBody>
          <a:bodyPr rtlCol="0">
            <a:normAutofit/>
          </a:bodyPr>
          <a:lstStyle>
            <a:lvl1pPr marL="0" indent="0">
              <a:buNone/>
              <a:defRPr sz="3300"/>
            </a:lvl1pPr>
            <a:lvl2pPr marL="478941" indent="0">
              <a:buNone/>
              <a:defRPr sz="2900"/>
            </a:lvl2pPr>
            <a:lvl3pPr marL="957882" indent="0">
              <a:buNone/>
              <a:defRPr sz="2600"/>
            </a:lvl3pPr>
            <a:lvl4pPr marL="1436823" indent="0">
              <a:buNone/>
              <a:defRPr sz="2100"/>
            </a:lvl4pPr>
            <a:lvl5pPr marL="1915764" indent="0">
              <a:buNone/>
              <a:defRPr sz="2100"/>
            </a:lvl5pPr>
            <a:lvl6pPr marL="2394704" indent="0">
              <a:buNone/>
              <a:defRPr sz="2100"/>
            </a:lvl6pPr>
            <a:lvl7pPr marL="2873644" indent="0">
              <a:buNone/>
              <a:defRPr sz="2100"/>
            </a:lvl7pPr>
            <a:lvl8pPr marL="3352585" indent="0">
              <a:buNone/>
              <a:defRPr sz="2100"/>
            </a:lvl8pPr>
            <a:lvl9pPr marL="3831526" indent="0">
              <a:buNone/>
              <a:defRPr sz="2100"/>
            </a:lvl9pPr>
          </a:lstStyle>
          <a:p>
            <a:pPr lvl="0"/>
            <a:r>
              <a:rPr lang="ru-RU" noProof="0" smtClean="0"/>
              <a:t>Вставка рисунка</a:t>
            </a:r>
            <a:endParaRPr lang="ru-RU" noProof="0"/>
          </a:p>
        </p:txBody>
      </p:sp>
      <p:sp>
        <p:nvSpPr>
          <p:cNvPr id="4" name="Текст 3"/>
          <p:cNvSpPr>
            <a:spLocks noGrp="1"/>
          </p:cNvSpPr>
          <p:nvPr>
            <p:ph type="body" sz="half" idx="2"/>
          </p:nvPr>
        </p:nvSpPr>
        <p:spPr>
          <a:xfrm>
            <a:off x="1941645" y="5367338"/>
            <a:ext cx="5943600" cy="804862"/>
          </a:xfrm>
        </p:spPr>
        <p:txBody>
          <a:bodyPr/>
          <a:lstStyle>
            <a:lvl1pPr marL="0" indent="0">
              <a:buNone/>
              <a:defRPr sz="1500"/>
            </a:lvl1pPr>
            <a:lvl2pPr marL="478941" indent="0">
              <a:buNone/>
              <a:defRPr sz="1200"/>
            </a:lvl2pPr>
            <a:lvl3pPr marL="957882" indent="0">
              <a:buNone/>
              <a:defRPr sz="1100"/>
            </a:lvl3pPr>
            <a:lvl4pPr marL="1436823" indent="0">
              <a:buNone/>
              <a:defRPr sz="1000"/>
            </a:lvl4pPr>
            <a:lvl5pPr marL="1915764" indent="0">
              <a:buNone/>
              <a:defRPr sz="1000"/>
            </a:lvl5pPr>
            <a:lvl6pPr marL="2394704" indent="0">
              <a:buNone/>
              <a:defRPr sz="1000"/>
            </a:lvl6pPr>
            <a:lvl7pPr marL="2873644" indent="0">
              <a:buNone/>
              <a:defRPr sz="1000"/>
            </a:lvl7pPr>
            <a:lvl8pPr marL="3352585" indent="0">
              <a:buNone/>
              <a:defRPr sz="1000"/>
            </a:lvl8pPr>
            <a:lvl9pPr marL="3831526" indent="0">
              <a:buNone/>
              <a:defRPr sz="10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60D64A8E-4870-447C-B41E-FC7547BD9000}" type="datetimeFigureOut">
              <a:rPr lang="ru-RU"/>
              <a:pPr>
                <a:defRPr/>
              </a:pPr>
              <a:t>10.02.2025</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A5E2DD71-8450-4429-A6B6-4A1338F71340}"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shadeToTitle="1">
        <a:gradFill flip="none" rotWithShape="1">
          <a:gsLst>
            <a:gs pos="99000">
              <a:schemeClr val="bg1"/>
            </a:gs>
            <a:gs pos="100000">
              <a:srgbClr val="D1C39F"/>
            </a:gs>
          </a:gsLst>
          <a:path path="shape">
            <a:fillToRect l="50000" t="50000" r="50000" b="50000"/>
          </a:path>
          <a:tileRect/>
        </a:grad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5777" tIns="47889" rIns="95777" bIns="47889"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95300" y="1600201"/>
            <a:ext cx="8915400" cy="4525963"/>
          </a:xfrm>
          <a:prstGeom prst="rect">
            <a:avLst/>
          </a:prstGeom>
          <a:noFill/>
          <a:ln w="9525">
            <a:noFill/>
            <a:miter lim="800000"/>
            <a:headEnd/>
            <a:tailEnd/>
          </a:ln>
        </p:spPr>
        <p:txBody>
          <a:bodyPr vert="horz" wrap="square" lIns="95777" tIns="47889" rIns="95777" bIns="47889"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95300" y="6356350"/>
            <a:ext cx="2311400" cy="365125"/>
          </a:xfrm>
          <a:prstGeom prst="rect">
            <a:avLst/>
          </a:prstGeom>
        </p:spPr>
        <p:txBody>
          <a:bodyPr vert="horz" lIns="95777" tIns="47889" rIns="95777" bIns="47889" rtlCol="0" anchor="ctr"/>
          <a:lstStyle>
            <a:lvl1pPr algn="l" fontAlgn="auto">
              <a:spcBef>
                <a:spcPts val="0"/>
              </a:spcBef>
              <a:spcAft>
                <a:spcPts val="0"/>
              </a:spcAft>
              <a:defRPr sz="1200" smtClean="0">
                <a:solidFill>
                  <a:schemeClr val="tx1">
                    <a:tint val="75000"/>
                  </a:schemeClr>
                </a:solidFill>
                <a:latin typeface="+mn-lt"/>
              </a:defRPr>
            </a:lvl1pPr>
          </a:lstStyle>
          <a:p>
            <a:pPr>
              <a:defRPr/>
            </a:pPr>
            <a:fld id="{B8DF0FA7-26BA-4D41-AF57-16A81E10CBC3}" type="datetimeFigureOut">
              <a:rPr lang="ru-RU"/>
              <a:pPr>
                <a:defRPr/>
              </a:pPr>
              <a:t>10.02.2025</a:t>
            </a:fld>
            <a:endParaRPr lang="ru-RU"/>
          </a:p>
        </p:txBody>
      </p:sp>
      <p:sp>
        <p:nvSpPr>
          <p:cNvPr id="5" name="Нижний колонтитул 4"/>
          <p:cNvSpPr>
            <a:spLocks noGrp="1"/>
          </p:cNvSpPr>
          <p:nvPr>
            <p:ph type="ftr" sz="quarter" idx="3"/>
          </p:nvPr>
        </p:nvSpPr>
        <p:spPr>
          <a:xfrm>
            <a:off x="3384550" y="6356350"/>
            <a:ext cx="3136900" cy="365125"/>
          </a:xfrm>
          <a:prstGeom prst="rect">
            <a:avLst/>
          </a:prstGeom>
        </p:spPr>
        <p:txBody>
          <a:bodyPr vert="horz" lIns="95777" tIns="47889" rIns="95777" bIns="47889"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7099300" y="6356350"/>
            <a:ext cx="2311400" cy="365125"/>
          </a:xfrm>
          <a:prstGeom prst="rect">
            <a:avLst/>
          </a:prstGeom>
        </p:spPr>
        <p:txBody>
          <a:bodyPr vert="horz" lIns="95777" tIns="47889" rIns="95777" bIns="47889" rtlCol="0" anchor="ctr"/>
          <a:lstStyle>
            <a:lvl1pPr algn="r" fontAlgn="auto">
              <a:spcBef>
                <a:spcPts val="0"/>
              </a:spcBef>
              <a:spcAft>
                <a:spcPts val="0"/>
              </a:spcAft>
              <a:defRPr sz="1200" smtClean="0">
                <a:solidFill>
                  <a:schemeClr val="tx1">
                    <a:tint val="75000"/>
                  </a:schemeClr>
                </a:solidFill>
                <a:latin typeface="+mn-lt"/>
              </a:defRPr>
            </a:lvl1pPr>
          </a:lstStyle>
          <a:p>
            <a:pPr>
              <a:defRPr/>
            </a:pPr>
            <a:fld id="{5CC16A3B-3262-4F26-B04A-130F22AD58AA}"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fontAlgn="base">
        <a:spcBef>
          <a:spcPct val="0"/>
        </a:spcBef>
        <a:spcAft>
          <a:spcPct val="0"/>
        </a:spcAft>
        <a:defRPr sz="4600" kern="1200">
          <a:solidFill>
            <a:schemeClr val="tx1"/>
          </a:solidFill>
          <a:latin typeface="+mj-lt"/>
          <a:ea typeface="+mj-ea"/>
          <a:cs typeface="+mj-cs"/>
        </a:defRPr>
      </a:lvl1pPr>
      <a:lvl2pPr algn="ctr" rtl="0" fontAlgn="base">
        <a:spcBef>
          <a:spcPct val="0"/>
        </a:spcBef>
        <a:spcAft>
          <a:spcPct val="0"/>
        </a:spcAft>
        <a:defRPr sz="4600">
          <a:solidFill>
            <a:schemeClr val="tx1"/>
          </a:solidFill>
          <a:latin typeface="Calibri" pitchFamily="34" charset="0"/>
        </a:defRPr>
      </a:lvl2pPr>
      <a:lvl3pPr algn="ctr" rtl="0" fontAlgn="base">
        <a:spcBef>
          <a:spcPct val="0"/>
        </a:spcBef>
        <a:spcAft>
          <a:spcPct val="0"/>
        </a:spcAft>
        <a:defRPr sz="4600">
          <a:solidFill>
            <a:schemeClr val="tx1"/>
          </a:solidFill>
          <a:latin typeface="Calibri" pitchFamily="34" charset="0"/>
        </a:defRPr>
      </a:lvl3pPr>
      <a:lvl4pPr algn="ctr" rtl="0" fontAlgn="base">
        <a:spcBef>
          <a:spcPct val="0"/>
        </a:spcBef>
        <a:spcAft>
          <a:spcPct val="0"/>
        </a:spcAft>
        <a:defRPr sz="4600">
          <a:solidFill>
            <a:schemeClr val="tx1"/>
          </a:solidFill>
          <a:latin typeface="Calibri" pitchFamily="34" charset="0"/>
        </a:defRPr>
      </a:lvl4pPr>
      <a:lvl5pPr algn="ctr" rtl="0" fontAlgn="base">
        <a:spcBef>
          <a:spcPct val="0"/>
        </a:spcBef>
        <a:spcAft>
          <a:spcPct val="0"/>
        </a:spcAft>
        <a:defRPr sz="4600">
          <a:solidFill>
            <a:schemeClr val="tx1"/>
          </a:solidFill>
          <a:latin typeface="Calibri" pitchFamily="34" charset="0"/>
        </a:defRPr>
      </a:lvl5pPr>
      <a:lvl6pPr marL="478941" algn="ctr" rtl="0" fontAlgn="base">
        <a:spcBef>
          <a:spcPct val="0"/>
        </a:spcBef>
        <a:spcAft>
          <a:spcPct val="0"/>
        </a:spcAft>
        <a:defRPr sz="4600">
          <a:solidFill>
            <a:schemeClr val="tx1"/>
          </a:solidFill>
          <a:latin typeface="Calibri" pitchFamily="34" charset="0"/>
        </a:defRPr>
      </a:lvl6pPr>
      <a:lvl7pPr marL="957882" algn="ctr" rtl="0" fontAlgn="base">
        <a:spcBef>
          <a:spcPct val="0"/>
        </a:spcBef>
        <a:spcAft>
          <a:spcPct val="0"/>
        </a:spcAft>
        <a:defRPr sz="4600">
          <a:solidFill>
            <a:schemeClr val="tx1"/>
          </a:solidFill>
          <a:latin typeface="Calibri" pitchFamily="34" charset="0"/>
        </a:defRPr>
      </a:lvl7pPr>
      <a:lvl8pPr marL="1436823" algn="ctr" rtl="0" fontAlgn="base">
        <a:spcBef>
          <a:spcPct val="0"/>
        </a:spcBef>
        <a:spcAft>
          <a:spcPct val="0"/>
        </a:spcAft>
        <a:defRPr sz="4600">
          <a:solidFill>
            <a:schemeClr val="tx1"/>
          </a:solidFill>
          <a:latin typeface="Calibri" pitchFamily="34" charset="0"/>
        </a:defRPr>
      </a:lvl8pPr>
      <a:lvl9pPr marL="1915764" algn="ctr" rtl="0" fontAlgn="base">
        <a:spcBef>
          <a:spcPct val="0"/>
        </a:spcBef>
        <a:spcAft>
          <a:spcPct val="0"/>
        </a:spcAft>
        <a:defRPr sz="4600">
          <a:solidFill>
            <a:schemeClr val="tx1"/>
          </a:solidFill>
          <a:latin typeface="Calibri" pitchFamily="34" charset="0"/>
        </a:defRPr>
      </a:lvl9pPr>
    </p:titleStyle>
    <p:bodyStyle>
      <a:lvl1pPr marL="359205" indent="-359205" algn="l" rtl="0" fontAlgn="base">
        <a:spcBef>
          <a:spcPct val="20000"/>
        </a:spcBef>
        <a:spcAft>
          <a:spcPct val="0"/>
        </a:spcAft>
        <a:buFont typeface="Arial" charset="0"/>
        <a:buChar char="•"/>
        <a:defRPr sz="3300" kern="1200">
          <a:solidFill>
            <a:schemeClr val="tx1"/>
          </a:solidFill>
          <a:latin typeface="+mn-lt"/>
          <a:ea typeface="+mn-ea"/>
          <a:cs typeface="+mn-cs"/>
        </a:defRPr>
      </a:lvl1pPr>
      <a:lvl2pPr marL="778279" indent="-299338" algn="l" rtl="0" fontAlgn="base">
        <a:spcBef>
          <a:spcPct val="20000"/>
        </a:spcBef>
        <a:spcAft>
          <a:spcPct val="0"/>
        </a:spcAft>
        <a:buFont typeface="Arial" charset="0"/>
        <a:buChar char="–"/>
        <a:defRPr sz="2900" kern="1200">
          <a:solidFill>
            <a:schemeClr val="tx1"/>
          </a:solidFill>
          <a:latin typeface="+mn-lt"/>
          <a:ea typeface="+mn-ea"/>
          <a:cs typeface="+mn-cs"/>
        </a:defRPr>
      </a:lvl2pPr>
      <a:lvl3pPr marL="1197352" indent="-239470" algn="l" rtl="0" fontAlgn="base">
        <a:spcBef>
          <a:spcPct val="20000"/>
        </a:spcBef>
        <a:spcAft>
          <a:spcPct val="0"/>
        </a:spcAft>
        <a:buFont typeface="Arial" charset="0"/>
        <a:buChar char="•"/>
        <a:defRPr sz="2600" kern="1200">
          <a:solidFill>
            <a:schemeClr val="tx1"/>
          </a:solidFill>
          <a:latin typeface="+mn-lt"/>
          <a:ea typeface="+mn-ea"/>
          <a:cs typeface="+mn-cs"/>
        </a:defRPr>
      </a:lvl3pPr>
      <a:lvl4pPr marL="1676293" indent="-239470" algn="l" rtl="0" fontAlgn="base">
        <a:spcBef>
          <a:spcPct val="20000"/>
        </a:spcBef>
        <a:spcAft>
          <a:spcPct val="0"/>
        </a:spcAft>
        <a:buFont typeface="Arial" charset="0"/>
        <a:buChar char="–"/>
        <a:defRPr sz="2100" kern="1200">
          <a:solidFill>
            <a:schemeClr val="tx1"/>
          </a:solidFill>
          <a:latin typeface="+mn-lt"/>
          <a:ea typeface="+mn-ea"/>
          <a:cs typeface="+mn-cs"/>
        </a:defRPr>
      </a:lvl4pPr>
      <a:lvl5pPr marL="2155234" indent="-239470" algn="l" rtl="0" fontAlgn="base">
        <a:spcBef>
          <a:spcPct val="20000"/>
        </a:spcBef>
        <a:spcAft>
          <a:spcPct val="0"/>
        </a:spcAft>
        <a:buFont typeface="Arial" charset="0"/>
        <a:buChar char="»"/>
        <a:defRPr sz="2100" kern="1200">
          <a:solidFill>
            <a:schemeClr val="tx1"/>
          </a:solidFill>
          <a:latin typeface="+mn-lt"/>
          <a:ea typeface="+mn-ea"/>
          <a:cs typeface="+mn-cs"/>
        </a:defRPr>
      </a:lvl5pPr>
      <a:lvl6pPr marL="2634174" indent="-239470" algn="l" defTabSz="957882" rtl="0" eaLnBrk="1" latinLnBrk="0" hangingPunct="1">
        <a:spcBef>
          <a:spcPct val="20000"/>
        </a:spcBef>
        <a:buFont typeface="Arial" pitchFamily="34" charset="0"/>
        <a:buChar char="•"/>
        <a:defRPr sz="2100" kern="1200">
          <a:solidFill>
            <a:schemeClr val="tx1"/>
          </a:solidFill>
          <a:latin typeface="+mn-lt"/>
          <a:ea typeface="+mn-ea"/>
          <a:cs typeface="+mn-cs"/>
        </a:defRPr>
      </a:lvl6pPr>
      <a:lvl7pPr marL="3113115" indent="-239470" algn="l" defTabSz="957882" rtl="0" eaLnBrk="1" latinLnBrk="0" hangingPunct="1">
        <a:spcBef>
          <a:spcPct val="20000"/>
        </a:spcBef>
        <a:buFont typeface="Arial" pitchFamily="34" charset="0"/>
        <a:buChar char="•"/>
        <a:defRPr sz="2100" kern="1200">
          <a:solidFill>
            <a:schemeClr val="tx1"/>
          </a:solidFill>
          <a:latin typeface="+mn-lt"/>
          <a:ea typeface="+mn-ea"/>
          <a:cs typeface="+mn-cs"/>
        </a:defRPr>
      </a:lvl7pPr>
      <a:lvl8pPr marL="3592056" indent="-239470" algn="l" defTabSz="957882" rtl="0" eaLnBrk="1" latinLnBrk="0" hangingPunct="1">
        <a:spcBef>
          <a:spcPct val="20000"/>
        </a:spcBef>
        <a:buFont typeface="Arial" pitchFamily="34" charset="0"/>
        <a:buChar char="•"/>
        <a:defRPr sz="2100" kern="1200">
          <a:solidFill>
            <a:schemeClr val="tx1"/>
          </a:solidFill>
          <a:latin typeface="+mn-lt"/>
          <a:ea typeface="+mn-ea"/>
          <a:cs typeface="+mn-cs"/>
        </a:defRPr>
      </a:lvl8pPr>
      <a:lvl9pPr marL="4070996" indent="-239470" algn="l" defTabSz="957882" rtl="0" eaLnBrk="1" latinLnBrk="0" hangingPunct="1">
        <a:spcBef>
          <a:spcPct val="20000"/>
        </a:spcBef>
        <a:buFont typeface="Arial" pitchFamily="34" charset="0"/>
        <a:buChar char="•"/>
        <a:defRPr sz="2100" kern="1200">
          <a:solidFill>
            <a:schemeClr val="tx1"/>
          </a:solidFill>
          <a:latin typeface="+mn-lt"/>
          <a:ea typeface="+mn-ea"/>
          <a:cs typeface="+mn-cs"/>
        </a:defRPr>
      </a:lvl9pPr>
    </p:bodyStyle>
    <p:otherStyle>
      <a:defPPr>
        <a:defRPr lang="ru-RU"/>
      </a:defPPr>
      <a:lvl1pPr marL="0" algn="l" defTabSz="957882" rtl="0" eaLnBrk="1" latinLnBrk="0" hangingPunct="1">
        <a:defRPr sz="1800" kern="1200">
          <a:solidFill>
            <a:schemeClr val="tx1"/>
          </a:solidFill>
          <a:latin typeface="+mn-lt"/>
          <a:ea typeface="+mn-ea"/>
          <a:cs typeface="+mn-cs"/>
        </a:defRPr>
      </a:lvl1pPr>
      <a:lvl2pPr marL="478941" algn="l" defTabSz="957882" rtl="0" eaLnBrk="1" latinLnBrk="0" hangingPunct="1">
        <a:defRPr sz="1800" kern="1200">
          <a:solidFill>
            <a:schemeClr val="tx1"/>
          </a:solidFill>
          <a:latin typeface="+mn-lt"/>
          <a:ea typeface="+mn-ea"/>
          <a:cs typeface="+mn-cs"/>
        </a:defRPr>
      </a:lvl2pPr>
      <a:lvl3pPr marL="957882" algn="l" defTabSz="957882" rtl="0" eaLnBrk="1" latinLnBrk="0" hangingPunct="1">
        <a:defRPr sz="1800" kern="1200">
          <a:solidFill>
            <a:schemeClr val="tx1"/>
          </a:solidFill>
          <a:latin typeface="+mn-lt"/>
          <a:ea typeface="+mn-ea"/>
          <a:cs typeface="+mn-cs"/>
        </a:defRPr>
      </a:lvl3pPr>
      <a:lvl4pPr marL="1436823" algn="l" defTabSz="957882" rtl="0" eaLnBrk="1" latinLnBrk="0" hangingPunct="1">
        <a:defRPr sz="1800" kern="1200">
          <a:solidFill>
            <a:schemeClr val="tx1"/>
          </a:solidFill>
          <a:latin typeface="+mn-lt"/>
          <a:ea typeface="+mn-ea"/>
          <a:cs typeface="+mn-cs"/>
        </a:defRPr>
      </a:lvl4pPr>
      <a:lvl5pPr marL="1915764" algn="l" defTabSz="957882" rtl="0" eaLnBrk="1" latinLnBrk="0" hangingPunct="1">
        <a:defRPr sz="1800" kern="1200">
          <a:solidFill>
            <a:schemeClr val="tx1"/>
          </a:solidFill>
          <a:latin typeface="+mn-lt"/>
          <a:ea typeface="+mn-ea"/>
          <a:cs typeface="+mn-cs"/>
        </a:defRPr>
      </a:lvl5pPr>
      <a:lvl6pPr marL="2394704" algn="l" defTabSz="957882" rtl="0" eaLnBrk="1" latinLnBrk="0" hangingPunct="1">
        <a:defRPr sz="1800" kern="1200">
          <a:solidFill>
            <a:schemeClr val="tx1"/>
          </a:solidFill>
          <a:latin typeface="+mn-lt"/>
          <a:ea typeface="+mn-ea"/>
          <a:cs typeface="+mn-cs"/>
        </a:defRPr>
      </a:lvl6pPr>
      <a:lvl7pPr marL="2873644" algn="l" defTabSz="957882" rtl="0" eaLnBrk="1" latinLnBrk="0" hangingPunct="1">
        <a:defRPr sz="1800" kern="1200">
          <a:solidFill>
            <a:schemeClr val="tx1"/>
          </a:solidFill>
          <a:latin typeface="+mn-lt"/>
          <a:ea typeface="+mn-ea"/>
          <a:cs typeface="+mn-cs"/>
        </a:defRPr>
      </a:lvl7pPr>
      <a:lvl8pPr marL="3352585" algn="l" defTabSz="957882" rtl="0" eaLnBrk="1" latinLnBrk="0" hangingPunct="1">
        <a:defRPr sz="1800" kern="1200">
          <a:solidFill>
            <a:schemeClr val="tx1"/>
          </a:solidFill>
          <a:latin typeface="+mn-lt"/>
          <a:ea typeface="+mn-ea"/>
          <a:cs typeface="+mn-cs"/>
        </a:defRPr>
      </a:lvl8pPr>
      <a:lvl9pPr marL="3831526" algn="l" defTabSz="957882"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4.png"/><Relationship Id="rId7" Type="http://schemas.openxmlformats.org/officeDocument/2006/relationships/image" Target="../media/image15.png"/><Relationship Id="rId12" Type="http://schemas.openxmlformats.org/officeDocument/2006/relationships/image" Target="../media/image18.png"/><Relationship Id="rId2"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17.png"/></Relationships>
</file>

<file path=ppt/slides/_rels/slide11.xml.rels><?xml version="1.0" encoding="UTF-8" standalone="yes"?>
<Relationships xmlns="http://schemas.openxmlformats.org/package/2006/relationships"><Relationship Id="rId8" Type="http://schemas.openxmlformats.org/officeDocument/2006/relationships/image" Target="../media/image4.png"/><Relationship Id="rId13" Type="http://schemas.openxmlformats.org/officeDocument/2006/relationships/image" Target="../media/image9.png"/><Relationship Id="rId3" Type="http://schemas.openxmlformats.org/officeDocument/2006/relationships/diagramLayout" Target="../diagrams/layout1.xml"/><Relationship Id="rId7" Type="http://schemas.openxmlformats.org/officeDocument/2006/relationships/image" Target="../media/image3.png"/><Relationship Id="rId12" Type="http://schemas.openxmlformats.org/officeDocument/2006/relationships/image" Target="../media/image8.png"/><Relationship Id="rId2" Type="http://schemas.openxmlformats.org/officeDocument/2006/relationships/diagramData" Target="../diagrams/data1.xml"/><Relationship Id="rId16" Type="http://schemas.openxmlformats.org/officeDocument/2006/relationships/image" Target="../media/image12.png"/><Relationship Id="rId1" Type="http://schemas.openxmlformats.org/officeDocument/2006/relationships/slideLayout" Target="../slideLayouts/slideLayout7.xml"/><Relationship Id="rId6" Type="http://schemas.microsoft.com/office/2007/relationships/diagramDrawing" Target="../diagrams/drawing1.xml"/><Relationship Id="rId11" Type="http://schemas.openxmlformats.org/officeDocument/2006/relationships/image" Target="../media/image7.png"/><Relationship Id="rId5" Type="http://schemas.openxmlformats.org/officeDocument/2006/relationships/diagramColors" Target="../diagrams/colors1.xml"/><Relationship Id="rId15" Type="http://schemas.openxmlformats.org/officeDocument/2006/relationships/image" Target="../media/image11.png"/><Relationship Id="rId10" Type="http://schemas.openxmlformats.org/officeDocument/2006/relationships/image" Target="../media/image6.png"/><Relationship Id="rId4" Type="http://schemas.openxmlformats.org/officeDocument/2006/relationships/diagramQuickStyle" Target="../diagrams/quickStyle1.xml"/><Relationship Id="rId9" Type="http://schemas.openxmlformats.org/officeDocument/2006/relationships/image" Target="../media/image5.png"/><Relationship Id="rId14" Type="http://schemas.openxmlformats.org/officeDocument/2006/relationships/image" Target="../media/image10.png"/></Relationships>
</file>

<file path=ppt/slides/_rels/slide12.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image" Target="../media/image8.png"/><Relationship Id="rId3" Type="http://schemas.openxmlformats.org/officeDocument/2006/relationships/diagramLayout" Target="../diagrams/layout2.xml"/><Relationship Id="rId7" Type="http://schemas.openxmlformats.org/officeDocument/2006/relationships/hyperlink" Target="consultantplus://offline/ref=5A2BC52C61314885FDF25CA2C8378E4E520A2CFEDDF7123DC67704A5FC2DEF34D51AF1A13CEF3E7C1B730ABC7B6B5446E19A4801PApCN" TargetMode="External"/><Relationship Id="rId12" Type="http://schemas.openxmlformats.org/officeDocument/2006/relationships/image" Target="../media/image7.png"/><Relationship Id="rId17" Type="http://schemas.openxmlformats.org/officeDocument/2006/relationships/image" Target="../media/image12.png"/><Relationship Id="rId2" Type="http://schemas.openxmlformats.org/officeDocument/2006/relationships/diagramData" Target="../diagrams/data2.xml"/><Relationship Id="rId16" Type="http://schemas.openxmlformats.org/officeDocument/2006/relationships/image" Target="../media/image11.png"/><Relationship Id="rId1" Type="http://schemas.openxmlformats.org/officeDocument/2006/relationships/slideLayout" Target="../slideLayouts/slideLayout7.xml"/><Relationship Id="rId6" Type="http://schemas.microsoft.com/office/2007/relationships/diagramDrawing" Target="../diagrams/drawing2.xml"/><Relationship Id="rId11" Type="http://schemas.openxmlformats.org/officeDocument/2006/relationships/image" Target="../media/image6.png"/><Relationship Id="rId5" Type="http://schemas.openxmlformats.org/officeDocument/2006/relationships/diagramColors" Target="../diagrams/colors2.xml"/><Relationship Id="rId15" Type="http://schemas.openxmlformats.org/officeDocument/2006/relationships/image" Target="../media/image10.png"/><Relationship Id="rId10" Type="http://schemas.openxmlformats.org/officeDocument/2006/relationships/image" Target="../media/image5.png"/><Relationship Id="rId4" Type="http://schemas.openxmlformats.org/officeDocument/2006/relationships/diagramQuickStyle" Target="../diagrams/quickStyle2.xml"/><Relationship Id="rId9" Type="http://schemas.openxmlformats.org/officeDocument/2006/relationships/image" Target="../media/image4.png"/><Relationship Id="rId14" Type="http://schemas.openxmlformats.org/officeDocument/2006/relationships/image" Target="../media/image9.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4.png"/><Relationship Id="rId7" Type="http://schemas.openxmlformats.org/officeDocument/2006/relationships/image" Target="../media/image15.png"/><Relationship Id="rId12" Type="http://schemas.openxmlformats.org/officeDocument/2006/relationships/image" Target="../media/image18.png"/><Relationship Id="rId2"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17.png"/></Relationships>
</file>

<file path=ppt/slides/_rels/slide15.xml.rels><?xml version="1.0" encoding="UTF-8" standalone="yes"?>
<Relationships xmlns="http://schemas.openxmlformats.org/package/2006/relationships"><Relationship Id="rId8" Type="http://schemas.openxmlformats.org/officeDocument/2006/relationships/image" Target="../media/image8.png"/><Relationship Id="rId13" Type="http://schemas.openxmlformats.org/officeDocument/2006/relationships/image" Target="../media/image20.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16.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17.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4.png"/><Relationship Id="rId7" Type="http://schemas.openxmlformats.org/officeDocument/2006/relationships/image" Target="../media/image15.png"/><Relationship Id="rId12" Type="http://schemas.openxmlformats.org/officeDocument/2006/relationships/image" Target="../media/image18.png"/><Relationship Id="rId2"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17.png"/></Relationships>
</file>

<file path=ppt/slides/_rels/slide18.xml.rels><?xml version="1.0" encoding="UTF-8" standalone="yes"?>
<Relationships xmlns="http://schemas.openxmlformats.org/package/2006/relationships"><Relationship Id="rId8" Type="http://schemas.openxmlformats.org/officeDocument/2006/relationships/image" Target="../media/image16.png"/><Relationship Id="rId13" Type="http://schemas.openxmlformats.org/officeDocument/2006/relationships/hyperlink" Target="consultantplus://offline/ref=7EA4F11BDB86EC3E8B057CD1D09B295BF30C6A5240944452E03BB8BA44512B6D5153786AAB00839BD6AC8915F82F0DD25557343DF6B97756oDw7H" TargetMode="External"/><Relationship Id="rId3" Type="http://schemas.openxmlformats.org/officeDocument/2006/relationships/image" Target="../media/image14.png"/><Relationship Id="rId7" Type="http://schemas.openxmlformats.org/officeDocument/2006/relationships/image" Target="../media/image15.png"/><Relationship Id="rId12" Type="http://schemas.openxmlformats.org/officeDocument/2006/relationships/image" Target="../media/image18.png"/><Relationship Id="rId2"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17.png"/></Relationships>
</file>

<file path=ppt/slides/_rels/slide19.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20.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2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8" Type="http://schemas.openxmlformats.org/officeDocument/2006/relationships/image" Target="../media/image16.png"/><Relationship Id="rId13" Type="http://schemas.openxmlformats.org/officeDocument/2006/relationships/hyperlink" Target="http://www.gosuslugi.ru/" TargetMode="External"/><Relationship Id="rId3" Type="http://schemas.openxmlformats.org/officeDocument/2006/relationships/image" Target="../media/image14.png"/><Relationship Id="rId7" Type="http://schemas.openxmlformats.org/officeDocument/2006/relationships/image" Target="../media/image15.png"/><Relationship Id="rId12" Type="http://schemas.openxmlformats.org/officeDocument/2006/relationships/image" Target="../media/image18.png"/><Relationship Id="rId2"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17.png"/></Relationships>
</file>

<file path=ppt/slides/_rels/slide24.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4.png"/><Relationship Id="rId7" Type="http://schemas.openxmlformats.org/officeDocument/2006/relationships/image" Target="../media/image15.png"/><Relationship Id="rId12" Type="http://schemas.openxmlformats.org/officeDocument/2006/relationships/image" Target="../media/image18.png"/><Relationship Id="rId2"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17.png"/></Relationships>
</file>

<file path=ppt/slides/_rels/slide25.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4.png"/><Relationship Id="rId7" Type="http://schemas.openxmlformats.org/officeDocument/2006/relationships/image" Target="../media/image15.png"/><Relationship Id="rId12" Type="http://schemas.openxmlformats.org/officeDocument/2006/relationships/image" Target="../media/image18.png"/><Relationship Id="rId2"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17.png"/></Relationships>
</file>

<file path=ppt/slides/_rels/slide26.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4.png"/><Relationship Id="rId7" Type="http://schemas.openxmlformats.org/officeDocument/2006/relationships/image" Target="../media/image15.png"/><Relationship Id="rId12" Type="http://schemas.openxmlformats.org/officeDocument/2006/relationships/image" Target="../media/image18.png"/><Relationship Id="rId2"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17.png"/></Relationships>
</file>

<file path=ppt/slides/_rels/slide27.xml.rels><?xml version="1.0" encoding="UTF-8" standalone="yes"?>
<Relationships xmlns="http://schemas.openxmlformats.org/package/2006/relationships"><Relationship Id="rId3" Type="http://schemas.openxmlformats.org/officeDocument/2006/relationships/hyperlink" Target="#Par89"/><Relationship Id="rId2" Type="http://schemas.openxmlformats.org/officeDocument/2006/relationships/hyperlink" Target="#Par291"/><Relationship Id="rId1" Type="http://schemas.openxmlformats.org/officeDocument/2006/relationships/slideLayout" Target="../slideLayouts/slideLayout2.xml"/><Relationship Id="rId4" Type="http://schemas.openxmlformats.org/officeDocument/2006/relationships/hyperlink" Target="#Par98"/></Relationships>
</file>

<file path=ppt/slides/_rels/slide28.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29.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hyperlink" Target="#Par291"/><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hyperlink" Target="#Par47"/><Relationship Id="rId2" Type="http://schemas.openxmlformats.org/officeDocument/2006/relationships/image" Target="../media/image3.png"/><Relationship Id="rId16" Type="http://schemas.openxmlformats.org/officeDocument/2006/relationships/hyperlink" Target="#Par98"/><Relationship Id="rId1" Type="http://schemas.openxmlformats.org/officeDocument/2006/relationships/slideLayout" Target="../slideLayouts/slideLayout7.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5" Type="http://schemas.openxmlformats.org/officeDocument/2006/relationships/hyperlink" Target="#Par89"/><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 Id="rId14" Type="http://schemas.openxmlformats.org/officeDocument/2006/relationships/hyperlink" Target="#Par111"/></Relationships>
</file>

<file path=ppt/slides/_rels/slide3.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30.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31.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3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33.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hyperlink" Target="#Par87"/><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34.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hyperlink" Target="#Par257"/><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hyperlink" Target="#Par125"/><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 Id="rId14" Type="http://schemas.openxmlformats.org/officeDocument/2006/relationships/hyperlink" Target="#Par123"/></Relationships>
</file>

<file path=ppt/slides/_rels/slide3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7.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36.xml.rels><?xml version="1.0" encoding="UTF-8" standalone="yes"?>
<Relationships xmlns="http://schemas.openxmlformats.org/package/2006/relationships"><Relationship Id="rId8" Type="http://schemas.openxmlformats.org/officeDocument/2006/relationships/image" Target="../media/image9.png"/><Relationship Id="rId13" Type="http://schemas.openxmlformats.org/officeDocument/2006/relationships/hyperlink" Target="#Par221"/><Relationship Id="rId3" Type="http://schemas.openxmlformats.org/officeDocument/2006/relationships/image" Target="../media/image4.png"/><Relationship Id="rId7" Type="http://schemas.openxmlformats.org/officeDocument/2006/relationships/image" Target="../media/image8.png"/><Relationship Id="rId12" Type="http://schemas.openxmlformats.org/officeDocument/2006/relationships/hyperlink" Target="#Par123"/><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 Id="rId14" Type="http://schemas.openxmlformats.org/officeDocument/2006/relationships/hyperlink" Target="#Par129"/></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4.png"/><Relationship Id="rId7" Type="http://schemas.openxmlformats.org/officeDocument/2006/relationships/image" Target="../media/image15.png"/><Relationship Id="rId12" Type="http://schemas.openxmlformats.org/officeDocument/2006/relationships/image" Target="../media/image18.png"/><Relationship Id="rId2" Type="http://schemas.openxmlformats.org/officeDocument/2006/relationships/image" Target="../media/image19.png"/><Relationship Id="rId1" Type="http://schemas.openxmlformats.org/officeDocument/2006/relationships/slideLayout" Target="../slideLayouts/slideLayout2.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17.png"/></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image" Target="../media/image6.pn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png"/><Relationship Id="rId9" Type="http://schemas.openxmlformats.org/officeDocument/2006/relationships/image" Target="../media/image9.png"/></Relationships>
</file>

<file path=ppt/slides/_rels/slide47.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11.png"/><Relationship Id="rId3" Type="http://schemas.openxmlformats.org/officeDocument/2006/relationships/image" Target="../media/image22.jpg"/><Relationship Id="rId7" Type="http://schemas.openxmlformats.org/officeDocument/2006/relationships/image" Target="../media/image5.png"/><Relationship Id="rId12" Type="http://schemas.openxmlformats.org/officeDocument/2006/relationships/image" Target="../media/image10.png"/><Relationship Id="rId2" Type="http://schemas.openxmlformats.org/officeDocument/2006/relationships/image" Target="../media/image21.jpg"/><Relationship Id="rId1" Type="http://schemas.openxmlformats.org/officeDocument/2006/relationships/slideLayout" Target="../slideLayouts/slideLayout2.xml"/><Relationship Id="rId6" Type="http://schemas.openxmlformats.org/officeDocument/2006/relationships/image" Target="../media/image4.png"/><Relationship Id="rId11" Type="http://schemas.openxmlformats.org/officeDocument/2006/relationships/image" Target="../media/image9.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3.jpg"/><Relationship Id="rId9" Type="http://schemas.openxmlformats.org/officeDocument/2006/relationships/image" Target="../media/image7.png"/><Relationship Id="rId14" Type="http://schemas.openxmlformats.org/officeDocument/2006/relationships/image" Target="../media/image12.png"/></Relationships>
</file>

<file path=ppt/slides/_rels/slide5.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8.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11" Type="http://schemas.openxmlformats.org/officeDocument/2006/relationships/image" Target="../media/image12.png"/><Relationship Id="rId5" Type="http://schemas.openxmlformats.org/officeDocument/2006/relationships/image" Target="../media/image6.png"/><Relationship Id="rId10" Type="http://schemas.openxmlformats.org/officeDocument/2006/relationships/image" Target="../media/image11.png"/><Relationship Id="rId4" Type="http://schemas.openxmlformats.org/officeDocument/2006/relationships/image" Target="../media/image5.png"/><Relationship Id="rId9" Type="http://schemas.openxmlformats.org/officeDocument/2006/relationships/image" Target="../media/image10.png"/></Relationships>
</file>

<file path=ppt/slides/_rels/slide9.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image" Target="../media/image18.png"/><Relationship Id="rId3" Type="http://schemas.openxmlformats.org/officeDocument/2006/relationships/image" Target="../media/image13.pn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17.png"/><Relationship Id="rId4" Type="http://schemas.openxmlformats.org/officeDocument/2006/relationships/image" Target="../media/image14.png"/><Relationship Id="rId9" Type="http://schemas.openxmlformats.org/officeDocument/2006/relationships/image" Target="../media/image1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1" name="Picture 30">
            <a:extLst>
              <a:ext uri="{FF2B5EF4-FFF2-40B4-BE49-F238E27FC236}">
                <a16:creationId xmlns="" xmlns:a16="http://schemas.microsoft.com/office/drawing/2014/main" id="{F70FF60C-7341-964B-8440-4C1F2C70E60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7744" y="221878"/>
            <a:ext cx="9730509" cy="6578974"/>
          </a:xfrm>
          <a:prstGeom prst="rect">
            <a:avLst/>
          </a:prstGeom>
        </p:spPr>
      </p:pic>
      <p:sp>
        <p:nvSpPr>
          <p:cNvPr id="2" name="object 2"/>
          <p:cNvSpPr/>
          <p:nvPr/>
        </p:nvSpPr>
        <p:spPr>
          <a:xfrm>
            <a:off x="7285809" y="5489010"/>
            <a:ext cx="347872" cy="206693"/>
          </a:xfrm>
          <a:custGeom>
            <a:avLst/>
            <a:gdLst/>
            <a:ahLst/>
            <a:cxnLst/>
            <a:rect l="l" t="t" r="r" b="b"/>
            <a:pathLst>
              <a:path w="570865" h="275590">
                <a:moveTo>
                  <a:pt x="244627" y="41859"/>
                </a:moveTo>
                <a:lnTo>
                  <a:pt x="224129" y="23660"/>
                </a:lnTo>
                <a:lnTo>
                  <a:pt x="199872" y="10566"/>
                </a:lnTo>
                <a:lnTo>
                  <a:pt x="172466" y="2654"/>
                </a:lnTo>
                <a:lnTo>
                  <a:pt x="142443" y="0"/>
                </a:lnTo>
                <a:lnTo>
                  <a:pt x="96227" y="6680"/>
                </a:lnTo>
                <a:lnTo>
                  <a:pt x="56984" y="25514"/>
                </a:lnTo>
                <a:lnTo>
                  <a:pt x="26593" y="54775"/>
                </a:lnTo>
                <a:lnTo>
                  <a:pt x="6972" y="92684"/>
                </a:lnTo>
                <a:lnTo>
                  <a:pt x="0" y="137490"/>
                </a:lnTo>
                <a:lnTo>
                  <a:pt x="6959" y="182333"/>
                </a:lnTo>
                <a:lnTo>
                  <a:pt x="26568" y="220256"/>
                </a:lnTo>
                <a:lnTo>
                  <a:pt x="56908" y="249516"/>
                </a:lnTo>
                <a:lnTo>
                  <a:pt x="96050" y="268351"/>
                </a:lnTo>
                <a:lnTo>
                  <a:pt x="142100" y="275018"/>
                </a:lnTo>
                <a:lnTo>
                  <a:pt x="172313" y="272300"/>
                </a:lnTo>
                <a:lnTo>
                  <a:pt x="199834" y="264248"/>
                </a:lnTo>
                <a:lnTo>
                  <a:pt x="224116" y="251015"/>
                </a:lnTo>
                <a:lnTo>
                  <a:pt x="244627" y="232740"/>
                </a:lnTo>
                <a:lnTo>
                  <a:pt x="219684" y="208546"/>
                </a:lnTo>
                <a:lnTo>
                  <a:pt x="203250" y="222821"/>
                </a:lnTo>
                <a:lnTo>
                  <a:pt x="185140" y="232867"/>
                </a:lnTo>
                <a:lnTo>
                  <a:pt x="165379" y="238810"/>
                </a:lnTo>
                <a:lnTo>
                  <a:pt x="143992" y="240753"/>
                </a:lnTo>
                <a:lnTo>
                  <a:pt x="101917" y="232994"/>
                </a:lnTo>
                <a:lnTo>
                  <a:pt x="68465" y="211455"/>
                </a:lnTo>
                <a:lnTo>
                  <a:pt x="46393" y="178752"/>
                </a:lnTo>
                <a:lnTo>
                  <a:pt x="38417" y="137490"/>
                </a:lnTo>
                <a:lnTo>
                  <a:pt x="46393" y="96266"/>
                </a:lnTo>
                <a:lnTo>
                  <a:pt x="68465" y="63563"/>
                </a:lnTo>
                <a:lnTo>
                  <a:pt x="101917" y="41998"/>
                </a:lnTo>
                <a:lnTo>
                  <a:pt x="143992" y="34226"/>
                </a:lnTo>
                <a:lnTo>
                  <a:pt x="165379" y="36118"/>
                </a:lnTo>
                <a:lnTo>
                  <a:pt x="185140" y="41935"/>
                </a:lnTo>
                <a:lnTo>
                  <a:pt x="203250" y="51854"/>
                </a:lnTo>
                <a:lnTo>
                  <a:pt x="219684" y="66090"/>
                </a:lnTo>
                <a:lnTo>
                  <a:pt x="244627" y="41859"/>
                </a:lnTo>
                <a:close/>
              </a:path>
              <a:path w="570865" h="275590">
                <a:moveTo>
                  <a:pt x="570649" y="137490"/>
                </a:moveTo>
                <a:lnTo>
                  <a:pt x="563689" y="92824"/>
                </a:lnTo>
                <a:lnTo>
                  <a:pt x="544055" y="54927"/>
                </a:lnTo>
                <a:lnTo>
                  <a:pt x="532257" y="43548"/>
                </a:lnTo>
                <a:lnTo>
                  <a:pt x="532257" y="137490"/>
                </a:lnTo>
                <a:lnTo>
                  <a:pt x="524370" y="178752"/>
                </a:lnTo>
                <a:lnTo>
                  <a:pt x="502539" y="211455"/>
                </a:lnTo>
                <a:lnTo>
                  <a:pt x="469531" y="232994"/>
                </a:lnTo>
                <a:lnTo>
                  <a:pt x="428117" y="240753"/>
                </a:lnTo>
                <a:lnTo>
                  <a:pt x="386321" y="232994"/>
                </a:lnTo>
                <a:lnTo>
                  <a:pt x="353110" y="211455"/>
                </a:lnTo>
                <a:lnTo>
                  <a:pt x="331203" y="178752"/>
                </a:lnTo>
                <a:lnTo>
                  <a:pt x="323291" y="137490"/>
                </a:lnTo>
                <a:lnTo>
                  <a:pt x="331203" y="96266"/>
                </a:lnTo>
                <a:lnTo>
                  <a:pt x="353110" y="63563"/>
                </a:lnTo>
                <a:lnTo>
                  <a:pt x="386321" y="41998"/>
                </a:lnTo>
                <a:lnTo>
                  <a:pt x="428117" y="34226"/>
                </a:lnTo>
                <a:lnTo>
                  <a:pt x="469531" y="41998"/>
                </a:lnTo>
                <a:lnTo>
                  <a:pt x="502539" y="63563"/>
                </a:lnTo>
                <a:lnTo>
                  <a:pt x="524370" y="96266"/>
                </a:lnTo>
                <a:lnTo>
                  <a:pt x="532257" y="137490"/>
                </a:lnTo>
                <a:lnTo>
                  <a:pt x="532257" y="43548"/>
                </a:lnTo>
                <a:lnTo>
                  <a:pt x="522592" y="34226"/>
                </a:lnTo>
                <a:lnTo>
                  <a:pt x="513664" y="25615"/>
                </a:lnTo>
                <a:lnTo>
                  <a:pt x="474383" y="6705"/>
                </a:lnTo>
                <a:lnTo>
                  <a:pt x="428117" y="0"/>
                </a:lnTo>
                <a:lnTo>
                  <a:pt x="381546" y="6743"/>
                </a:lnTo>
                <a:lnTo>
                  <a:pt x="342074" y="25717"/>
                </a:lnTo>
                <a:lnTo>
                  <a:pt x="311569" y="55067"/>
                </a:lnTo>
                <a:lnTo>
                  <a:pt x="291909" y="92951"/>
                </a:lnTo>
                <a:lnTo>
                  <a:pt x="284937" y="137490"/>
                </a:lnTo>
                <a:lnTo>
                  <a:pt x="291909" y="182029"/>
                </a:lnTo>
                <a:lnTo>
                  <a:pt x="311569" y="219925"/>
                </a:lnTo>
                <a:lnTo>
                  <a:pt x="342074" y="249288"/>
                </a:lnTo>
                <a:lnTo>
                  <a:pt x="381546" y="268274"/>
                </a:lnTo>
                <a:lnTo>
                  <a:pt x="428117" y="275018"/>
                </a:lnTo>
                <a:lnTo>
                  <a:pt x="474383" y="268312"/>
                </a:lnTo>
                <a:lnTo>
                  <a:pt x="513664" y="249402"/>
                </a:lnTo>
                <a:lnTo>
                  <a:pt x="522617" y="240753"/>
                </a:lnTo>
                <a:lnTo>
                  <a:pt x="544055" y="220091"/>
                </a:lnTo>
                <a:lnTo>
                  <a:pt x="563689" y="182181"/>
                </a:lnTo>
                <a:lnTo>
                  <a:pt x="570649" y="137490"/>
                </a:lnTo>
                <a:close/>
              </a:path>
            </a:pathLst>
          </a:custGeom>
          <a:solidFill>
            <a:srgbClr val="616061"/>
          </a:solidFill>
        </p:spPr>
        <p:txBody>
          <a:bodyPr wrap="square" lIns="0" tIns="0" rIns="0" bIns="0" rtlCol="0"/>
          <a:lstStyle/>
          <a:p>
            <a:endParaRPr/>
          </a:p>
        </p:txBody>
      </p:sp>
      <p:sp>
        <p:nvSpPr>
          <p:cNvPr id="3" name="object 3"/>
          <p:cNvSpPr/>
          <p:nvPr/>
        </p:nvSpPr>
        <p:spPr>
          <a:xfrm>
            <a:off x="7680773" y="5491686"/>
            <a:ext cx="163294" cy="235268"/>
          </a:xfrm>
          <a:custGeom>
            <a:avLst/>
            <a:gdLst/>
            <a:ahLst/>
            <a:cxnLst/>
            <a:rect l="l" t="t" r="r" b="b"/>
            <a:pathLst>
              <a:path w="267970" h="313690">
                <a:moveTo>
                  <a:pt x="267360" y="234950"/>
                </a:moveTo>
                <a:lnTo>
                  <a:pt x="225856" y="234950"/>
                </a:lnTo>
                <a:lnTo>
                  <a:pt x="225856" y="0"/>
                </a:lnTo>
                <a:lnTo>
                  <a:pt x="187845" y="0"/>
                </a:lnTo>
                <a:lnTo>
                  <a:pt x="187845" y="234950"/>
                </a:lnTo>
                <a:lnTo>
                  <a:pt x="38074" y="234950"/>
                </a:lnTo>
                <a:lnTo>
                  <a:pt x="38074" y="0"/>
                </a:lnTo>
                <a:lnTo>
                  <a:pt x="0" y="0"/>
                </a:lnTo>
                <a:lnTo>
                  <a:pt x="0" y="234950"/>
                </a:lnTo>
                <a:lnTo>
                  <a:pt x="0" y="267970"/>
                </a:lnTo>
                <a:lnTo>
                  <a:pt x="231597" y="267970"/>
                </a:lnTo>
                <a:lnTo>
                  <a:pt x="231597" y="313690"/>
                </a:lnTo>
                <a:lnTo>
                  <a:pt x="267360" y="313690"/>
                </a:lnTo>
                <a:lnTo>
                  <a:pt x="267360" y="267970"/>
                </a:lnTo>
                <a:lnTo>
                  <a:pt x="267360" y="234950"/>
                </a:lnTo>
                <a:close/>
              </a:path>
            </a:pathLst>
          </a:custGeom>
          <a:solidFill>
            <a:srgbClr val="616061"/>
          </a:solidFill>
        </p:spPr>
        <p:txBody>
          <a:bodyPr wrap="square" lIns="0" tIns="0" rIns="0" bIns="0" rtlCol="0"/>
          <a:lstStyle/>
          <a:p>
            <a:endParaRPr/>
          </a:p>
        </p:txBody>
      </p:sp>
      <p:sp>
        <p:nvSpPr>
          <p:cNvPr id="4" name="object 4"/>
          <p:cNvSpPr/>
          <p:nvPr/>
        </p:nvSpPr>
        <p:spPr>
          <a:xfrm>
            <a:off x="7884119" y="5491331"/>
            <a:ext cx="141625" cy="201930"/>
          </a:xfrm>
          <a:custGeom>
            <a:avLst/>
            <a:gdLst/>
            <a:ahLst/>
            <a:cxnLst/>
            <a:rect l="l" t="t" r="r" b="b"/>
            <a:pathLst>
              <a:path w="232409" h="269240">
                <a:moveTo>
                  <a:pt x="232359" y="0"/>
                </a:moveTo>
                <a:lnTo>
                  <a:pt x="197053" y="0"/>
                </a:lnTo>
                <a:lnTo>
                  <a:pt x="38074" y="207378"/>
                </a:lnTo>
                <a:lnTo>
                  <a:pt x="38074" y="0"/>
                </a:lnTo>
                <a:lnTo>
                  <a:pt x="0" y="0"/>
                </a:lnTo>
                <a:lnTo>
                  <a:pt x="0" y="268859"/>
                </a:lnTo>
                <a:lnTo>
                  <a:pt x="35344" y="268859"/>
                </a:lnTo>
                <a:lnTo>
                  <a:pt x="194678" y="61836"/>
                </a:lnTo>
                <a:lnTo>
                  <a:pt x="194678" y="268859"/>
                </a:lnTo>
                <a:lnTo>
                  <a:pt x="232359" y="268859"/>
                </a:lnTo>
                <a:lnTo>
                  <a:pt x="232359" y="0"/>
                </a:lnTo>
                <a:close/>
              </a:path>
            </a:pathLst>
          </a:custGeom>
          <a:solidFill>
            <a:srgbClr val="616061"/>
          </a:solidFill>
        </p:spPr>
        <p:txBody>
          <a:bodyPr wrap="square" lIns="0" tIns="0" rIns="0" bIns="0" rtlCol="0"/>
          <a:lstStyle/>
          <a:p>
            <a:endParaRPr/>
          </a:p>
        </p:txBody>
      </p:sp>
      <p:sp>
        <p:nvSpPr>
          <p:cNvPr id="5" name="object 5"/>
          <p:cNvSpPr/>
          <p:nvPr/>
        </p:nvSpPr>
        <p:spPr>
          <a:xfrm>
            <a:off x="8063368" y="5491334"/>
            <a:ext cx="344002" cy="204311"/>
          </a:xfrm>
          <a:custGeom>
            <a:avLst/>
            <a:gdLst/>
            <a:ahLst/>
            <a:cxnLst/>
            <a:rect l="l" t="t" r="r" b="b"/>
            <a:pathLst>
              <a:path w="564515" h="272415">
                <a:moveTo>
                  <a:pt x="281876" y="268859"/>
                </a:moveTo>
                <a:lnTo>
                  <a:pt x="251307" y="201587"/>
                </a:lnTo>
                <a:lnTo>
                  <a:pt x="237363" y="170891"/>
                </a:lnTo>
                <a:lnTo>
                  <a:pt x="198564" y="85496"/>
                </a:lnTo>
                <a:lnTo>
                  <a:pt x="198564" y="170891"/>
                </a:lnTo>
                <a:lnTo>
                  <a:pt x="82537" y="170891"/>
                </a:lnTo>
                <a:lnTo>
                  <a:pt x="140512" y="39166"/>
                </a:lnTo>
                <a:lnTo>
                  <a:pt x="198564" y="170891"/>
                </a:lnTo>
                <a:lnTo>
                  <a:pt x="198564" y="85496"/>
                </a:lnTo>
                <a:lnTo>
                  <a:pt x="177520" y="39166"/>
                </a:lnTo>
                <a:lnTo>
                  <a:pt x="159727" y="0"/>
                </a:lnTo>
                <a:lnTo>
                  <a:pt x="121754" y="0"/>
                </a:lnTo>
                <a:lnTo>
                  <a:pt x="0" y="268859"/>
                </a:lnTo>
                <a:lnTo>
                  <a:pt x="39522" y="268859"/>
                </a:lnTo>
                <a:lnTo>
                  <a:pt x="69088" y="201587"/>
                </a:lnTo>
                <a:lnTo>
                  <a:pt x="211950" y="201587"/>
                </a:lnTo>
                <a:lnTo>
                  <a:pt x="241503" y="268859"/>
                </a:lnTo>
                <a:lnTo>
                  <a:pt x="281876" y="268859"/>
                </a:lnTo>
                <a:close/>
              </a:path>
              <a:path w="564515" h="272415">
                <a:moveTo>
                  <a:pt x="564489" y="0"/>
                </a:moveTo>
                <a:lnTo>
                  <a:pt x="375094" y="0"/>
                </a:lnTo>
                <a:lnTo>
                  <a:pt x="370941" y="113322"/>
                </a:lnTo>
                <a:lnTo>
                  <a:pt x="366814" y="167665"/>
                </a:lnTo>
                <a:lnTo>
                  <a:pt x="358279" y="205981"/>
                </a:lnTo>
                <a:lnTo>
                  <a:pt x="344068" y="228688"/>
                </a:lnTo>
                <a:lnTo>
                  <a:pt x="322948" y="236169"/>
                </a:lnTo>
                <a:lnTo>
                  <a:pt x="318630" y="236169"/>
                </a:lnTo>
                <a:lnTo>
                  <a:pt x="315252" y="235826"/>
                </a:lnTo>
                <a:lnTo>
                  <a:pt x="310616" y="234657"/>
                </a:lnTo>
                <a:lnTo>
                  <a:pt x="307924" y="268859"/>
                </a:lnTo>
                <a:lnTo>
                  <a:pt x="317169" y="271106"/>
                </a:lnTo>
                <a:lnTo>
                  <a:pt x="324446" y="271894"/>
                </a:lnTo>
                <a:lnTo>
                  <a:pt x="332117" y="271894"/>
                </a:lnTo>
                <a:lnTo>
                  <a:pt x="387197" y="232041"/>
                </a:lnTo>
                <a:lnTo>
                  <a:pt x="399719" y="182143"/>
                </a:lnTo>
                <a:lnTo>
                  <a:pt x="405168" y="112153"/>
                </a:lnTo>
                <a:lnTo>
                  <a:pt x="407835" y="33401"/>
                </a:lnTo>
                <a:lnTo>
                  <a:pt x="526834" y="33401"/>
                </a:lnTo>
                <a:lnTo>
                  <a:pt x="526834" y="268859"/>
                </a:lnTo>
                <a:lnTo>
                  <a:pt x="564489" y="268859"/>
                </a:lnTo>
                <a:lnTo>
                  <a:pt x="564489" y="0"/>
                </a:lnTo>
                <a:close/>
              </a:path>
            </a:pathLst>
          </a:custGeom>
          <a:solidFill>
            <a:srgbClr val="616061"/>
          </a:solidFill>
        </p:spPr>
        <p:txBody>
          <a:bodyPr wrap="square" lIns="0" tIns="0" rIns="0" bIns="0" rtlCol="0"/>
          <a:lstStyle/>
          <a:p>
            <a:endParaRPr/>
          </a:p>
        </p:txBody>
      </p:sp>
      <p:sp>
        <p:nvSpPr>
          <p:cNvPr id="6" name="object 6"/>
          <p:cNvSpPr/>
          <p:nvPr/>
        </p:nvSpPr>
        <p:spPr>
          <a:xfrm>
            <a:off x="8467709" y="5491334"/>
            <a:ext cx="132338" cy="201930"/>
          </a:xfrm>
          <a:custGeom>
            <a:avLst/>
            <a:gdLst/>
            <a:ahLst/>
            <a:cxnLst/>
            <a:rect l="l" t="t" r="r" b="b"/>
            <a:pathLst>
              <a:path w="217169" h="269240">
                <a:moveTo>
                  <a:pt x="38049" y="0"/>
                </a:moveTo>
                <a:lnTo>
                  <a:pt x="0" y="0"/>
                </a:lnTo>
                <a:lnTo>
                  <a:pt x="0" y="268846"/>
                </a:lnTo>
                <a:lnTo>
                  <a:pt x="110972" y="268846"/>
                </a:lnTo>
                <a:lnTo>
                  <a:pt x="155897" y="263117"/>
                </a:lnTo>
                <a:lnTo>
                  <a:pt x="189190" y="246046"/>
                </a:lnTo>
                <a:lnTo>
                  <a:pt x="194705" y="238518"/>
                </a:lnTo>
                <a:lnTo>
                  <a:pt x="38049" y="238518"/>
                </a:lnTo>
                <a:lnTo>
                  <a:pt x="38049" y="124015"/>
                </a:lnTo>
                <a:lnTo>
                  <a:pt x="197747" y="124015"/>
                </a:lnTo>
                <a:lnTo>
                  <a:pt x="191338" y="115123"/>
                </a:lnTo>
                <a:lnTo>
                  <a:pt x="160263" y="99098"/>
                </a:lnTo>
                <a:lnTo>
                  <a:pt x="117906" y="93725"/>
                </a:lnTo>
                <a:lnTo>
                  <a:pt x="38049" y="93725"/>
                </a:lnTo>
                <a:lnTo>
                  <a:pt x="38049" y="0"/>
                </a:lnTo>
                <a:close/>
              </a:path>
              <a:path w="217169" h="269240">
                <a:moveTo>
                  <a:pt x="197747" y="124015"/>
                </a:moveTo>
                <a:lnTo>
                  <a:pt x="109410" y="124015"/>
                </a:lnTo>
                <a:lnTo>
                  <a:pt x="139192" y="127311"/>
                </a:lnTo>
                <a:lnTo>
                  <a:pt x="160855" y="137417"/>
                </a:lnTo>
                <a:lnTo>
                  <a:pt x="174082" y="154662"/>
                </a:lnTo>
                <a:lnTo>
                  <a:pt x="178562" y="179374"/>
                </a:lnTo>
                <a:lnTo>
                  <a:pt x="174025" y="204962"/>
                </a:lnTo>
                <a:lnTo>
                  <a:pt x="160702" y="223477"/>
                </a:lnTo>
                <a:lnTo>
                  <a:pt x="139021" y="234726"/>
                </a:lnTo>
                <a:lnTo>
                  <a:pt x="109410" y="238518"/>
                </a:lnTo>
                <a:lnTo>
                  <a:pt x="194705" y="238518"/>
                </a:lnTo>
                <a:lnTo>
                  <a:pt x="209879" y="217807"/>
                </a:lnTo>
                <a:lnTo>
                  <a:pt x="216992" y="178574"/>
                </a:lnTo>
                <a:lnTo>
                  <a:pt x="210468" y="141662"/>
                </a:lnTo>
                <a:lnTo>
                  <a:pt x="197747" y="124015"/>
                </a:lnTo>
                <a:close/>
              </a:path>
            </a:pathLst>
          </a:custGeom>
          <a:solidFill>
            <a:srgbClr val="616061"/>
          </a:solidFill>
        </p:spPr>
        <p:txBody>
          <a:bodyPr wrap="square" lIns="0" tIns="0" rIns="0" bIns="0" rtlCol="0"/>
          <a:lstStyle/>
          <a:p>
            <a:endParaRPr/>
          </a:p>
        </p:txBody>
      </p:sp>
      <p:sp>
        <p:nvSpPr>
          <p:cNvPr id="7" name="object 7"/>
          <p:cNvSpPr/>
          <p:nvPr/>
        </p:nvSpPr>
        <p:spPr>
          <a:xfrm>
            <a:off x="8643863" y="5602773"/>
            <a:ext cx="23604" cy="90488"/>
          </a:xfrm>
          <a:custGeom>
            <a:avLst/>
            <a:gdLst/>
            <a:ahLst/>
            <a:cxnLst/>
            <a:rect l="l" t="t" r="r" b="b"/>
            <a:pathLst>
              <a:path w="38734" h="120650">
                <a:moveTo>
                  <a:pt x="0" y="120650"/>
                </a:moveTo>
                <a:lnTo>
                  <a:pt x="38455" y="120650"/>
                </a:lnTo>
                <a:lnTo>
                  <a:pt x="38455" y="0"/>
                </a:lnTo>
                <a:lnTo>
                  <a:pt x="0" y="0"/>
                </a:lnTo>
                <a:lnTo>
                  <a:pt x="0" y="120650"/>
                </a:lnTo>
                <a:close/>
              </a:path>
            </a:pathLst>
          </a:custGeom>
          <a:solidFill>
            <a:srgbClr val="616061"/>
          </a:solidFill>
        </p:spPr>
        <p:txBody>
          <a:bodyPr wrap="square" lIns="0" tIns="0" rIns="0" bIns="0" rtlCol="0"/>
          <a:lstStyle/>
          <a:p>
            <a:endParaRPr/>
          </a:p>
        </p:txBody>
      </p:sp>
      <p:sp>
        <p:nvSpPr>
          <p:cNvPr id="8" name="object 8"/>
          <p:cNvSpPr/>
          <p:nvPr/>
        </p:nvSpPr>
        <p:spPr>
          <a:xfrm>
            <a:off x="8643861" y="5491334"/>
            <a:ext cx="141237" cy="201930"/>
          </a:xfrm>
          <a:custGeom>
            <a:avLst/>
            <a:gdLst/>
            <a:ahLst/>
            <a:cxnLst/>
            <a:rect l="l" t="t" r="r" b="b"/>
            <a:pathLst>
              <a:path w="231775" h="269240">
                <a:moveTo>
                  <a:pt x="231241" y="0"/>
                </a:moveTo>
                <a:lnTo>
                  <a:pt x="192824" y="0"/>
                </a:lnTo>
                <a:lnTo>
                  <a:pt x="192824" y="115570"/>
                </a:lnTo>
                <a:lnTo>
                  <a:pt x="38455" y="115570"/>
                </a:lnTo>
                <a:lnTo>
                  <a:pt x="38455" y="0"/>
                </a:lnTo>
                <a:lnTo>
                  <a:pt x="0" y="0"/>
                </a:lnTo>
                <a:lnTo>
                  <a:pt x="0" y="115570"/>
                </a:lnTo>
                <a:lnTo>
                  <a:pt x="0" y="148590"/>
                </a:lnTo>
                <a:lnTo>
                  <a:pt x="192824" y="148590"/>
                </a:lnTo>
                <a:lnTo>
                  <a:pt x="192824" y="269240"/>
                </a:lnTo>
                <a:lnTo>
                  <a:pt x="231241" y="269240"/>
                </a:lnTo>
                <a:lnTo>
                  <a:pt x="231241" y="148590"/>
                </a:lnTo>
                <a:lnTo>
                  <a:pt x="231241" y="115570"/>
                </a:lnTo>
                <a:lnTo>
                  <a:pt x="231241" y="0"/>
                </a:lnTo>
                <a:close/>
              </a:path>
            </a:pathLst>
          </a:custGeom>
          <a:solidFill>
            <a:srgbClr val="616061"/>
          </a:solidFill>
        </p:spPr>
        <p:txBody>
          <a:bodyPr wrap="square" lIns="0" tIns="0" rIns="0" bIns="0" rtlCol="0"/>
          <a:lstStyle/>
          <a:p>
            <a:endParaRPr/>
          </a:p>
        </p:txBody>
      </p:sp>
      <p:sp>
        <p:nvSpPr>
          <p:cNvPr id="9" name="object 9"/>
          <p:cNvSpPr/>
          <p:nvPr/>
        </p:nvSpPr>
        <p:spPr>
          <a:xfrm>
            <a:off x="8845098" y="5491334"/>
            <a:ext cx="181481" cy="201930"/>
          </a:xfrm>
          <a:custGeom>
            <a:avLst/>
            <a:gdLst/>
            <a:ahLst/>
            <a:cxnLst/>
            <a:rect l="l" t="t" r="r" b="b"/>
            <a:pathLst>
              <a:path w="297815" h="269240">
                <a:moveTo>
                  <a:pt x="38049" y="0"/>
                </a:moveTo>
                <a:lnTo>
                  <a:pt x="0" y="0"/>
                </a:lnTo>
                <a:lnTo>
                  <a:pt x="0" y="268846"/>
                </a:lnTo>
                <a:lnTo>
                  <a:pt x="111048" y="268846"/>
                </a:lnTo>
                <a:lnTo>
                  <a:pt x="155967" y="263117"/>
                </a:lnTo>
                <a:lnTo>
                  <a:pt x="189247" y="246046"/>
                </a:lnTo>
                <a:lnTo>
                  <a:pt x="194759" y="238518"/>
                </a:lnTo>
                <a:lnTo>
                  <a:pt x="38049" y="238518"/>
                </a:lnTo>
                <a:lnTo>
                  <a:pt x="38049" y="124015"/>
                </a:lnTo>
                <a:lnTo>
                  <a:pt x="197809" y="124015"/>
                </a:lnTo>
                <a:lnTo>
                  <a:pt x="191406" y="115123"/>
                </a:lnTo>
                <a:lnTo>
                  <a:pt x="160339" y="99098"/>
                </a:lnTo>
                <a:lnTo>
                  <a:pt x="117957" y="93725"/>
                </a:lnTo>
                <a:lnTo>
                  <a:pt x="38049" y="93725"/>
                </a:lnTo>
                <a:lnTo>
                  <a:pt x="38049" y="0"/>
                </a:lnTo>
                <a:close/>
              </a:path>
              <a:path w="297815" h="269240">
                <a:moveTo>
                  <a:pt x="197809" y="124015"/>
                </a:moveTo>
                <a:lnTo>
                  <a:pt x="109473" y="124015"/>
                </a:lnTo>
                <a:lnTo>
                  <a:pt x="139260" y="127311"/>
                </a:lnTo>
                <a:lnTo>
                  <a:pt x="160931" y="137417"/>
                </a:lnTo>
                <a:lnTo>
                  <a:pt x="174167" y="154662"/>
                </a:lnTo>
                <a:lnTo>
                  <a:pt x="178650" y="179374"/>
                </a:lnTo>
                <a:lnTo>
                  <a:pt x="174110" y="204962"/>
                </a:lnTo>
                <a:lnTo>
                  <a:pt x="160778" y="223477"/>
                </a:lnTo>
                <a:lnTo>
                  <a:pt x="139088" y="234726"/>
                </a:lnTo>
                <a:lnTo>
                  <a:pt x="109473" y="238518"/>
                </a:lnTo>
                <a:lnTo>
                  <a:pt x="194759" y="238518"/>
                </a:lnTo>
                <a:lnTo>
                  <a:pt x="209923" y="217807"/>
                </a:lnTo>
                <a:lnTo>
                  <a:pt x="217030" y="178574"/>
                </a:lnTo>
                <a:lnTo>
                  <a:pt x="210517" y="141662"/>
                </a:lnTo>
                <a:lnTo>
                  <a:pt x="197809" y="124015"/>
                </a:lnTo>
                <a:close/>
              </a:path>
              <a:path w="297815" h="269240">
                <a:moveTo>
                  <a:pt x="297662" y="0"/>
                </a:moveTo>
                <a:lnTo>
                  <a:pt x="259651" y="0"/>
                </a:lnTo>
                <a:lnTo>
                  <a:pt x="259651" y="268833"/>
                </a:lnTo>
                <a:lnTo>
                  <a:pt x="297662" y="268833"/>
                </a:lnTo>
                <a:lnTo>
                  <a:pt x="297662" y="0"/>
                </a:lnTo>
                <a:close/>
              </a:path>
            </a:pathLst>
          </a:custGeom>
          <a:solidFill>
            <a:srgbClr val="616061"/>
          </a:solidFill>
        </p:spPr>
        <p:txBody>
          <a:bodyPr wrap="square" lIns="0" tIns="0" rIns="0" bIns="0" rtlCol="0"/>
          <a:lstStyle/>
          <a:p>
            <a:endParaRPr/>
          </a:p>
        </p:txBody>
      </p:sp>
      <p:sp>
        <p:nvSpPr>
          <p:cNvPr id="10" name="object 10"/>
          <p:cNvSpPr/>
          <p:nvPr/>
        </p:nvSpPr>
        <p:spPr>
          <a:xfrm>
            <a:off x="9086854" y="5491331"/>
            <a:ext cx="141625" cy="201930"/>
          </a:xfrm>
          <a:custGeom>
            <a:avLst/>
            <a:gdLst/>
            <a:ahLst/>
            <a:cxnLst/>
            <a:rect l="l" t="t" r="r" b="b"/>
            <a:pathLst>
              <a:path w="232409" h="269240">
                <a:moveTo>
                  <a:pt x="232359" y="0"/>
                </a:moveTo>
                <a:lnTo>
                  <a:pt x="196977" y="0"/>
                </a:lnTo>
                <a:lnTo>
                  <a:pt x="37998" y="207378"/>
                </a:lnTo>
                <a:lnTo>
                  <a:pt x="37998" y="0"/>
                </a:lnTo>
                <a:lnTo>
                  <a:pt x="0" y="0"/>
                </a:lnTo>
                <a:lnTo>
                  <a:pt x="0" y="268859"/>
                </a:lnTo>
                <a:lnTo>
                  <a:pt x="35306" y="268859"/>
                </a:lnTo>
                <a:lnTo>
                  <a:pt x="194678" y="61836"/>
                </a:lnTo>
                <a:lnTo>
                  <a:pt x="194678" y="268859"/>
                </a:lnTo>
                <a:lnTo>
                  <a:pt x="232359" y="268859"/>
                </a:lnTo>
                <a:lnTo>
                  <a:pt x="232359" y="0"/>
                </a:lnTo>
                <a:close/>
              </a:path>
            </a:pathLst>
          </a:custGeom>
          <a:solidFill>
            <a:srgbClr val="616061"/>
          </a:solidFill>
        </p:spPr>
        <p:txBody>
          <a:bodyPr wrap="square" lIns="0" tIns="0" rIns="0" bIns="0" rtlCol="0"/>
          <a:lstStyle/>
          <a:p>
            <a:endParaRPr/>
          </a:p>
        </p:txBody>
      </p:sp>
      <p:sp>
        <p:nvSpPr>
          <p:cNvPr id="11" name="object 11"/>
          <p:cNvSpPr/>
          <p:nvPr/>
        </p:nvSpPr>
        <p:spPr>
          <a:xfrm>
            <a:off x="7281099" y="5782035"/>
            <a:ext cx="195798" cy="216694"/>
          </a:xfrm>
          <a:custGeom>
            <a:avLst/>
            <a:gdLst/>
            <a:ahLst/>
            <a:cxnLst/>
            <a:rect l="l" t="t" r="r" b="b"/>
            <a:pathLst>
              <a:path w="321309" h="288925">
                <a:moveTo>
                  <a:pt x="178600" y="0"/>
                </a:moveTo>
                <a:lnTo>
                  <a:pt x="142874" y="0"/>
                </a:lnTo>
                <a:lnTo>
                  <a:pt x="142874" y="27228"/>
                </a:lnTo>
                <a:lnTo>
                  <a:pt x="93220" y="33874"/>
                </a:lnTo>
                <a:lnTo>
                  <a:pt x="53437" y="49347"/>
                </a:lnTo>
                <a:lnTo>
                  <a:pt x="24195" y="73170"/>
                </a:lnTo>
                <a:lnTo>
                  <a:pt x="6160" y="104865"/>
                </a:lnTo>
                <a:lnTo>
                  <a:pt x="0" y="143954"/>
                </a:lnTo>
                <a:lnTo>
                  <a:pt x="9581" y="191472"/>
                </a:lnTo>
                <a:lnTo>
                  <a:pt x="37457" y="227364"/>
                </a:lnTo>
                <a:lnTo>
                  <a:pt x="82322" y="250660"/>
                </a:lnTo>
                <a:lnTo>
                  <a:pt x="142874" y="260388"/>
                </a:lnTo>
                <a:lnTo>
                  <a:pt x="142874" y="288785"/>
                </a:lnTo>
                <a:lnTo>
                  <a:pt x="178600" y="288785"/>
                </a:lnTo>
                <a:lnTo>
                  <a:pt x="178600" y="260388"/>
                </a:lnTo>
                <a:lnTo>
                  <a:pt x="228230" y="253903"/>
                </a:lnTo>
                <a:lnTo>
                  <a:pt x="267919" y="238525"/>
                </a:lnTo>
                <a:lnTo>
                  <a:pt x="277867" y="230403"/>
                </a:lnTo>
                <a:lnTo>
                  <a:pt x="142874" y="230403"/>
                </a:lnTo>
                <a:lnTo>
                  <a:pt x="98176" y="222589"/>
                </a:lnTo>
                <a:lnTo>
                  <a:pt x="64995" y="205495"/>
                </a:lnTo>
                <a:lnTo>
                  <a:pt x="44344" y="179243"/>
                </a:lnTo>
                <a:lnTo>
                  <a:pt x="37236" y="143954"/>
                </a:lnTo>
                <a:lnTo>
                  <a:pt x="44128" y="108709"/>
                </a:lnTo>
                <a:lnTo>
                  <a:pt x="64419" y="82484"/>
                </a:lnTo>
                <a:lnTo>
                  <a:pt x="97527" y="65392"/>
                </a:lnTo>
                <a:lnTo>
                  <a:pt x="142874" y="57543"/>
                </a:lnTo>
                <a:lnTo>
                  <a:pt x="278233" y="57543"/>
                </a:lnTo>
                <a:lnTo>
                  <a:pt x="238948" y="36992"/>
                </a:lnTo>
                <a:lnTo>
                  <a:pt x="178600" y="27228"/>
                </a:lnTo>
                <a:lnTo>
                  <a:pt x="178600" y="0"/>
                </a:lnTo>
                <a:close/>
              </a:path>
              <a:path w="321309" h="288925">
                <a:moveTo>
                  <a:pt x="178600" y="57543"/>
                </a:moveTo>
                <a:lnTo>
                  <a:pt x="142874" y="57543"/>
                </a:lnTo>
                <a:lnTo>
                  <a:pt x="142874" y="230403"/>
                </a:lnTo>
                <a:lnTo>
                  <a:pt x="178600" y="230403"/>
                </a:lnTo>
                <a:lnTo>
                  <a:pt x="178600" y="57543"/>
                </a:lnTo>
                <a:close/>
              </a:path>
              <a:path w="321309" h="288925">
                <a:moveTo>
                  <a:pt x="278233" y="57543"/>
                </a:moveTo>
                <a:lnTo>
                  <a:pt x="178600" y="57543"/>
                </a:lnTo>
                <a:lnTo>
                  <a:pt x="223452" y="65273"/>
                </a:lnTo>
                <a:lnTo>
                  <a:pt x="256611" y="82432"/>
                </a:lnTo>
                <a:lnTo>
                  <a:pt x="277171" y="108664"/>
                </a:lnTo>
                <a:lnTo>
                  <a:pt x="284225" y="143611"/>
                </a:lnTo>
                <a:lnTo>
                  <a:pt x="277335" y="178959"/>
                </a:lnTo>
                <a:lnTo>
                  <a:pt x="257049" y="205328"/>
                </a:lnTo>
                <a:lnTo>
                  <a:pt x="223945" y="222537"/>
                </a:lnTo>
                <a:lnTo>
                  <a:pt x="178600" y="230403"/>
                </a:lnTo>
                <a:lnTo>
                  <a:pt x="277867" y="230403"/>
                </a:lnTo>
                <a:lnTo>
                  <a:pt x="297044" y="214746"/>
                </a:lnTo>
                <a:lnTo>
                  <a:pt x="314977" y="183059"/>
                </a:lnTo>
                <a:lnTo>
                  <a:pt x="321094" y="143954"/>
                </a:lnTo>
                <a:lnTo>
                  <a:pt x="311523" y="96407"/>
                </a:lnTo>
                <a:lnTo>
                  <a:pt x="283698" y="60402"/>
                </a:lnTo>
                <a:lnTo>
                  <a:pt x="278233" y="57543"/>
                </a:lnTo>
                <a:close/>
              </a:path>
            </a:pathLst>
          </a:custGeom>
          <a:solidFill>
            <a:srgbClr val="616061"/>
          </a:solidFill>
        </p:spPr>
        <p:txBody>
          <a:bodyPr wrap="square" lIns="0" tIns="0" rIns="0" bIns="0" rtlCol="0"/>
          <a:lstStyle/>
          <a:p>
            <a:endParaRPr/>
          </a:p>
        </p:txBody>
      </p:sp>
      <p:sp>
        <p:nvSpPr>
          <p:cNvPr id="12" name="object 12"/>
          <p:cNvSpPr/>
          <p:nvPr/>
        </p:nvSpPr>
        <p:spPr>
          <a:xfrm>
            <a:off x="7508549" y="5787205"/>
            <a:ext cx="174516" cy="206693"/>
          </a:xfrm>
          <a:custGeom>
            <a:avLst/>
            <a:gdLst/>
            <a:ahLst/>
            <a:cxnLst/>
            <a:rect l="l" t="t" r="r" b="b"/>
            <a:pathLst>
              <a:path w="286384" h="275590">
                <a:moveTo>
                  <a:pt x="143281" y="0"/>
                </a:moveTo>
                <a:lnTo>
                  <a:pt x="96676" y="6735"/>
                </a:lnTo>
                <a:lnTo>
                  <a:pt x="57179" y="25705"/>
                </a:lnTo>
                <a:lnTo>
                  <a:pt x="26656" y="55050"/>
                </a:lnTo>
                <a:lnTo>
                  <a:pt x="6975" y="92914"/>
                </a:lnTo>
                <a:lnTo>
                  <a:pt x="0" y="137439"/>
                </a:lnTo>
                <a:lnTo>
                  <a:pt x="6975" y="181973"/>
                </a:lnTo>
                <a:lnTo>
                  <a:pt x="26656" y="219859"/>
                </a:lnTo>
                <a:lnTo>
                  <a:pt x="57179" y="249231"/>
                </a:lnTo>
                <a:lnTo>
                  <a:pt x="96676" y="268222"/>
                </a:lnTo>
                <a:lnTo>
                  <a:pt x="143281" y="274967"/>
                </a:lnTo>
                <a:lnTo>
                  <a:pt x="189521" y="268266"/>
                </a:lnTo>
                <a:lnTo>
                  <a:pt x="228788" y="249362"/>
                </a:lnTo>
                <a:lnTo>
                  <a:pt x="237690" y="240779"/>
                </a:lnTo>
                <a:lnTo>
                  <a:pt x="143281" y="240779"/>
                </a:lnTo>
                <a:lnTo>
                  <a:pt x="101470" y="233003"/>
                </a:lnTo>
                <a:lnTo>
                  <a:pt x="68252" y="211431"/>
                </a:lnTo>
                <a:lnTo>
                  <a:pt x="46337" y="178698"/>
                </a:lnTo>
                <a:lnTo>
                  <a:pt x="38430" y="137439"/>
                </a:lnTo>
                <a:lnTo>
                  <a:pt x="46337" y="96208"/>
                </a:lnTo>
                <a:lnTo>
                  <a:pt x="68252" y="63499"/>
                </a:lnTo>
                <a:lnTo>
                  <a:pt x="101470" y="41945"/>
                </a:lnTo>
                <a:lnTo>
                  <a:pt x="143281" y="34175"/>
                </a:lnTo>
                <a:lnTo>
                  <a:pt x="237678" y="34175"/>
                </a:lnTo>
                <a:lnTo>
                  <a:pt x="228788" y="25606"/>
                </a:lnTo>
                <a:lnTo>
                  <a:pt x="189521" y="6702"/>
                </a:lnTo>
                <a:lnTo>
                  <a:pt x="143281" y="0"/>
                </a:lnTo>
                <a:close/>
              </a:path>
              <a:path w="286384" h="275590">
                <a:moveTo>
                  <a:pt x="237678" y="34175"/>
                </a:moveTo>
                <a:lnTo>
                  <a:pt x="143281" y="34175"/>
                </a:lnTo>
                <a:lnTo>
                  <a:pt x="184653" y="41945"/>
                </a:lnTo>
                <a:lnTo>
                  <a:pt x="217635" y="63499"/>
                </a:lnTo>
                <a:lnTo>
                  <a:pt x="239455" y="96208"/>
                </a:lnTo>
                <a:lnTo>
                  <a:pt x="247345" y="137439"/>
                </a:lnTo>
                <a:lnTo>
                  <a:pt x="239455" y="178698"/>
                </a:lnTo>
                <a:lnTo>
                  <a:pt x="217635" y="211431"/>
                </a:lnTo>
                <a:lnTo>
                  <a:pt x="184653" y="233003"/>
                </a:lnTo>
                <a:lnTo>
                  <a:pt x="143281" y="240779"/>
                </a:lnTo>
                <a:lnTo>
                  <a:pt x="237690" y="240779"/>
                </a:lnTo>
                <a:lnTo>
                  <a:pt x="259183" y="220057"/>
                </a:lnTo>
                <a:lnTo>
                  <a:pt x="278811" y="182149"/>
                </a:lnTo>
                <a:lnTo>
                  <a:pt x="285775" y="137439"/>
                </a:lnTo>
                <a:lnTo>
                  <a:pt x="278811" y="92782"/>
                </a:lnTo>
                <a:lnTo>
                  <a:pt x="259183" y="54902"/>
                </a:lnTo>
                <a:lnTo>
                  <a:pt x="237678" y="34175"/>
                </a:lnTo>
                <a:close/>
              </a:path>
            </a:pathLst>
          </a:custGeom>
          <a:solidFill>
            <a:srgbClr val="616061"/>
          </a:solidFill>
        </p:spPr>
        <p:txBody>
          <a:bodyPr wrap="square" lIns="0" tIns="0" rIns="0" bIns="0" rtlCol="0"/>
          <a:lstStyle/>
          <a:p>
            <a:endParaRPr/>
          </a:p>
        </p:txBody>
      </p:sp>
      <p:sp>
        <p:nvSpPr>
          <p:cNvPr id="13" name="object 13"/>
          <p:cNvSpPr/>
          <p:nvPr/>
        </p:nvSpPr>
        <p:spPr>
          <a:xfrm>
            <a:off x="7729918" y="5900929"/>
            <a:ext cx="23604" cy="90488"/>
          </a:xfrm>
          <a:custGeom>
            <a:avLst/>
            <a:gdLst/>
            <a:ahLst/>
            <a:cxnLst/>
            <a:rect l="l" t="t" r="r" b="b"/>
            <a:pathLst>
              <a:path w="38734" h="120650">
                <a:moveTo>
                  <a:pt x="0" y="120649"/>
                </a:moveTo>
                <a:lnTo>
                  <a:pt x="38392" y="120649"/>
                </a:lnTo>
                <a:lnTo>
                  <a:pt x="38392" y="0"/>
                </a:lnTo>
                <a:lnTo>
                  <a:pt x="0" y="0"/>
                </a:lnTo>
                <a:lnTo>
                  <a:pt x="0" y="120649"/>
                </a:lnTo>
                <a:close/>
              </a:path>
            </a:pathLst>
          </a:custGeom>
          <a:solidFill>
            <a:srgbClr val="616061"/>
          </a:solidFill>
        </p:spPr>
        <p:txBody>
          <a:bodyPr wrap="square" lIns="0" tIns="0" rIns="0" bIns="0" rtlCol="0"/>
          <a:lstStyle/>
          <a:p>
            <a:endParaRPr/>
          </a:p>
        </p:txBody>
      </p:sp>
      <p:sp>
        <p:nvSpPr>
          <p:cNvPr id="14" name="object 14"/>
          <p:cNvSpPr/>
          <p:nvPr/>
        </p:nvSpPr>
        <p:spPr>
          <a:xfrm>
            <a:off x="7729917" y="5789495"/>
            <a:ext cx="141237" cy="201930"/>
          </a:xfrm>
          <a:custGeom>
            <a:avLst/>
            <a:gdLst/>
            <a:ahLst/>
            <a:cxnLst/>
            <a:rect l="l" t="t" r="r" b="b"/>
            <a:pathLst>
              <a:path w="231775" h="269240">
                <a:moveTo>
                  <a:pt x="231178" y="0"/>
                </a:moveTo>
                <a:lnTo>
                  <a:pt x="192760" y="0"/>
                </a:lnTo>
                <a:lnTo>
                  <a:pt x="192760" y="115570"/>
                </a:lnTo>
                <a:lnTo>
                  <a:pt x="38392" y="115570"/>
                </a:lnTo>
                <a:lnTo>
                  <a:pt x="38392" y="0"/>
                </a:lnTo>
                <a:lnTo>
                  <a:pt x="0" y="0"/>
                </a:lnTo>
                <a:lnTo>
                  <a:pt x="0" y="115570"/>
                </a:lnTo>
                <a:lnTo>
                  <a:pt x="0" y="148590"/>
                </a:lnTo>
                <a:lnTo>
                  <a:pt x="192760" y="148590"/>
                </a:lnTo>
                <a:lnTo>
                  <a:pt x="192760" y="269240"/>
                </a:lnTo>
                <a:lnTo>
                  <a:pt x="231178" y="269240"/>
                </a:lnTo>
                <a:lnTo>
                  <a:pt x="231178" y="148590"/>
                </a:lnTo>
                <a:lnTo>
                  <a:pt x="231178" y="115570"/>
                </a:lnTo>
                <a:lnTo>
                  <a:pt x="231178" y="0"/>
                </a:lnTo>
                <a:close/>
              </a:path>
            </a:pathLst>
          </a:custGeom>
          <a:solidFill>
            <a:srgbClr val="616061"/>
          </a:solidFill>
        </p:spPr>
        <p:txBody>
          <a:bodyPr wrap="square" lIns="0" tIns="0" rIns="0" bIns="0" rtlCol="0"/>
          <a:lstStyle/>
          <a:p>
            <a:endParaRPr/>
          </a:p>
        </p:txBody>
      </p:sp>
      <p:sp>
        <p:nvSpPr>
          <p:cNvPr id="15" name="object 15"/>
          <p:cNvSpPr/>
          <p:nvPr/>
        </p:nvSpPr>
        <p:spPr>
          <a:xfrm>
            <a:off x="7901253" y="5789490"/>
            <a:ext cx="178772" cy="231458"/>
          </a:xfrm>
          <a:custGeom>
            <a:avLst/>
            <a:gdLst/>
            <a:ahLst/>
            <a:cxnLst/>
            <a:rect l="l" t="t" r="r" b="b"/>
            <a:pathLst>
              <a:path w="293369" h="308609">
                <a:moveTo>
                  <a:pt x="293077" y="235394"/>
                </a:moveTo>
                <a:lnTo>
                  <a:pt x="380" y="235394"/>
                </a:lnTo>
                <a:lnTo>
                  <a:pt x="0" y="308355"/>
                </a:lnTo>
                <a:lnTo>
                  <a:pt x="35699" y="308355"/>
                </a:lnTo>
                <a:lnTo>
                  <a:pt x="36080" y="268820"/>
                </a:lnTo>
                <a:lnTo>
                  <a:pt x="293077" y="268820"/>
                </a:lnTo>
                <a:lnTo>
                  <a:pt x="293077" y="235394"/>
                </a:lnTo>
                <a:close/>
              </a:path>
              <a:path w="293369" h="308609">
                <a:moveTo>
                  <a:pt x="293077" y="268820"/>
                </a:moveTo>
                <a:lnTo>
                  <a:pt x="257327" y="268820"/>
                </a:lnTo>
                <a:lnTo>
                  <a:pt x="257327" y="308355"/>
                </a:lnTo>
                <a:lnTo>
                  <a:pt x="293077" y="308355"/>
                </a:lnTo>
                <a:lnTo>
                  <a:pt x="293077" y="268820"/>
                </a:lnTo>
                <a:close/>
              </a:path>
              <a:path w="293369" h="308609">
                <a:moveTo>
                  <a:pt x="253453" y="0"/>
                </a:moveTo>
                <a:lnTo>
                  <a:pt x="64528" y="0"/>
                </a:lnTo>
                <a:lnTo>
                  <a:pt x="61861" y="86385"/>
                </a:lnTo>
                <a:lnTo>
                  <a:pt x="58332" y="143884"/>
                </a:lnTo>
                <a:lnTo>
                  <a:pt x="50466" y="190727"/>
                </a:lnTo>
                <a:lnTo>
                  <a:pt x="36204" y="222650"/>
                </a:lnTo>
                <a:lnTo>
                  <a:pt x="13487" y="235394"/>
                </a:lnTo>
                <a:lnTo>
                  <a:pt x="63792" y="235394"/>
                </a:lnTo>
                <a:lnTo>
                  <a:pt x="87453" y="179524"/>
                </a:lnTo>
                <a:lnTo>
                  <a:pt x="92897" y="137428"/>
                </a:lnTo>
                <a:lnTo>
                  <a:pt x="95618" y="89915"/>
                </a:lnTo>
                <a:lnTo>
                  <a:pt x="97561" y="33413"/>
                </a:lnTo>
                <a:lnTo>
                  <a:pt x="253453" y="33413"/>
                </a:lnTo>
                <a:lnTo>
                  <a:pt x="253453" y="0"/>
                </a:lnTo>
                <a:close/>
              </a:path>
              <a:path w="293369" h="308609">
                <a:moveTo>
                  <a:pt x="253453" y="33413"/>
                </a:moveTo>
                <a:lnTo>
                  <a:pt x="215468" y="33413"/>
                </a:lnTo>
                <a:lnTo>
                  <a:pt x="215468" y="235394"/>
                </a:lnTo>
                <a:lnTo>
                  <a:pt x="253453" y="235394"/>
                </a:lnTo>
                <a:lnTo>
                  <a:pt x="253453" y="33413"/>
                </a:lnTo>
                <a:close/>
              </a:path>
            </a:pathLst>
          </a:custGeom>
          <a:solidFill>
            <a:srgbClr val="616061"/>
          </a:solidFill>
        </p:spPr>
        <p:txBody>
          <a:bodyPr wrap="square" lIns="0" tIns="0" rIns="0" bIns="0" rtlCol="0"/>
          <a:lstStyle/>
          <a:p>
            <a:endParaRPr/>
          </a:p>
        </p:txBody>
      </p:sp>
      <p:sp>
        <p:nvSpPr>
          <p:cNvPr id="16" name="object 16"/>
          <p:cNvSpPr/>
          <p:nvPr/>
        </p:nvSpPr>
        <p:spPr>
          <a:xfrm>
            <a:off x="8181568" y="5789483"/>
            <a:ext cx="132338" cy="201930"/>
          </a:xfrm>
          <a:custGeom>
            <a:avLst/>
            <a:gdLst/>
            <a:ahLst/>
            <a:cxnLst/>
            <a:rect l="l" t="t" r="r" b="b"/>
            <a:pathLst>
              <a:path w="217169" h="269240">
                <a:moveTo>
                  <a:pt x="104851" y="0"/>
                </a:moveTo>
                <a:lnTo>
                  <a:pt x="0" y="0"/>
                </a:lnTo>
                <a:lnTo>
                  <a:pt x="0" y="268833"/>
                </a:lnTo>
                <a:lnTo>
                  <a:pt x="38379" y="268833"/>
                </a:lnTo>
                <a:lnTo>
                  <a:pt x="38379" y="187413"/>
                </a:lnTo>
                <a:lnTo>
                  <a:pt x="104851" y="187413"/>
                </a:lnTo>
                <a:lnTo>
                  <a:pt x="151832" y="180983"/>
                </a:lnTo>
                <a:lnTo>
                  <a:pt x="187075" y="162458"/>
                </a:lnTo>
                <a:lnTo>
                  <a:pt x="193450" y="153974"/>
                </a:lnTo>
                <a:lnTo>
                  <a:pt x="38379" y="153974"/>
                </a:lnTo>
                <a:lnTo>
                  <a:pt x="38379" y="33401"/>
                </a:lnTo>
                <a:lnTo>
                  <a:pt x="193397" y="33401"/>
                </a:lnTo>
                <a:lnTo>
                  <a:pt x="187075" y="24984"/>
                </a:lnTo>
                <a:lnTo>
                  <a:pt x="151832" y="6440"/>
                </a:lnTo>
                <a:lnTo>
                  <a:pt x="104851" y="0"/>
                </a:lnTo>
                <a:close/>
              </a:path>
              <a:path w="217169" h="269240">
                <a:moveTo>
                  <a:pt x="193397" y="33401"/>
                </a:moveTo>
                <a:lnTo>
                  <a:pt x="103657" y="33401"/>
                </a:lnTo>
                <a:lnTo>
                  <a:pt x="136116" y="37429"/>
                </a:lnTo>
                <a:lnTo>
                  <a:pt x="159567" y="49171"/>
                </a:lnTo>
                <a:lnTo>
                  <a:pt x="173796" y="68108"/>
                </a:lnTo>
                <a:lnTo>
                  <a:pt x="178587" y="93726"/>
                </a:lnTo>
                <a:lnTo>
                  <a:pt x="173796" y="119336"/>
                </a:lnTo>
                <a:lnTo>
                  <a:pt x="159567" y="138247"/>
                </a:lnTo>
                <a:lnTo>
                  <a:pt x="136116" y="149959"/>
                </a:lnTo>
                <a:lnTo>
                  <a:pt x="103657" y="153974"/>
                </a:lnTo>
                <a:lnTo>
                  <a:pt x="193450" y="153974"/>
                </a:lnTo>
                <a:lnTo>
                  <a:pt x="209219" y="132989"/>
                </a:lnTo>
                <a:lnTo>
                  <a:pt x="216903" y="93726"/>
                </a:lnTo>
                <a:lnTo>
                  <a:pt x="209219" y="54467"/>
                </a:lnTo>
                <a:lnTo>
                  <a:pt x="193397" y="33401"/>
                </a:lnTo>
                <a:close/>
              </a:path>
            </a:pathLst>
          </a:custGeom>
          <a:solidFill>
            <a:srgbClr val="616061"/>
          </a:solidFill>
        </p:spPr>
        <p:txBody>
          <a:bodyPr wrap="square" lIns="0" tIns="0" rIns="0" bIns="0" rtlCol="0"/>
          <a:lstStyle/>
          <a:p>
            <a:endParaRPr/>
          </a:p>
        </p:txBody>
      </p:sp>
      <p:sp>
        <p:nvSpPr>
          <p:cNvPr id="17" name="object 17"/>
          <p:cNvSpPr/>
          <p:nvPr/>
        </p:nvSpPr>
        <p:spPr>
          <a:xfrm>
            <a:off x="8344408" y="5787205"/>
            <a:ext cx="174128" cy="206693"/>
          </a:xfrm>
          <a:custGeom>
            <a:avLst/>
            <a:gdLst/>
            <a:ahLst/>
            <a:cxnLst/>
            <a:rect l="l" t="t" r="r" b="b"/>
            <a:pathLst>
              <a:path w="285750" h="275590">
                <a:moveTo>
                  <a:pt x="143256" y="0"/>
                </a:moveTo>
                <a:lnTo>
                  <a:pt x="96648" y="6735"/>
                </a:lnTo>
                <a:lnTo>
                  <a:pt x="57157" y="25705"/>
                </a:lnTo>
                <a:lnTo>
                  <a:pt x="26644" y="55050"/>
                </a:lnTo>
                <a:lnTo>
                  <a:pt x="6971" y="92914"/>
                </a:lnTo>
                <a:lnTo>
                  <a:pt x="0" y="137439"/>
                </a:lnTo>
                <a:lnTo>
                  <a:pt x="6971" y="181973"/>
                </a:lnTo>
                <a:lnTo>
                  <a:pt x="26644" y="219859"/>
                </a:lnTo>
                <a:lnTo>
                  <a:pt x="57157" y="249231"/>
                </a:lnTo>
                <a:lnTo>
                  <a:pt x="96648" y="268222"/>
                </a:lnTo>
                <a:lnTo>
                  <a:pt x="143256" y="274967"/>
                </a:lnTo>
                <a:lnTo>
                  <a:pt x="189486" y="268266"/>
                </a:lnTo>
                <a:lnTo>
                  <a:pt x="228739" y="249362"/>
                </a:lnTo>
                <a:lnTo>
                  <a:pt x="237638" y="240779"/>
                </a:lnTo>
                <a:lnTo>
                  <a:pt x="143256" y="240779"/>
                </a:lnTo>
                <a:lnTo>
                  <a:pt x="101415" y="233003"/>
                </a:lnTo>
                <a:lnTo>
                  <a:pt x="68183" y="211431"/>
                </a:lnTo>
                <a:lnTo>
                  <a:pt x="46261" y="178698"/>
                </a:lnTo>
                <a:lnTo>
                  <a:pt x="38354" y="137439"/>
                </a:lnTo>
                <a:lnTo>
                  <a:pt x="46261" y="96208"/>
                </a:lnTo>
                <a:lnTo>
                  <a:pt x="68183" y="63499"/>
                </a:lnTo>
                <a:lnTo>
                  <a:pt x="101415" y="41945"/>
                </a:lnTo>
                <a:lnTo>
                  <a:pt x="143256" y="34175"/>
                </a:lnTo>
                <a:lnTo>
                  <a:pt x="237626" y="34175"/>
                </a:lnTo>
                <a:lnTo>
                  <a:pt x="228739" y="25606"/>
                </a:lnTo>
                <a:lnTo>
                  <a:pt x="189486" y="6702"/>
                </a:lnTo>
                <a:lnTo>
                  <a:pt x="143256" y="0"/>
                </a:lnTo>
                <a:close/>
              </a:path>
              <a:path w="285750" h="275590">
                <a:moveTo>
                  <a:pt x="237626" y="34175"/>
                </a:moveTo>
                <a:lnTo>
                  <a:pt x="143256" y="34175"/>
                </a:lnTo>
                <a:lnTo>
                  <a:pt x="184610" y="41945"/>
                </a:lnTo>
                <a:lnTo>
                  <a:pt x="217603" y="63499"/>
                </a:lnTo>
                <a:lnTo>
                  <a:pt x="239444" y="96208"/>
                </a:lnTo>
                <a:lnTo>
                  <a:pt x="247345" y="137439"/>
                </a:lnTo>
                <a:lnTo>
                  <a:pt x="239444" y="178698"/>
                </a:lnTo>
                <a:lnTo>
                  <a:pt x="217603" y="211431"/>
                </a:lnTo>
                <a:lnTo>
                  <a:pt x="184610" y="233003"/>
                </a:lnTo>
                <a:lnTo>
                  <a:pt x="143256" y="240779"/>
                </a:lnTo>
                <a:lnTo>
                  <a:pt x="237638" y="240779"/>
                </a:lnTo>
                <a:lnTo>
                  <a:pt x="259121" y="220057"/>
                </a:lnTo>
                <a:lnTo>
                  <a:pt x="278739" y="182149"/>
                </a:lnTo>
                <a:lnTo>
                  <a:pt x="285699" y="137439"/>
                </a:lnTo>
                <a:lnTo>
                  <a:pt x="278739" y="92782"/>
                </a:lnTo>
                <a:lnTo>
                  <a:pt x="259121" y="54902"/>
                </a:lnTo>
                <a:lnTo>
                  <a:pt x="237626" y="34175"/>
                </a:lnTo>
                <a:close/>
              </a:path>
            </a:pathLst>
          </a:custGeom>
          <a:solidFill>
            <a:srgbClr val="616061"/>
          </a:solidFill>
        </p:spPr>
        <p:txBody>
          <a:bodyPr wrap="square" lIns="0" tIns="0" rIns="0" bIns="0" rtlCol="0"/>
          <a:lstStyle/>
          <a:p>
            <a:endParaRPr/>
          </a:p>
        </p:txBody>
      </p:sp>
      <p:sp>
        <p:nvSpPr>
          <p:cNvPr id="18" name="object 18"/>
          <p:cNvSpPr/>
          <p:nvPr/>
        </p:nvSpPr>
        <p:spPr>
          <a:xfrm>
            <a:off x="8547833" y="5787209"/>
            <a:ext cx="314205" cy="206693"/>
          </a:xfrm>
          <a:custGeom>
            <a:avLst/>
            <a:gdLst/>
            <a:ahLst/>
            <a:cxnLst/>
            <a:rect l="l" t="t" r="r" b="b"/>
            <a:pathLst>
              <a:path w="515619" h="275590">
                <a:moveTo>
                  <a:pt x="244551" y="41795"/>
                </a:moveTo>
                <a:lnTo>
                  <a:pt x="224078" y="23622"/>
                </a:lnTo>
                <a:lnTo>
                  <a:pt x="199859" y="10553"/>
                </a:lnTo>
                <a:lnTo>
                  <a:pt x="172453" y="2654"/>
                </a:lnTo>
                <a:lnTo>
                  <a:pt x="142417" y="0"/>
                </a:lnTo>
                <a:lnTo>
                  <a:pt x="96202" y="6667"/>
                </a:lnTo>
                <a:lnTo>
                  <a:pt x="56959" y="25488"/>
                </a:lnTo>
                <a:lnTo>
                  <a:pt x="26568" y="54724"/>
                </a:lnTo>
                <a:lnTo>
                  <a:pt x="6959" y="92621"/>
                </a:lnTo>
                <a:lnTo>
                  <a:pt x="0" y="137439"/>
                </a:lnTo>
                <a:lnTo>
                  <a:pt x="6946" y="182270"/>
                </a:lnTo>
                <a:lnTo>
                  <a:pt x="26555" y="220192"/>
                </a:lnTo>
                <a:lnTo>
                  <a:pt x="56883" y="249453"/>
                </a:lnTo>
                <a:lnTo>
                  <a:pt x="96012" y="268300"/>
                </a:lnTo>
                <a:lnTo>
                  <a:pt x="142062" y="274967"/>
                </a:lnTo>
                <a:lnTo>
                  <a:pt x="172300" y="272249"/>
                </a:lnTo>
                <a:lnTo>
                  <a:pt x="199821" y="264210"/>
                </a:lnTo>
                <a:lnTo>
                  <a:pt x="224078" y="250977"/>
                </a:lnTo>
                <a:lnTo>
                  <a:pt x="244551" y="232702"/>
                </a:lnTo>
                <a:lnTo>
                  <a:pt x="219646" y="208521"/>
                </a:lnTo>
                <a:lnTo>
                  <a:pt x="203225" y="222770"/>
                </a:lnTo>
                <a:lnTo>
                  <a:pt x="185102" y="232841"/>
                </a:lnTo>
                <a:lnTo>
                  <a:pt x="165341" y="238810"/>
                </a:lnTo>
                <a:lnTo>
                  <a:pt x="143979" y="240779"/>
                </a:lnTo>
                <a:lnTo>
                  <a:pt x="101866" y="233006"/>
                </a:lnTo>
                <a:lnTo>
                  <a:pt x="68402" y="211429"/>
                </a:lnTo>
                <a:lnTo>
                  <a:pt x="46316" y="178701"/>
                </a:lnTo>
                <a:lnTo>
                  <a:pt x="38354" y="137439"/>
                </a:lnTo>
                <a:lnTo>
                  <a:pt x="46316" y="96202"/>
                </a:lnTo>
                <a:lnTo>
                  <a:pt x="68402" y="63500"/>
                </a:lnTo>
                <a:lnTo>
                  <a:pt x="101866" y="41948"/>
                </a:lnTo>
                <a:lnTo>
                  <a:pt x="143979" y="34175"/>
                </a:lnTo>
                <a:lnTo>
                  <a:pt x="165341" y="36080"/>
                </a:lnTo>
                <a:lnTo>
                  <a:pt x="185102" y="41897"/>
                </a:lnTo>
                <a:lnTo>
                  <a:pt x="203225" y="51816"/>
                </a:lnTo>
                <a:lnTo>
                  <a:pt x="219646" y="66014"/>
                </a:lnTo>
                <a:lnTo>
                  <a:pt x="244551" y="41795"/>
                </a:lnTo>
                <a:close/>
              </a:path>
              <a:path w="515619" h="275590">
                <a:moveTo>
                  <a:pt x="515010" y="41795"/>
                </a:moveTo>
                <a:lnTo>
                  <a:pt x="494538" y="23622"/>
                </a:lnTo>
                <a:lnTo>
                  <a:pt x="470293" y="10553"/>
                </a:lnTo>
                <a:lnTo>
                  <a:pt x="442887" y="2654"/>
                </a:lnTo>
                <a:lnTo>
                  <a:pt x="412864" y="0"/>
                </a:lnTo>
                <a:lnTo>
                  <a:pt x="366649" y="6667"/>
                </a:lnTo>
                <a:lnTo>
                  <a:pt x="327393" y="25488"/>
                </a:lnTo>
                <a:lnTo>
                  <a:pt x="297014" y="54724"/>
                </a:lnTo>
                <a:lnTo>
                  <a:pt x="277393" y="92621"/>
                </a:lnTo>
                <a:lnTo>
                  <a:pt x="270433" y="137439"/>
                </a:lnTo>
                <a:lnTo>
                  <a:pt x="277393" y="182270"/>
                </a:lnTo>
                <a:lnTo>
                  <a:pt x="296989" y="220192"/>
                </a:lnTo>
                <a:lnTo>
                  <a:pt x="327329" y="249453"/>
                </a:lnTo>
                <a:lnTo>
                  <a:pt x="366483" y="268300"/>
                </a:lnTo>
                <a:lnTo>
                  <a:pt x="412546" y="274967"/>
                </a:lnTo>
                <a:lnTo>
                  <a:pt x="442747" y="272249"/>
                </a:lnTo>
                <a:lnTo>
                  <a:pt x="470255" y="264210"/>
                </a:lnTo>
                <a:lnTo>
                  <a:pt x="494525" y="250977"/>
                </a:lnTo>
                <a:lnTo>
                  <a:pt x="515010" y="232702"/>
                </a:lnTo>
                <a:lnTo>
                  <a:pt x="490118" y="208521"/>
                </a:lnTo>
                <a:lnTo>
                  <a:pt x="473684" y="222770"/>
                </a:lnTo>
                <a:lnTo>
                  <a:pt x="455561" y="232841"/>
                </a:lnTo>
                <a:lnTo>
                  <a:pt x="435800" y="238810"/>
                </a:lnTo>
                <a:lnTo>
                  <a:pt x="414413" y="240779"/>
                </a:lnTo>
                <a:lnTo>
                  <a:pt x="372287" y="233006"/>
                </a:lnTo>
                <a:lnTo>
                  <a:pt x="338823" y="211429"/>
                </a:lnTo>
                <a:lnTo>
                  <a:pt x="316750" y="178701"/>
                </a:lnTo>
                <a:lnTo>
                  <a:pt x="308787" y="137439"/>
                </a:lnTo>
                <a:lnTo>
                  <a:pt x="316750" y="96202"/>
                </a:lnTo>
                <a:lnTo>
                  <a:pt x="338823" y="63500"/>
                </a:lnTo>
                <a:lnTo>
                  <a:pt x="372287" y="41948"/>
                </a:lnTo>
                <a:lnTo>
                  <a:pt x="414413" y="34175"/>
                </a:lnTo>
                <a:lnTo>
                  <a:pt x="435800" y="36080"/>
                </a:lnTo>
                <a:lnTo>
                  <a:pt x="455561" y="41897"/>
                </a:lnTo>
                <a:lnTo>
                  <a:pt x="473684" y="51816"/>
                </a:lnTo>
                <a:lnTo>
                  <a:pt x="490118" y="66014"/>
                </a:lnTo>
                <a:lnTo>
                  <a:pt x="515010" y="41795"/>
                </a:lnTo>
                <a:close/>
              </a:path>
            </a:pathLst>
          </a:custGeom>
          <a:solidFill>
            <a:srgbClr val="616061"/>
          </a:solidFill>
        </p:spPr>
        <p:txBody>
          <a:bodyPr wrap="square" lIns="0" tIns="0" rIns="0" bIns="0" rtlCol="0"/>
          <a:lstStyle/>
          <a:p>
            <a:endParaRPr/>
          </a:p>
        </p:txBody>
      </p:sp>
      <p:sp>
        <p:nvSpPr>
          <p:cNvPr id="19" name="object 19"/>
          <p:cNvSpPr/>
          <p:nvPr/>
        </p:nvSpPr>
        <p:spPr>
          <a:xfrm>
            <a:off x="8903317" y="5789487"/>
            <a:ext cx="141625" cy="201930"/>
          </a:xfrm>
          <a:custGeom>
            <a:avLst/>
            <a:gdLst/>
            <a:ahLst/>
            <a:cxnLst/>
            <a:rect l="l" t="t" r="r" b="b"/>
            <a:pathLst>
              <a:path w="232409" h="269240">
                <a:moveTo>
                  <a:pt x="232333" y="0"/>
                </a:moveTo>
                <a:lnTo>
                  <a:pt x="197040" y="0"/>
                </a:lnTo>
                <a:lnTo>
                  <a:pt x="38036" y="207352"/>
                </a:lnTo>
                <a:lnTo>
                  <a:pt x="38036" y="0"/>
                </a:lnTo>
                <a:lnTo>
                  <a:pt x="0" y="0"/>
                </a:lnTo>
                <a:lnTo>
                  <a:pt x="0" y="268833"/>
                </a:lnTo>
                <a:lnTo>
                  <a:pt x="35344" y="268833"/>
                </a:lnTo>
                <a:lnTo>
                  <a:pt x="194703" y="61899"/>
                </a:lnTo>
                <a:lnTo>
                  <a:pt x="194703" y="268833"/>
                </a:lnTo>
                <a:lnTo>
                  <a:pt x="232333" y="268833"/>
                </a:lnTo>
                <a:lnTo>
                  <a:pt x="232333" y="0"/>
                </a:lnTo>
                <a:close/>
              </a:path>
            </a:pathLst>
          </a:custGeom>
          <a:solidFill>
            <a:srgbClr val="616061"/>
          </a:solidFill>
        </p:spPr>
        <p:txBody>
          <a:bodyPr wrap="square" lIns="0" tIns="0" rIns="0" bIns="0" rtlCol="0"/>
          <a:lstStyle/>
          <a:p>
            <a:endParaRPr/>
          </a:p>
        </p:txBody>
      </p:sp>
      <p:sp>
        <p:nvSpPr>
          <p:cNvPr id="20" name="object 20"/>
          <p:cNvSpPr/>
          <p:nvPr/>
        </p:nvSpPr>
        <p:spPr>
          <a:xfrm>
            <a:off x="9086854" y="5789487"/>
            <a:ext cx="141625" cy="201930"/>
          </a:xfrm>
          <a:custGeom>
            <a:avLst/>
            <a:gdLst/>
            <a:ahLst/>
            <a:cxnLst/>
            <a:rect l="l" t="t" r="r" b="b"/>
            <a:pathLst>
              <a:path w="232409" h="269240">
                <a:moveTo>
                  <a:pt x="232359" y="0"/>
                </a:moveTo>
                <a:lnTo>
                  <a:pt x="196977" y="0"/>
                </a:lnTo>
                <a:lnTo>
                  <a:pt x="37998" y="207352"/>
                </a:lnTo>
                <a:lnTo>
                  <a:pt x="37998" y="0"/>
                </a:lnTo>
                <a:lnTo>
                  <a:pt x="0" y="0"/>
                </a:lnTo>
                <a:lnTo>
                  <a:pt x="0" y="268833"/>
                </a:lnTo>
                <a:lnTo>
                  <a:pt x="35306" y="268833"/>
                </a:lnTo>
                <a:lnTo>
                  <a:pt x="194678" y="61899"/>
                </a:lnTo>
                <a:lnTo>
                  <a:pt x="194678" y="268833"/>
                </a:lnTo>
                <a:lnTo>
                  <a:pt x="232359" y="268833"/>
                </a:lnTo>
                <a:lnTo>
                  <a:pt x="232359" y="0"/>
                </a:lnTo>
                <a:close/>
              </a:path>
            </a:pathLst>
          </a:custGeom>
          <a:solidFill>
            <a:srgbClr val="616061"/>
          </a:solidFill>
        </p:spPr>
        <p:txBody>
          <a:bodyPr wrap="square" lIns="0" tIns="0" rIns="0" bIns="0" rtlCol="0"/>
          <a:lstStyle/>
          <a:p>
            <a:endParaRPr/>
          </a:p>
        </p:txBody>
      </p:sp>
      <p:sp>
        <p:nvSpPr>
          <p:cNvPr id="22" name="object 22"/>
          <p:cNvSpPr/>
          <p:nvPr/>
        </p:nvSpPr>
        <p:spPr>
          <a:xfrm>
            <a:off x="9101039" y="5434376"/>
            <a:ext cx="116472" cy="21431"/>
          </a:xfrm>
          <a:custGeom>
            <a:avLst/>
            <a:gdLst/>
            <a:ahLst/>
            <a:cxnLst/>
            <a:rect l="l" t="t" r="r" b="b"/>
            <a:pathLst>
              <a:path w="191134" h="28575">
                <a:moveTo>
                  <a:pt x="190601" y="0"/>
                </a:moveTo>
                <a:lnTo>
                  <a:pt x="0" y="0"/>
                </a:lnTo>
                <a:lnTo>
                  <a:pt x="0" y="28359"/>
                </a:lnTo>
                <a:lnTo>
                  <a:pt x="190601" y="28359"/>
                </a:lnTo>
                <a:lnTo>
                  <a:pt x="190601" y="0"/>
                </a:lnTo>
                <a:close/>
              </a:path>
            </a:pathLst>
          </a:custGeom>
          <a:solidFill>
            <a:srgbClr val="616061"/>
          </a:solidFill>
        </p:spPr>
        <p:txBody>
          <a:bodyPr wrap="square" lIns="0" tIns="0" rIns="0" bIns="0" rtlCol="0"/>
          <a:lstStyle/>
          <a:p>
            <a:endParaRPr/>
          </a:p>
        </p:txBody>
      </p:sp>
      <p:sp>
        <p:nvSpPr>
          <p:cNvPr id="25" name="object 25"/>
          <p:cNvSpPr txBox="1"/>
          <p:nvPr/>
        </p:nvSpPr>
        <p:spPr>
          <a:xfrm>
            <a:off x="126172" y="116632"/>
            <a:ext cx="6777045" cy="2754951"/>
          </a:xfrm>
          <a:prstGeom prst="rect">
            <a:avLst/>
          </a:prstGeom>
        </p:spPr>
        <p:txBody>
          <a:bodyPr vert="horz" wrap="square" lIns="0" tIns="48607" rIns="0" bIns="0" rtlCol="0">
            <a:spAutoFit/>
          </a:bodyPr>
          <a:lstStyle/>
          <a:p>
            <a:pPr marL="8381" marR="3352" algn="ctr">
              <a:lnSpc>
                <a:spcPts val="2904"/>
              </a:lnSpc>
              <a:spcBef>
                <a:spcPts val="382"/>
              </a:spcBef>
              <a:tabLst>
                <a:tab pos="703624" algn="l"/>
                <a:tab pos="1931508" algn="l"/>
                <a:tab pos="2047172" algn="l"/>
                <a:tab pos="2941894" algn="l"/>
              </a:tabLst>
            </a:pPr>
            <a:r>
              <a:rPr lang="ru-RU" sz="2400" b="1" dirty="0" smtClean="0">
                <a:solidFill>
                  <a:schemeClr val="tx2"/>
                </a:solidFill>
                <a:latin typeface="Times New Roman" panose="02020603050405020304" pitchFamily="18" charset="0"/>
                <a:cs typeface="Times New Roman" panose="02020603050405020304" pitchFamily="18" charset="0"/>
              </a:rPr>
              <a:t>Новый порядок</a:t>
            </a:r>
          </a:p>
          <a:p>
            <a:pPr marL="8381" marR="3352" algn="ctr">
              <a:lnSpc>
                <a:spcPts val="2904"/>
              </a:lnSpc>
              <a:spcBef>
                <a:spcPts val="382"/>
              </a:spcBef>
              <a:tabLst>
                <a:tab pos="703624" algn="l"/>
                <a:tab pos="1931508" algn="l"/>
                <a:tab pos="2047172" algn="l"/>
                <a:tab pos="2941894" algn="l"/>
              </a:tabLst>
            </a:pPr>
            <a:r>
              <a:rPr lang="ru-RU" sz="2400" b="1" dirty="0" smtClean="0">
                <a:solidFill>
                  <a:schemeClr val="tx2"/>
                </a:solidFill>
                <a:latin typeface="Times New Roman" panose="02020603050405020304" pitchFamily="18" charset="0"/>
                <a:cs typeface="Times New Roman" panose="02020603050405020304" pitchFamily="18" charset="0"/>
              </a:rPr>
              <a:t>финансового </a:t>
            </a:r>
            <a:r>
              <a:rPr lang="ru-RU" sz="2400" b="1" dirty="0">
                <a:solidFill>
                  <a:schemeClr val="tx2"/>
                </a:solidFill>
                <a:latin typeface="Times New Roman" panose="02020603050405020304" pitchFamily="18" charset="0"/>
                <a:cs typeface="Times New Roman" panose="02020603050405020304" pitchFamily="18" charset="0"/>
              </a:rPr>
              <a:t>обеспечение предупредительных мер </a:t>
            </a:r>
            <a:r>
              <a:rPr lang="ru-RU" sz="2400" b="1" dirty="0" smtClean="0">
                <a:solidFill>
                  <a:schemeClr val="tx2"/>
                </a:solidFill>
                <a:latin typeface="Times New Roman" panose="02020603050405020304" pitchFamily="18" charset="0"/>
                <a:cs typeface="Times New Roman" panose="02020603050405020304" pitchFamily="18" charset="0"/>
              </a:rPr>
              <a:t>по сокращению производственного травматизма и санаторно-курортного </a:t>
            </a:r>
            <a:r>
              <a:rPr lang="ru-RU" sz="2400" b="1" dirty="0">
                <a:solidFill>
                  <a:schemeClr val="tx2"/>
                </a:solidFill>
                <a:latin typeface="Times New Roman" panose="02020603050405020304" pitchFamily="18" charset="0"/>
                <a:cs typeface="Times New Roman" panose="02020603050405020304" pitchFamily="18" charset="0"/>
              </a:rPr>
              <a:t>лечения работников, занятых на работах с вредными и (или) опасными производственными факторами </a:t>
            </a:r>
          </a:p>
          <a:p>
            <a:pPr marL="8381" marR="3352" algn="ctr">
              <a:lnSpc>
                <a:spcPts val="2904"/>
              </a:lnSpc>
              <a:spcBef>
                <a:spcPts val="382"/>
              </a:spcBef>
              <a:tabLst>
                <a:tab pos="703624" algn="l"/>
                <a:tab pos="1931508" algn="l"/>
                <a:tab pos="2047172" algn="l"/>
                <a:tab pos="2941894" algn="l"/>
              </a:tabLst>
            </a:pPr>
            <a:endParaRPr lang="ru-RU" sz="2400" b="1" dirty="0" smtClean="0">
              <a:solidFill>
                <a:schemeClr val="accent1">
                  <a:lumMod val="50000"/>
                </a:schemeClr>
              </a:solidFill>
              <a:latin typeface="Times New Roman" panose="02020603050405020304" pitchFamily="18" charset="0"/>
              <a:cs typeface="Times New Roman" panose="02020603050405020304" pitchFamily="18" charset="0"/>
            </a:endParaRPr>
          </a:p>
        </p:txBody>
      </p:sp>
      <p:pic>
        <p:nvPicPr>
          <p:cNvPr id="29" name="Picture 28">
            <a:extLst>
              <a:ext uri="{FF2B5EF4-FFF2-40B4-BE49-F238E27FC236}">
                <a16:creationId xmlns="" xmlns:a16="http://schemas.microsoft.com/office/drawing/2014/main" id="{8B189839-F567-C141-85A7-3182C767F6F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49516" y="2875317"/>
            <a:ext cx="3578963" cy="3140251"/>
          </a:xfrm>
          <a:prstGeom prst="rect">
            <a:avLst/>
          </a:prstGeom>
        </p:spPr>
      </p:pic>
    </p:spTree>
    <p:extLst>
      <p:ext uri="{BB962C8B-B14F-4D97-AF65-F5344CB8AC3E}">
        <p14:creationId xmlns:p14="http://schemas.microsoft.com/office/powerpoint/2010/main" val="3740780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object 34"/>
          <p:cNvSpPr txBox="1">
            <a:spLocks noGrp="1"/>
          </p:cNvSpPr>
          <p:nvPr>
            <p:ph type="title"/>
          </p:nvPr>
        </p:nvSpPr>
        <p:spPr>
          <a:xfrm>
            <a:off x="2066680" y="436023"/>
            <a:ext cx="7644848" cy="1485407"/>
          </a:xfrm>
          <a:prstGeom prst="rect">
            <a:avLst/>
          </a:prstGeom>
        </p:spPr>
        <p:txBody>
          <a:bodyPr vert="horz" wrap="square" lIns="0" tIns="8001" rIns="0" bIns="0" rtlCol="0">
            <a:spAutoFit/>
          </a:bodyPr>
          <a:lstStyle/>
          <a:p>
            <a:r>
              <a:rPr lang="ru-RU" sz="2400" b="1" dirty="0" smtClean="0">
                <a:solidFill>
                  <a:schemeClr val="tx2">
                    <a:lumMod val="50000"/>
                  </a:schemeClr>
                </a:solidFill>
                <a:latin typeface="Times New Roman" panose="02020603050405020304" pitchFamily="18" charset="0"/>
                <a:cs typeface="Times New Roman" panose="02020603050405020304" pitchFamily="18" charset="0"/>
              </a:rPr>
              <a:t>Федеральный закон </a:t>
            </a:r>
            <a:r>
              <a:rPr lang="ru-RU" sz="2400" b="1" dirty="0">
                <a:solidFill>
                  <a:schemeClr val="tx2">
                    <a:lumMod val="50000"/>
                  </a:schemeClr>
                </a:solidFill>
                <a:latin typeface="Times New Roman" panose="02020603050405020304" pitchFamily="18" charset="0"/>
                <a:cs typeface="Times New Roman" panose="02020603050405020304" pitchFamily="18" charset="0"/>
              </a:rPr>
              <a:t>от 24.07.1998 N </a:t>
            </a:r>
            <a:r>
              <a:rPr lang="ru-RU" sz="2400" b="1" dirty="0" smtClean="0">
                <a:solidFill>
                  <a:schemeClr val="tx2">
                    <a:lumMod val="50000"/>
                  </a:schemeClr>
                </a:solidFill>
                <a:latin typeface="Times New Roman" panose="02020603050405020304" pitchFamily="18" charset="0"/>
                <a:cs typeface="Times New Roman" panose="02020603050405020304" pitchFamily="18" charset="0"/>
              </a:rPr>
              <a:t>125-ФЗ</a:t>
            </a:r>
            <a:br>
              <a:rPr lang="ru-RU" sz="2400" b="1" dirty="0" smtClean="0">
                <a:solidFill>
                  <a:schemeClr val="tx2">
                    <a:lumMod val="50000"/>
                  </a:schemeClr>
                </a:solidFill>
                <a:latin typeface="Times New Roman" panose="02020603050405020304" pitchFamily="18" charset="0"/>
                <a:cs typeface="Times New Roman" panose="02020603050405020304" pitchFamily="18" charset="0"/>
              </a:rPr>
            </a:br>
            <a:r>
              <a:rPr lang="ru-RU" sz="2400" b="1" dirty="0" smtClean="0">
                <a:solidFill>
                  <a:schemeClr val="tx2">
                    <a:lumMod val="50000"/>
                  </a:schemeClr>
                </a:solidFill>
                <a:latin typeface="Times New Roman" panose="02020603050405020304" pitchFamily="18" charset="0"/>
                <a:cs typeface="Times New Roman" panose="02020603050405020304" pitchFamily="18" charset="0"/>
              </a:rPr>
              <a:t> </a:t>
            </a:r>
            <a:r>
              <a:rPr lang="ru-RU" sz="2400" b="1" dirty="0">
                <a:solidFill>
                  <a:schemeClr val="tx2">
                    <a:lumMod val="50000"/>
                  </a:schemeClr>
                </a:solidFill>
                <a:latin typeface="Times New Roman" panose="02020603050405020304" pitchFamily="18" charset="0"/>
                <a:cs typeface="Times New Roman" panose="02020603050405020304" pitchFamily="18" charset="0"/>
              </a:rPr>
              <a:t>"Об обязательном социальном страховании от несчастных случаев на производстве и профессиональных заболеваний</a:t>
            </a:r>
            <a:r>
              <a:rPr lang="ru-RU" sz="2400" b="1" dirty="0" smtClean="0">
                <a:solidFill>
                  <a:schemeClr val="tx2">
                    <a:lumMod val="50000"/>
                  </a:schemeClr>
                </a:solidFill>
                <a:latin typeface="Times New Roman" panose="02020603050405020304" pitchFamily="18" charset="0"/>
                <a:cs typeface="Times New Roman" panose="02020603050405020304" pitchFamily="18" charset="0"/>
              </a:rPr>
              <a:t>"</a:t>
            </a:r>
            <a:endParaRPr lang="ru-RU" sz="2400" b="1" dirty="0">
              <a:solidFill>
                <a:schemeClr val="tx2">
                  <a:lumMod val="50000"/>
                </a:schemeClr>
              </a:solidFill>
              <a:latin typeface="Times New Roman" panose="02020603050405020304" pitchFamily="18" charset="0"/>
              <a:cs typeface="Times New Roman" panose="02020603050405020304" pitchFamily="18" charset="0"/>
            </a:endParaRPr>
          </a:p>
        </p:txBody>
      </p:sp>
      <p:sp>
        <p:nvSpPr>
          <p:cNvPr id="45" name="object 3">
            <a:extLst>
              <a:ext uri="{FF2B5EF4-FFF2-40B4-BE49-F238E27FC236}">
                <a16:creationId xmlns="" xmlns:a16="http://schemas.microsoft.com/office/drawing/2014/main" id="{E29114B4-D23B-2A40-BF81-4F4A2A1644BC}"/>
              </a:ext>
            </a:extLst>
          </p:cNvPr>
          <p:cNvSpPr/>
          <p:nvPr/>
        </p:nvSpPr>
        <p:spPr>
          <a:xfrm>
            <a:off x="100980" y="107872"/>
            <a:ext cx="1849249" cy="6642259"/>
          </a:xfrm>
          <a:custGeom>
            <a:avLst/>
            <a:gdLst/>
            <a:ahLst/>
            <a:cxnLst/>
            <a:rect l="l" t="t" r="r" b="b"/>
            <a:pathLst>
              <a:path w="3034665" h="8856345">
                <a:moveTo>
                  <a:pt x="2310396" y="0"/>
                </a:moveTo>
                <a:lnTo>
                  <a:pt x="0" y="0"/>
                </a:lnTo>
                <a:lnTo>
                  <a:pt x="0" y="8856002"/>
                </a:lnTo>
                <a:lnTo>
                  <a:pt x="3034550" y="8856002"/>
                </a:lnTo>
                <a:lnTo>
                  <a:pt x="3007347" y="8795408"/>
                </a:lnTo>
                <a:lnTo>
                  <a:pt x="2980688" y="8735033"/>
                </a:lnTo>
                <a:lnTo>
                  <a:pt x="2954568" y="8674876"/>
                </a:lnTo>
                <a:lnTo>
                  <a:pt x="2928983" y="8614936"/>
                </a:lnTo>
                <a:lnTo>
                  <a:pt x="2903927" y="8555211"/>
                </a:lnTo>
                <a:lnTo>
                  <a:pt x="2879397" y="8495701"/>
                </a:lnTo>
                <a:lnTo>
                  <a:pt x="2855387" y="8436404"/>
                </a:lnTo>
                <a:lnTo>
                  <a:pt x="2831893" y="8377321"/>
                </a:lnTo>
                <a:lnTo>
                  <a:pt x="2808910" y="8318448"/>
                </a:lnTo>
                <a:lnTo>
                  <a:pt x="2786434" y="8259787"/>
                </a:lnTo>
                <a:lnTo>
                  <a:pt x="2764459" y="8201335"/>
                </a:lnTo>
                <a:lnTo>
                  <a:pt x="2742981" y="8143091"/>
                </a:lnTo>
                <a:lnTo>
                  <a:pt x="2721995" y="8085055"/>
                </a:lnTo>
                <a:lnTo>
                  <a:pt x="2701497" y="8027225"/>
                </a:lnTo>
                <a:lnTo>
                  <a:pt x="2681481" y="7969600"/>
                </a:lnTo>
                <a:lnTo>
                  <a:pt x="2661944" y="7912180"/>
                </a:lnTo>
                <a:lnTo>
                  <a:pt x="2642880" y="7854963"/>
                </a:lnTo>
                <a:lnTo>
                  <a:pt x="2624285" y="7797949"/>
                </a:lnTo>
                <a:lnTo>
                  <a:pt x="2606154" y="7741136"/>
                </a:lnTo>
                <a:lnTo>
                  <a:pt x="2588482" y="7684523"/>
                </a:lnTo>
                <a:lnTo>
                  <a:pt x="2571264" y="7628109"/>
                </a:lnTo>
                <a:lnTo>
                  <a:pt x="2554497" y="7571894"/>
                </a:lnTo>
                <a:lnTo>
                  <a:pt x="2538174" y="7515875"/>
                </a:lnTo>
                <a:lnTo>
                  <a:pt x="2522292" y="7460053"/>
                </a:lnTo>
                <a:lnTo>
                  <a:pt x="2506846" y="7404426"/>
                </a:lnTo>
                <a:lnTo>
                  <a:pt x="2491831" y="7348993"/>
                </a:lnTo>
                <a:lnTo>
                  <a:pt x="2477242" y="7293752"/>
                </a:lnTo>
                <a:lnTo>
                  <a:pt x="2463075" y="7238704"/>
                </a:lnTo>
                <a:lnTo>
                  <a:pt x="2449325" y="7183847"/>
                </a:lnTo>
                <a:lnTo>
                  <a:pt x="2435986" y="7129180"/>
                </a:lnTo>
                <a:lnTo>
                  <a:pt x="2423056" y="7074702"/>
                </a:lnTo>
                <a:lnTo>
                  <a:pt x="2410528" y="7020411"/>
                </a:lnTo>
                <a:lnTo>
                  <a:pt x="2398398" y="6966308"/>
                </a:lnTo>
                <a:lnTo>
                  <a:pt x="2386662" y="6912390"/>
                </a:lnTo>
                <a:lnTo>
                  <a:pt x="2375314" y="6858657"/>
                </a:lnTo>
                <a:lnTo>
                  <a:pt x="2364350" y="6805108"/>
                </a:lnTo>
                <a:lnTo>
                  <a:pt x="2353765" y="6751741"/>
                </a:lnTo>
                <a:lnTo>
                  <a:pt x="2343555" y="6698557"/>
                </a:lnTo>
                <a:lnTo>
                  <a:pt x="2333715" y="6645553"/>
                </a:lnTo>
                <a:lnTo>
                  <a:pt x="2324240" y="6592728"/>
                </a:lnTo>
                <a:lnTo>
                  <a:pt x="2315125" y="6540082"/>
                </a:lnTo>
                <a:lnTo>
                  <a:pt x="2306366" y="6487614"/>
                </a:lnTo>
                <a:lnTo>
                  <a:pt x="2297958" y="6435322"/>
                </a:lnTo>
                <a:lnTo>
                  <a:pt x="2289897" y="6383206"/>
                </a:lnTo>
                <a:lnTo>
                  <a:pt x="2282176" y="6331265"/>
                </a:lnTo>
                <a:lnTo>
                  <a:pt x="2274793" y="6279496"/>
                </a:lnTo>
                <a:lnTo>
                  <a:pt x="2267742" y="6227900"/>
                </a:lnTo>
                <a:lnTo>
                  <a:pt x="2261018" y="6176476"/>
                </a:lnTo>
                <a:lnTo>
                  <a:pt x="2254617" y="6125222"/>
                </a:lnTo>
                <a:lnTo>
                  <a:pt x="2248535" y="6074137"/>
                </a:lnTo>
                <a:lnTo>
                  <a:pt x="2242765" y="6023221"/>
                </a:lnTo>
                <a:lnTo>
                  <a:pt x="2237304" y="5972472"/>
                </a:lnTo>
                <a:lnTo>
                  <a:pt x="2232147" y="5921889"/>
                </a:lnTo>
                <a:lnTo>
                  <a:pt x="2227289" y="5871471"/>
                </a:lnTo>
                <a:lnTo>
                  <a:pt x="2222726" y="5821218"/>
                </a:lnTo>
                <a:lnTo>
                  <a:pt x="2218453" y="5771128"/>
                </a:lnTo>
                <a:lnTo>
                  <a:pt x="2214464" y="5721200"/>
                </a:lnTo>
                <a:lnTo>
                  <a:pt x="2210756" y="5671433"/>
                </a:lnTo>
                <a:lnTo>
                  <a:pt x="2207324" y="5621826"/>
                </a:lnTo>
                <a:lnTo>
                  <a:pt x="2204162" y="5572378"/>
                </a:lnTo>
                <a:lnTo>
                  <a:pt x="2198633" y="5473955"/>
                </a:lnTo>
                <a:lnTo>
                  <a:pt x="2194132" y="5376156"/>
                </a:lnTo>
                <a:lnTo>
                  <a:pt x="2190620" y="5278972"/>
                </a:lnTo>
                <a:lnTo>
                  <a:pt x="2188061" y="5182396"/>
                </a:lnTo>
                <a:lnTo>
                  <a:pt x="2186415" y="5086419"/>
                </a:lnTo>
                <a:lnTo>
                  <a:pt x="2185647" y="4991033"/>
                </a:lnTo>
                <a:lnTo>
                  <a:pt x="2185717" y="4896229"/>
                </a:lnTo>
                <a:lnTo>
                  <a:pt x="2186589" y="4802000"/>
                </a:lnTo>
                <a:lnTo>
                  <a:pt x="2188224" y="4708337"/>
                </a:lnTo>
                <a:lnTo>
                  <a:pt x="2190586" y="4615231"/>
                </a:lnTo>
                <a:lnTo>
                  <a:pt x="2193636" y="4522676"/>
                </a:lnTo>
                <a:lnTo>
                  <a:pt x="2197336" y="4430662"/>
                </a:lnTo>
                <a:lnTo>
                  <a:pt x="2201650" y="4339181"/>
                </a:lnTo>
                <a:lnTo>
                  <a:pt x="2206539" y="4248225"/>
                </a:lnTo>
                <a:lnTo>
                  <a:pt x="2211966" y="4157785"/>
                </a:lnTo>
                <a:lnTo>
                  <a:pt x="2221032" y="4023077"/>
                </a:lnTo>
                <a:lnTo>
                  <a:pt x="2231096" y="3889485"/>
                </a:lnTo>
                <a:lnTo>
                  <a:pt x="2242031" y="3756981"/>
                </a:lnTo>
                <a:lnTo>
                  <a:pt x="2257746" y="3581954"/>
                </a:lnTo>
                <a:lnTo>
                  <a:pt x="2278790" y="3365722"/>
                </a:lnTo>
                <a:lnTo>
                  <a:pt x="2367152" y="2526647"/>
                </a:lnTo>
                <a:lnTo>
                  <a:pt x="2387346" y="2322699"/>
                </a:lnTo>
                <a:lnTo>
                  <a:pt x="2402135" y="2161037"/>
                </a:lnTo>
                <a:lnTo>
                  <a:pt x="2412234" y="2040621"/>
                </a:lnTo>
                <a:lnTo>
                  <a:pt x="2421338" y="1920885"/>
                </a:lnTo>
                <a:lnTo>
                  <a:pt x="2426794" y="1841425"/>
                </a:lnTo>
                <a:lnTo>
                  <a:pt x="2431713" y="1762248"/>
                </a:lnTo>
                <a:lnTo>
                  <a:pt x="2436059" y="1683344"/>
                </a:lnTo>
                <a:lnTo>
                  <a:pt x="2439795" y="1604705"/>
                </a:lnTo>
                <a:lnTo>
                  <a:pt x="2442881" y="1526323"/>
                </a:lnTo>
                <a:lnTo>
                  <a:pt x="2445282" y="1448191"/>
                </a:lnTo>
                <a:lnTo>
                  <a:pt x="2446958" y="1370298"/>
                </a:lnTo>
                <a:lnTo>
                  <a:pt x="2447873" y="1292639"/>
                </a:lnTo>
                <a:lnTo>
                  <a:pt x="2447988" y="1215203"/>
                </a:lnTo>
                <a:lnTo>
                  <a:pt x="2447266" y="1137984"/>
                </a:lnTo>
                <a:lnTo>
                  <a:pt x="2445670" y="1060972"/>
                </a:lnTo>
                <a:lnTo>
                  <a:pt x="2443162" y="984160"/>
                </a:lnTo>
                <a:lnTo>
                  <a:pt x="2439703" y="907538"/>
                </a:lnTo>
                <a:lnTo>
                  <a:pt x="2435257" y="831100"/>
                </a:lnTo>
                <a:lnTo>
                  <a:pt x="2432652" y="792947"/>
                </a:lnTo>
                <a:lnTo>
                  <a:pt x="2429786" y="754837"/>
                </a:lnTo>
                <a:lnTo>
                  <a:pt x="2426654" y="716768"/>
                </a:lnTo>
                <a:lnTo>
                  <a:pt x="2423252" y="678740"/>
                </a:lnTo>
                <a:lnTo>
                  <a:pt x="2419574" y="640751"/>
                </a:lnTo>
                <a:lnTo>
                  <a:pt x="2415617" y="602801"/>
                </a:lnTo>
                <a:lnTo>
                  <a:pt x="2411375" y="564888"/>
                </a:lnTo>
                <a:lnTo>
                  <a:pt x="2406843" y="527012"/>
                </a:lnTo>
                <a:lnTo>
                  <a:pt x="2402018" y="489172"/>
                </a:lnTo>
                <a:lnTo>
                  <a:pt x="2396894" y="451365"/>
                </a:lnTo>
                <a:lnTo>
                  <a:pt x="2391467" y="413592"/>
                </a:lnTo>
                <a:lnTo>
                  <a:pt x="2385732" y="375852"/>
                </a:lnTo>
                <a:lnTo>
                  <a:pt x="2379683" y="338143"/>
                </a:lnTo>
                <a:lnTo>
                  <a:pt x="2373318" y="300464"/>
                </a:lnTo>
                <a:lnTo>
                  <a:pt x="2366630" y="262814"/>
                </a:lnTo>
                <a:lnTo>
                  <a:pt x="2359615" y="225193"/>
                </a:lnTo>
                <a:lnTo>
                  <a:pt x="2352268" y="187599"/>
                </a:lnTo>
                <a:lnTo>
                  <a:pt x="2344585" y="150031"/>
                </a:lnTo>
                <a:lnTo>
                  <a:pt x="2336562" y="112488"/>
                </a:lnTo>
                <a:lnTo>
                  <a:pt x="2328192" y="74969"/>
                </a:lnTo>
                <a:lnTo>
                  <a:pt x="2319472" y="37473"/>
                </a:lnTo>
                <a:lnTo>
                  <a:pt x="2310396" y="0"/>
                </a:lnTo>
                <a:close/>
              </a:path>
            </a:pathLst>
          </a:custGeom>
          <a:solidFill>
            <a:srgbClr val="CCDDE7"/>
          </a:solidFill>
        </p:spPr>
        <p:style>
          <a:lnRef idx="0">
            <a:scrgbClr r="0" g="0" b="0"/>
          </a:lnRef>
          <a:fillRef idx="0">
            <a:scrgbClr r="0" g="0" b="0"/>
          </a:fillRef>
          <a:effectRef idx="0">
            <a:scrgbClr r="0" g="0" b="0"/>
          </a:effectRef>
          <a:fontRef idx="major"/>
        </p:style>
        <p:txBody>
          <a:bodyPr wrap="square" lIns="0" tIns="0" rIns="0" bIns="0" rtlCol="0"/>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endParaRPr/>
          </a:p>
        </p:txBody>
      </p:sp>
      <p:pic>
        <p:nvPicPr>
          <p:cNvPr id="73" name="object 4">
            <a:extLst>
              <a:ext uri="{FF2B5EF4-FFF2-40B4-BE49-F238E27FC236}">
                <a16:creationId xmlns="" xmlns:a16="http://schemas.microsoft.com/office/drawing/2014/main" id="{6588F54A-E23E-FF49-838F-55CC2FDE64DE}"/>
              </a:ext>
            </a:extLst>
          </p:cNvPr>
          <p:cNvPicPr/>
          <p:nvPr/>
        </p:nvPicPr>
        <p:blipFill>
          <a:blip r:embed="rId2" cstate="print"/>
          <a:stretch>
            <a:fillRect/>
          </a:stretch>
        </p:blipFill>
        <p:spPr>
          <a:xfrm>
            <a:off x="1365616" y="106043"/>
            <a:ext cx="446182" cy="6643988"/>
          </a:xfrm>
          <a:prstGeom prst="rect">
            <a:avLst/>
          </a:prstGeom>
        </p:spPr>
      </p:pic>
      <p:grpSp>
        <p:nvGrpSpPr>
          <p:cNvPr id="74" name="Group 73">
            <a:extLst>
              <a:ext uri="{FF2B5EF4-FFF2-40B4-BE49-F238E27FC236}">
                <a16:creationId xmlns="" xmlns:a16="http://schemas.microsoft.com/office/drawing/2014/main" id="{20F5D676-E236-D84F-AE2F-D718B81E0C87}"/>
              </a:ext>
            </a:extLst>
          </p:cNvPr>
          <p:cNvGrpSpPr/>
          <p:nvPr/>
        </p:nvGrpSpPr>
        <p:grpSpPr>
          <a:xfrm>
            <a:off x="400181" y="5665724"/>
            <a:ext cx="557244" cy="806651"/>
            <a:chOff x="634994" y="7556702"/>
            <a:chExt cx="914452" cy="1075534"/>
          </a:xfrm>
        </p:grpSpPr>
        <p:pic>
          <p:nvPicPr>
            <p:cNvPr id="75" name="object 5">
              <a:extLst>
                <a:ext uri="{FF2B5EF4-FFF2-40B4-BE49-F238E27FC236}">
                  <a16:creationId xmlns="" xmlns:a16="http://schemas.microsoft.com/office/drawing/2014/main" id="{8AE9C3F9-595E-1C4E-99E9-7C93D66F0E7A}"/>
                </a:ext>
              </a:extLst>
            </p:cNvPr>
            <p:cNvPicPr/>
            <p:nvPr/>
          </p:nvPicPr>
          <p:blipFill>
            <a:blip r:embed="rId3" cstate="print"/>
            <a:stretch>
              <a:fillRect/>
            </a:stretch>
          </p:blipFill>
          <p:spPr>
            <a:xfrm>
              <a:off x="637218" y="8429396"/>
              <a:ext cx="163266" cy="78676"/>
            </a:xfrm>
            <a:prstGeom prst="rect">
              <a:avLst/>
            </a:prstGeom>
          </p:spPr>
        </p:pic>
        <p:pic>
          <p:nvPicPr>
            <p:cNvPr id="76" name="object 6">
              <a:extLst>
                <a:ext uri="{FF2B5EF4-FFF2-40B4-BE49-F238E27FC236}">
                  <a16:creationId xmlns="" xmlns:a16="http://schemas.microsoft.com/office/drawing/2014/main" id="{472D9660-E25E-174D-8E49-E08660851B7F}"/>
                </a:ext>
              </a:extLst>
            </p:cNvPr>
            <p:cNvPicPr/>
            <p:nvPr/>
          </p:nvPicPr>
          <p:blipFill>
            <a:blip r:embed="rId4" cstate="print"/>
            <a:stretch>
              <a:fillRect/>
            </a:stretch>
          </p:blipFill>
          <p:spPr>
            <a:xfrm>
              <a:off x="822641" y="8430279"/>
              <a:ext cx="341118" cy="89959"/>
            </a:xfrm>
            <a:prstGeom prst="rect">
              <a:avLst/>
            </a:prstGeom>
          </p:spPr>
        </p:pic>
        <p:sp>
          <p:nvSpPr>
            <p:cNvPr id="77" name="object 7">
              <a:extLst>
                <a:ext uri="{FF2B5EF4-FFF2-40B4-BE49-F238E27FC236}">
                  <a16:creationId xmlns="" xmlns:a16="http://schemas.microsoft.com/office/drawing/2014/main" id="{E385B0AA-9606-004C-91FF-291BD32CC62D}"/>
                </a:ext>
              </a:extLst>
            </p:cNvPr>
            <p:cNvSpPr/>
            <p:nvPr/>
          </p:nvSpPr>
          <p:spPr>
            <a:xfrm>
              <a:off x="1192096" y="8430277"/>
              <a:ext cx="62230" cy="77470"/>
            </a:xfrm>
            <a:custGeom>
              <a:avLst/>
              <a:gdLst/>
              <a:ahLst/>
              <a:cxnLst/>
              <a:rect l="l" t="t" r="r" b="b"/>
              <a:pathLst>
                <a:path w="62230" h="77470">
                  <a:moveTo>
                    <a:pt x="10883" y="0"/>
                  </a:moveTo>
                  <a:lnTo>
                    <a:pt x="0" y="0"/>
                  </a:lnTo>
                  <a:lnTo>
                    <a:pt x="0" y="76923"/>
                  </a:lnTo>
                  <a:lnTo>
                    <a:pt x="31750" y="76923"/>
                  </a:lnTo>
                  <a:lnTo>
                    <a:pt x="44600" y="75284"/>
                  </a:lnTo>
                  <a:lnTo>
                    <a:pt x="54124" y="70399"/>
                  </a:lnTo>
                  <a:lnTo>
                    <a:pt x="55698" y="68249"/>
                  </a:lnTo>
                  <a:lnTo>
                    <a:pt x="10883" y="68249"/>
                  </a:lnTo>
                  <a:lnTo>
                    <a:pt x="10883" y="35483"/>
                  </a:lnTo>
                  <a:lnTo>
                    <a:pt x="56574" y="35483"/>
                  </a:lnTo>
                  <a:lnTo>
                    <a:pt x="54738" y="32935"/>
                  </a:lnTo>
                  <a:lnTo>
                    <a:pt x="45848" y="28348"/>
                  </a:lnTo>
                  <a:lnTo>
                    <a:pt x="33731" y="26809"/>
                  </a:lnTo>
                  <a:lnTo>
                    <a:pt x="10883" y="26809"/>
                  </a:lnTo>
                  <a:lnTo>
                    <a:pt x="10883" y="0"/>
                  </a:lnTo>
                  <a:close/>
                </a:path>
                <a:path w="62230" h="77470">
                  <a:moveTo>
                    <a:pt x="56574" y="35483"/>
                  </a:moveTo>
                  <a:lnTo>
                    <a:pt x="44170" y="35483"/>
                  </a:lnTo>
                  <a:lnTo>
                    <a:pt x="51079" y="40436"/>
                  </a:lnTo>
                  <a:lnTo>
                    <a:pt x="51079" y="51320"/>
                  </a:lnTo>
                  <a:lnTo>
                    <a:pt x="49782" y="58643"/>
                  </a:lnTo>
                  <a:lnTo>
                    <a:pt x="45972" y="63942"/>
                  </a:lnTo>
                  <a:lnTo>
                    <a:pt x="39769" y="67163"/>
                  </a:lnTo>
                  <a:lnTo>
                    <a:pt x="31292" y="68249"/>
                  </a:lnTo>
                  <a:lnTo>
                    <a:pt x="55698" y="68249"/>
                  </a:lnTo>
                  <a:lnTo>
                    <a:pt x="60042" y="62318"/>
                  </a:lnTo>
                  <a:lnTo>
                    <a:pt x="62077" y="51092"/>
                  </a:lnTo>
                  <a:lnTo>
                    <a:pt x="60211" y="40531"/>
                  </a:lnTo>
                  <a:lnTo>
                    <a:pt x="56574" y="35483"/>
                  </a:lnTo>
                  <a:close/>
                </a:path>
              </a:pathLst>
            </a:custGeom>
            <a:solidFill>
              <a:srgbClr val="58595B"/>
            </a:solidFill>
          </p:spPr>
          <p:txBody>
            <a:bodyPr wrap="square" lIns="0" tIns="0" rIns="0" bIns="0" rtlCol="0"/>
            <a:lstStyle/>
            <a:p>
              <a:endParaRPr/>
            </a:p>
          </p:txBody>
        </p:sp>
        <p:pic>
          <p:nvPicPr>
            <p:cNvPr id="78" name="object 8">
              <a:extLst>
                <a:ext uri="{FF2B5EF4-FFF2-40B4-BE49-F238E27FC236}">
                  <a16:creationId xmlns="" xmlns:a16="http://schemas.microsoft.com/office/drawing/2014/main" id="{F9DDD202-1689-9345-941F-9329EC81CF2D}"/>
                </a:ext>
              </a:extLst>
            </p:cNvPr>
            <p:cNvPicPr/>
            <p:nvPr/>
          </p:nvPicPr>
          <p:blipFill>
            <a:blip r:embed="rId5" cstate="print"/>
            <a:stretch>
              <a:fillRect/>
            </a:stretch>
          </p:blipFill>
          <p:spPr>
            <a:xfrm>
              <a:off x="1274796" y="8430279"/>
              <a:ext cx="66154" cy="76911"/>
            </a:xfrm>
            <a:prstGeom prst="rect">
              <a:avLst/>
            </a:prstGeom>
          </p:spPr>
        </p:pic>
        <p:pic>
          <p:nvPicPr>
            <p:cNvPr id="79" name="object 9">
              <a:extLst>
                <a:ext uri="{FF2B5EF4-FFF2-40B4-BE49-F238E27FC236}">
                  <a16:creationId xmlns="" xmlns:a16="http://schemas.microsoft.com/office/drawing/2014/main" id="{E6D90ABF-E531-2C44-A07D-FB7A025D54AE}"/>
                </a:ext>
              </a:extLst>
            </p:cNvPr>
            <p:cNvPicPr/>
            <p:nvPr/>
          </p:nvPicPr>
          <p:blipFill>
            <a:blip r:embed="rId6" cstate="print"/>
            <a:stretch>
              <a:fillRect/>
            </a:stretch>
          </p:blipFill>
          <p:spPr>
            <a:xfrm>
              <a:off x="1369272" y="8430277"/>
              <a:ext cx="85153" cy="76923"/>
            </a:xfrm>
            <a:prstGeom prst="rect">
              <a:avLst/>
            </a:prstGeom>
          </p:spPr>
        </p:pic>
        <p:sp>
          <p:nvSpPr>
            <p:cNvPr id="80" name="object 10">
              <a:extLst>
                <a:ext uri="{FF2B5EF4-FFF2-40B4-BE49-F238E27FC236}">
                  <a16:creationId xmlns="" xmlns:a16="http://schemas.microsoft.com/office/drawing/2014/main" id="{9AC239B6-FFFB-6B45-BCBC-C4761EE0E4A2}"/>
                </a:ext>
              </a:extLst>
            </p:cNvPr>
            <p:cNvSpPr/>
            <p:nvPr/>
          </p:nvSpPr>
          <p:spPr>
            <a:xfrm>
              <a:off x="1482771" y="8430279"/>
              <a:ext cx="66675" cy="77470"/>
            </a:xfrm>
            <a:custGeom>
              <a:avLst/>
              <a:gdLst/>
              <a:ahLst/>
              <a:cxnLst/>
              <a:rect l="l" t="t" r="r" b="b"/>
              <a:pathLst>
                <a:path w="66675" h="77470">
                  <a:moveTo>
                    <a:pt x="66471" y="0"/>
                  </a:moveTo>
                  <a:lnTo>
                    <a:pt x="56349" y="0"/>
                  </a:lnTo>
                  <a:lnTo>
                    <a:pt x="10871" y="59334"/>
                  </a:lnTo>
                  <a:lnTo>
                    <a:pt x="10871" y="0"/>
                  </a:lnTo>
                  <a:lnTo>
                    <a:pt x="0" y="0"/>
                  </a:lnTo>
                  <a:lnTo>
                    <a:pt x="0" y="76911"/>
                  </a:lnTo>
                  <a:lnTo>
                    <a:pt x="10096" y="76911"/>
                  </a:lnTo>
                  <a:lnTo>
                    <a:pt x="55689" y="17691"/>
                  </a:lnTo>
                  <a:lnTo>
                    <a:pt x="55689" y="76911"/>
                  </a:lnTo>
                  <a:lnTo>
                    <a:pt x="66471" y="76911"/>
                  </a:lnTo>
                  <a:lnTo>
                    <a:pt x="66471" y="0"/>
                  </a:lnTo>
                  <a:close/>
                </a:path>
              </a:pathLst>
            </a:custGeom>
            <a:solidFill>
              <a:srgbClr val="58595B"/>
            </a:solidFill>
          </p:spPr>
          <p:txBody>
            <a:bodyPr wrap="square" lIns="0" tIns="0" rIns="0" bIns="0" rtlCol="0"/>
            <a:lstStyle/>
            <a:p>
              <a:endParaRPr/>
            </a:p>
          </p:txBody>
        </p:sp>
        <p:pic>
          <p:nvPicPr>
            <p:cNvPr id="81" name="object 11">
              <a:extLst>
                <a:ext uri="{FF2B5EF4-FFF2-40B4-BE49-F238E27FC236}">
                  <a16:creationId xmlns="" xmlns:a16="http://schemas.microsoft.com/office/drawing/2014/main" id="{BB8DA70F-8086-BE4A-88B0-C54D4509D3EB}"/>
                </a:ext>
              </a:extLst>
            </p:cNvPr>
            <p:cNvPicPr/>
            <p:nvPr/>
          </p:nvPicPr>
          <p:blipFill>
            <a:blip r:embed="rId7" cstate="print"/>
            <a:stretch>
              <a:fillRect/>
            </a:stretch>
          </p:blipFill>
          <p:spPr>
            <a:xfrm>
              <a:off x="634994" y="8541165"/>
              <a:ext cx="188554" cy="82626"/>
            </a:xfrm>
            <a:prstGeom prst="rect">
              <a:avLst/>
            </a:prstGeom>
          </p:spPr>
        </p:pic>
        <p:pic>
          <p:nvPicPr>
            <p:cNvPr id="82" name="object 12">
              <a:extLst>
                <a:ext uri="{FF2B5EF4-FFF2-40B4-BE49-F238E27FC236}">
                  <a16:creationId xmlns="" xmlns:a16="http://schemas.microsoft.com/office/drawing/2014/main" id="{F61F53E2-53C6-4646-9298-ADD052CAC6D5}"/>
                </a:ext>
              </a:extLst>
            </p:cNvPr>
            <p:cNvPicPr/>
            <p:nvPr/>
          </p:nvPicPr>
          <p:blipFill>
            <a:blip r:embed="rId8" cstate="print"/>
            <a:stretch>
              <a:fillRect/>
            </a:stretch>
          </p:blipFill>
          <p:spPr>
            <a:xfrm>
              <a:off x="845724" y="8544010"/>
              <a:ext cx="164275" cy="88226"/>
            </a:xfrm>
            <a:prstGeom prst="rect">
              <a:avLst/>
            </a:prstGeom>
          </p:spPr>
        </p:pic>
        <p:pic>
          <p:nvPicPr>
            <p:cNvPr id="83" name="object 13">
              <a:extLst>
                <a:ext uri="{FF2B5EF4-FFF2-40B4-BE49-F238E27FC236}">
                  <a16:creationId xmlns="" xmlns:a16="http://schemas.microsoft.com/office/drawing/2014/main" id="{5AECEDBD-41AD-144E-8C65-85EE44130273}"/>
                </a:ext>
              </a:extLst>
            </p:cNvPr>
            <p:cNvPicPr/>
            <p:nvPr/>
          </p:nvPicPr>
          <p:blipFill>
            <a:blip r:embed="rId9" cstate="print"/>
            <a:stretch>
              <a:fillRect/>
            </a:stretch>
          </p:blipFill>
          <p:spPr>
            <a:xfrm>
              <a:off x="1057757" y="8543142"/>
              <a:ext cx="319289" cy="78663"/>
            </a:xfrm>
            <a:prstGeom prst="rect">
              <a:avLst/>
            </a:prstGeom>
          </p:spPr>
        </p:pic>
        <p:pic>
          <p:nvPicPr>
            <p:cNvPr id="84" name="object 14">
              <a:extLst>
                <a:ext uri="{FF2B5EF4-FFF2-40B4-BE49-F238E27FC236}">
                  <a16:creationId xmlns="" xmlns:a16="http://schemas.microsoft.com/office/drawing/2014/main" id="{96D31B5A-667A-4245-8476-B3B7636CD2C8}"/>
                </a:ext>
              </a:extLst>
            </p:cNvPr>
            <p:cNvPicPr/>
            <p:nvPr/>
          </p:nvPicPr>
          <p:blipFill>
            <a:blip r:embed="rId10" cstate="print"/>
            <a:stretch>
              <a:fillRect/>
            </a:stretch>
          </p:blipFill>
          <p:spPr>
            <a:xfrm>
              <a:off x="1396605" y="8544012"/>
              <a:ext cx="66471" cy="76911"/>
            </a:xfrm>
            <a:prstGeom prst="rect">
              <a:avLst/>
            </a:prstGeom>
          </p:spPr>
        </p:pic>
        <p:pic>
          <p:nvPicPr>
            <p:cNvPr id="85" name="object 15">
              <a:extLst>
                <a:ext uri="{FF2B5EF4-FFF2-40B4-BE49-F238E27FC236}">
                  <a16:creationId xmlns="" xmlns:a16="http://schemas.microsoft.com/office/drawing/2014/main" id="{64F59B50-F07B-C04F-BAAF-361C208FEA8A}"/>
                </a:ext>
              </a:extLst>
            </p:cNvPr>
            <p:cNvPicPr/>
            <p:nvPr/>
          </p:nvPicPr>
          <p:blipFill>
            <a:blip r:embed="rId11" cstate="print"/>
            <a:stretch>
              <a:fillRect/>
            </a:stretch>
          </p:blipFill>
          <p:spPr>
            <a:xfrm>
              <a:off x="1482771" y="8544012"/>
              <a:ext cx="66471" cy="76911"/>
            </a:xfrm>
            <a:prstGeom prst="rect">
              <a:avLst/>
            </a:prstGeom>
          </p:spPr>
        </p:pic>
        <p:sp>
          <p:nvSpPr>
            <p:cNvPr id="86" name="object 16">
              <a:extLst>
                <a:ext uri="{FF2B5EF4-FFF2-40B4-BE49-F238E27FC236}">
                  <a16:creationId xmlns="" xmlns:a16="http://schemas.microsoft.com/office/drawing/2014/main" id="{8F34719E-BCE0-E94F-8BF1-3A09A326921C}"/>
                </a:ext>
              </a:extLst>
            </p:cNvPr>
            <p:cNvSpPr/>
            <p:nvPr/>
          </p:nvSpPr>
          <p:spPr>
            <a:xfrm>
              <a:off x="1489430" y="8408555"/>
              <a:ext cx="54610" cy="8255"/>
            </a:xfrm>
            <a:custGeom>
              <a:avLst/>
              <a:gdLst/>
              <a:ahLst/>
              <a:cxnLst/>
              <a:rect l="l" t="t" r="r" b="b"/>
              <a:pathLst>
                <a:path w="54609" h="8254">
                  <a:moveTo>
                    <a:pt x="54533" y="0"/>
                  </a:moveTo>
                  <a:lnTo>
                    <a:pt x="0" y="0"/>
                  </a:lnTo>
                  <a:lnTo>
                    <a:pt x="0" y="8115"/>
                  </a:lnTo>
                  <a:lnTo>
                    <a:pt x="54533" y="8115"/>
                  </a:lnTo>
                  <a:lnTo>
                    <a:pt x="54533" y="0"/>
                  </a:lnTo>
                  <a:close/>
                </a:path>
              </a:pathLst>
            </a:custGeom>
            <a:solidFill>
              <a:srgbClr val="58595B"/>
            </a:solidFill>
          </p:spPr>
          <p:txBody>
            <a:bodyPr wrap="square" lIns="0" tIns="0" rIns="0" bIns="0" rtlCol="0"/>
            <a:lstStyle/>
            <a:p>
              <a:endParaRPr/>
            </a:p>
          </p:txBody>
        </p:sp>
        <p:pic>
          <p:nvPicPr>
            <p:cNvPr id="87" name="object 17">
              <a:extLst>
                <a:ext uri="{FF2B5EF4-FFF2-40B4-BE49-F238E27FC236}">
                  <a16:creationId xmlns="" xmlns:a16="http://schemas.microsoft.com/office/drawing/2014/main" id="{96558440-5DFC-094A-927A-EC7068203E50}"/>
                </a:ext>
              </a:extLst>
            </p:cNvPr>
            <p:cNvPicPr/>
            <p:nvPr/>
          </p:nvPicPr>
          <p:blipFill>
            <a:blip r:embed="rId12" cstate="print"/>
            <a:stretch>
              <a:fillRect/>
            </a:stretch>
          </p:blipFill>
          <p:spPr>
            <a:xfrm>
              <a:off x="644093" y="7556702"/>
              <a:ext cx="895848" cy="769188"/>
            </a:xfrm>
            <a:prstGeom prst="rect">
              <a:avLst/>
            </a:prstGeom>
          </p:spPr>
        </p:pic>
      </p:grpSp>
      <p:sp>
        <p:nvSpPr>
          <p:cNvPr id="2" name="Прямоугольник 1"/>
          <p:cNvSpPr/>
          <p:nvPr/>
        </p:nvSpPr>
        <p:spPr>
          <a:xfrm>
            <a:off x="1950229" y="2060848"/>
            <a:ext cx="7659975" cy="3046988"/>
          </a:xfrm>
          <a:prstGeom prst="rect">
            <a:avLst/>
          </a:prstGeom>
        </p:spPr>
        <p:txBody>
          <a:bodyPr wrap="square">
            <a:spAutoFit/>
          </a:bodyPr>
          <a:lstStyle/>
          <a:p>
            <a:pPr algn="r"/>
            <a:endParaRPr lang="ru-RU" sz="1600" dirty="0" smtClean="0">
              <a:latin typeface="Times New Roman" panose="02020603050405020304" pitchFamily="18" charset="0"/>
              <a:cs typeface="Times New Roman" panose="02020603050405020304" pitchFamily="18" charset="0"/>
            </a:endParaRPr>
          </a:p>
          <a:p>
            <a:pPr algn="r"/>
            <a:endParaRPr lang="ru-RU" sz="1600" dirty="0">
              <a:latin typeface="Times New Roman" panose="02020603050405020304" pitchFamily="18" charset="0"/>
              <a:cs typeface="Times New Roman" panose="02020603050405020304" pitchFamily="18" charset="0"/>
            </a:endParaRPr>
          </a:p>
          <a:p>
            <a:pPr algn="just"/>
            <a:r>
              <a:rPr lang="ru-RU" sz="1600" dirty="0" smtClean="0">
                <a:latin typeface="Times New Roman" panose="02020603050405020304" pitchFamily="18" charset="0"/>
                <a:cs typeface="Times New Roman" panose="02020603050405020304" pitchFamily="18" charset="0"/>
              </a:rPr>
              <a:t>Согласно п.2 </a:t>
            </a:r>
            <a:r>
              <a:rPr lang="ru-RU" sz="1600" dirty="0">
                <a:latin typeface="Times New Roman" panose="02020603050405020304" pitchFamily="18" charset="0"/>
                <a:cs typeface="Times New Roman" panose="02020603050405020304" pitchFamily="18" charset="0"/>
              </a:rPr>
              <a:t>ст. </a:t>
            </a:r>
            <a:r>
              <a:rPr lang="ru-RU" sz="1600" dirty="0" smtClean="0">
                <a:latin typeface="Times New Roman" panose="02020603050405020304" pitchFamily="18" charset="0"/>
                <a:cs typeface="Times New Roman" panose="02020603050405020304" pitchFamily="18" charset="0"/>
              </a:rPr>
              <a:t>17 Закона 125-ФЗ </a:t>
            </a:r>
            <a:r>
              <a:rPr lang="ru-RU" sz="1600" u="sng" dirty="0" smtClean="0">
                <a:latin typeface="Times New Roman" panose="02020603050405020304" pitchFamily="18" charset="0"/>
                <a:cs typeface="Times New Roman" panose="02020603050405020304" pitchFamily="18" charset="0"/>
              </a:rPr>
              <a:t>обязанностью  </a:t>
            </a:r>
            <a:r>
              <a:rPr lang="ru-RU" sz="1600" dirty="0">
                <a:latin typeface="Times New Roman" panose="02020603050405020304" pitchFamily="18" charset="0"/>
                <a:cs typeface="Times New Roman" panose="02020603050405020304" pitchFamily="18" charset="0"/>
              </a:rPr>
              <a:t>страхователя является </a:t>
            </a:r>
            <a:r>
              <a:rPr lang="ru-RU" sz="1600" u="sng" dirty="0">
                <a:latin typeface="Times New Roman" panose="02020603050405020304" pitchFamily="18" charset="0"/>
                <a:cs typeface="Times New Roman" panose="02020603050405020304" pitchFamily="18" charset="0"/>
              </a:rPr>
              <a:t>своевременное представление </a:t>
            </a:r>
            <a:r>
              <a:rPr lang="ru-RU" sz="1600" dirty="0">
                <a:latin typeface="Times New Roman" panose="02020603050405020304" pitchFamily="18" charset="0"/>
                <a:cs typeface="Times New Roman" panose="02020603050405020304" pitchFamily="18" charset="0"/>
              </a:rPr>
              <a:t>в установленном порядке в территориальные органы страховщика </a:t>
            </a:r>
            <a:r>
              <a:rPr lang="ru-RU" sz="1600" u="sng" dirty="0">
                <a:latin typeface="Times New Roman" panose="02020603050405020304" pitchFamily="18" charset="0"/>
                <a:cs typeface="Times New Roman" panose="02020603050405020304" pitchFamily="18" charset="0"/>
              </a:rPr>
              <a:t>заявления и документов для принятия решения о финансовом обеспечении расходов </a:t>
            </a:r>
            <a:r>
              <a:rPr lang="ru-RU" sz="1600" dirty="0">
                <a:latin typeface="Times New Roman" panose="02020603050405020304" pitchFamily="18" charset="0"/>
                <a:cs typeface="Times New Roman" panose="02020603050405020304" pitchFamily="18" charset="0"/>
              </a:rPr>
              <a:t>страхователя на предупредительные меры по сокращению производственного травматизма и профессиональных заболеваний работников и санаторно-курортное лечение работников, занятых на работах с вредными и (или) опасными производственными факторами</a:t>
            </a:r>
            <a:r>
              <a:rPr lang="ru-RU" sz="1600" dirty="0" smtClean="0">
                <a:latin typeface="Times New Roman" panose="02020603050405020304" pitchFamily="18" charset="0"/>
                <a:cs typeface="Times New Roman" panose="02020603050405020304" pitchFamily="18" charset="0"/>
              </a:rPr>
              <a:t>.</a:t>
            </a:r>
          </a:p>
          <a:p>
            <a:pPr algn="just"/>
            <a:endParaRPr lang="ru-RU" sz="1600" dirty="0">
              <a:latin typeface="Times New Roman" panose="02020603050405020304" pitchFamily="18" charset="0"/>
              <a:cs typeface="Times New Roman" panose="02020603050405020304" pitchFamily="18" charset="0"/>
            </a:endParaRPr>
          </a:p>
          <a:p>
            <a:pPr algn="r"/>
            <a:endParaRPr lang="ru-RU" sz="1600" dirty="0" smtClean="0">
              <a:latin typeface="Times New Roman" panose="02020603050405020304" pitchFamily="18" charset="0"/>
              <a:cs typeface="Times New Roman" panose="02020603050405020304" pitchFamily="18" charset="0"/>
            </a:endParaRPr>
          </a:p>
          <a:p>
            <a:pPr algn="r"/>
            <a:endParaRPr lang="ru-RU" sz="1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8177591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6"/>
          <p:cNvSpPr>
            <a:spLocks noChangeArrowheads="1"/>
          </p:cNvSpPr>
          <p:nvPr/>
        </p:nvSpPr>
        <p:spPr bwMode="auto">
          <a:xfrm>
            <a:off x="0" y="-153888"/>
            <a:ext cx="184731" cy="307777"/>
          </a:xfrm>
          <a:prstGeom prst="rect">
            <a:avLst/>
          </a:prstGeom>
          <a:noFill/>
          <a:ln w="9525">
            <a:noFill/>
            <a:miter lim="800000"/>
            <a:headEnd/>
            <a:tailEnd/>
          </a:ln>
        </p:spPr>
        <p:txBody>
          <a:bodyPr wrap="none" anchor="ctr">
            <a:spAutoFit/>
          </a:bodyPr>
          <a:lstStyle/>
          <a:p>
            <a:endParaRPr lang="ru-RU" altLang="ru-RU" sz="1400" b="1">
              <a:solidFill>
                <a:srgbClr val="0033CC"/>
              </a:solidFill>
              <a:latin typeface="Calibri" pitchFamily="34" charset="0"/>
              <a:cs typeface="Arial" charset="0"/>
            </a:endParaRPr>
          </a:p>
        </p:txBody>
      </p:sp>
      <p:sp>
        <p:nvSpPr>
          <p:cNvPr id="19458" name="Rectangle 7"/>
          <p:cNvSpPr>
            <a:spLocks noChangeArrowheads="1"/>
          </p:cNvSpPr>
          <p:nvPr/>
        </p:nvSpPr>
        <p:spPr bwMode="auto">
          <a:xfrm>
            <a:off x="584729" y="0"/>
            <a:ext cx="9321271" cy="863600"/>
          </a:xfrm>
          <a:prstGeom prst="rect">
            <a:avLst/>
          </a:prstGeom>
          <a:noFill/>
          <a:ln w="9525">
            <a:noFill/>
            <a:miter lim="800000"/>
            <a:headEnd/>
            <a:tailEnd/>
          </a:ln>
        </p:spPr>
        <p:txBody>
          <a:bodyPr anchor="ctr"/>
          <a:lstStyle/>
          <a:p>
            <a:pPr algn="ctr">
              <a:lnSpc>
                <a:spcPct val="90000"/>
              </a:lnSpc>
            </a:pPr>
            <a:endParaRPr lang="ru-RU" altLang="ru-RU" sz="1400" b="1">
              <a:solidFill>
                <a:srgbClr val="663300"/>
              </a:solidFill>
              <a:latin typeface="Calibri" pitchFamily="34" charset="0"/>
              <a:cs typeface="Arial" charset="0"/>
            </a:endParaRPr>
          </a:p>
        </p:txBody>
      </p:sp>
      <p:graphicFrame>
        <p:nvGraphicFramePr>
          <p:cNvPr id="2" name="Схема 1"/>
          <p:cNvGraphicFramePr/>
          <p:nvPr>
            <p:extLst>
              <p:ext uri="{D42A27DB-BD31-4B8C-83A1-F6EECF244321}">
                <p14:modId xmlns:p14="http://schemas.microsoft.com/office/powerpoint/2010/main" val="905178920"/>
              </p:ext>
            </p:extLst>
          </p:nvPr>
        </p:nvGraphicFramePr>
        <p:xfrm>
          <a:off x="0" y="1340768"/>
          <a:ext cx="9711529" cy="44644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Скругленный прямоугольник 5"/>
          <p:cNvSpPr/>
          <p:nvPr/>
        </p:nvSpPr>
        <p:spPr>
          <a:xfrm>
            <a:off x="343056" y="4293096"/>
            <a:ext cx="9439049" cy="1800200"/>
          </a:xfrm>
          <a:prstGeom prst="roundRec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ru-RU" dirty="0">
                <a:solidFill>
                  <a:schemeClr val="tx1"/>
                </a:solidFill>
                <a:latin typeface="Times New Roman" panose="02020603050405020304" pitchFamily="18" charset="0"/>
                <a:cs typeface="Times New Roman" panose="02020603050405020304" pitchFamily="18" charset="0"/>
              </a:rPr>
              <a:t>Объем средств, направляемых страхователем на финансовое обеспечение предупредительных мер, не может превышать 20 </a:t>
            </a:r>
            <a:r>
              <a:rPr lang="ru-RU" dirty="0" smtClean="0">
                <a:solidFill>
                  <a:schemeClr val="tx1"/>
                </a:solidFill>
                <a:latin typeface="Times New Roman" panose="02020603050405020304" pitchFamily="18" charset="0"/>
                <a:cs typeface="Times New Roman" panose="02020603050405020304" pitchFamily="18" charset="0"/>
              </a:rPr>
              <a:t>% </a:t>
            </a:r>
            <a:r>
              <a:rPr lang="ru-RU" dirty="0">
                <a:solidFill>
                  <a:schemeClr val="tx1"/>
                </a:solidFill>
                <a:latin typeface="Times New Roman" panose="02020603050405020304" pitchFamily="18" charset="0"/>
                <a:cs typeface="Times New Roman" panose="02020603050405020304" pitchFamily="18" charset="0"/>
              </a:rPr>
              <a:t>сумм страховых взносов, начисленных им за предшествующий календарный год, за вычетом расходов на выплату обеспечения по указанному виду страхования, произведенных страхователем в предшествующем календарном году.</a:t>
            </a:r>
          </a:p>
        </p:txBody>
      </p:sp>
      <p:sp>
        <p:nvSpPr>
          <p:cNvPr id="8" name="Скругленный прямоугольник 7"/>
          <p:cNvSpPr/>
          <p:nvPr/>
        </p:nvSpPr>
        <p:spPr>
          <a:xfrm>
            <a:off x="386950" y="1628800"/>
            <a:ext cx="9283034" cy="2160240"/>
          </a:xfrm>
          <a:prstGeom prst="round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dirty="0" smtClean="0">
                <a:solidFill>
                  <a:schemeClr val="tx1"/>
                </a:solidFill>
                <a:latin typeface="Times New Roman" panose="02020603050405020304" pitchFamily="18" charset="0"/>
                <a:cs typeface="Times New Roman" panose="02020603050405020304" pitchFamily="18" charset="0"/>
              </a:rPr>
              <a:t>ФОПМ  </a:t>
            </a:r>
            <a:r>
              <a:rPr lang="ru-RU" dirty="0">
                <a:solidFill>
                  <a:schemeClr val="tx1"/>
                </a:solidFill>
                <a:latin typeface="Times New Roman" panose="02020603050405020304" pitchFamily="18" charset="0"/>
                <a:cs typeface="Times New Roman" panose="02020603050405020304" pitchFamily="18" charset="0"/>
              </a:rPr>
              <a:t>осуществляется страхователем за счет собственных средств с последующим возмещением произведенных им расходов за счет средств бюджета Фонда пенсионного и социального страхования Российской Федерации в пределах суммы, согласованной отделением СФР на эти цели, но не более суммы страховых взносов на обязательное социальное страхование от несчастных случаев на производстве и профессиональных заболеваний (далее - страховые взносы), начисленных страхователем за текущий финансовый год, за вычетом расходов, произведенных в текущем календарном </a:t>
            </a:r>
            <a:r>
              <a:rPr lang="ru-RU" dirty="0" smtClean="0">
                <a:solidFill>
                  <a:schemeClr val="tx1"/>
                </a:solidFill>
                <a:latin typeface="Times New Roman" panose="02020603050405020304" pitchFamily="18" charset="0"/>
                <a:cs typeface="Times New Roman" panose="02020603050405020304" pitchFamily="18" charset="0"/>
              </a:rPr>
              <a:t>году</a:t>
            </a:r>
            <a:endParaRPr lang="ru-RU" dirty="0">
              <a:solidFill>
                <a:schemeClr val="tx1"/>
              </a:solidFill>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1661776" y="475036"/>
            <a:ext cx="7800867" cy="369332"/>
          </a:xfrm>
          <a:prstGeom prst="rect">
            <a:avLst/>
          </a:prstGeom>
        </p:spPr>
        <p:txBody>
          <a:bodyPr wrap="square">
            <a:spAutoFit/>
          </a:bodyPr>
          <a:lstStyle/>
          <a:p>
            <a:pPr lvl="0" algn="ctr">
              <a:defRPr/>
            </a:pPr>
            <a:r>
              <a:rPr lang="ru-RU" b="1" dirty="0" smtClean="0">
                <a:latin typeface="Times New Roman" panose="02020603050405020304" pitchFamily="18" charset="0"/>
                <a:cs typeface="Times New Roman" panose="02020603050405020304" pitchFamily="18" charset="0"/>
              </a:rPr>
              <a:t>П.1 </a:t>
            </a:r>
            <a:r>
              <a:rPr lang="ru-RU" b="1" dirty="0">
                <a:latin typeface="Times New Roman" panose="02020603050405020304" pitchFamily="18" charset="0"/>
                <a:cs typeface="Times New Roman" panose="02020603050405020304" pitchFamily="18" charset="0"/>
              </a:rPr>
              <a:t>Правил ФОПМ</a:t>
            </a:r>
            <a:endParaRPr lang="ru-RU" b="1" i="1" dirty="0">
              <a:latin typeface="Times New Roman" panose="02020603050405020304" pitchFamily="18" charset="0"/>
              <a:cs typeface="Times New Roman" panose="02020603050405020304" pitchFamily="18" charset="0"/>
            </a:endParaRPr>
          </a:p>
        </p:txBody>
      </p:sp>
      <p:grpSp>
        <p:nvGrpSpPr>
          <p:cNvPr id="11" name="Group 6">
            <a:extLst>
              <a:ext uri="{FF2B5EF4-FFF2-40B4-BE49-F238E27FC236}">
                <a16:creationId xmlns="" xmlns:a16="http://schemas.microsoft.com/office/drawing/2014/main" id="{A0E28B5D-06CC-EE40-B67D-CDEC70E36FA2}"/>
              </a:ext>
            </a:extLst>
          </p:cNvPr>
          <p:cNvGrpSpPr/>
          <p:nvPr/>
        </p:nvGrpSpPr>
        <p:grpSpPr>
          <a:xfrm>
            <a:off x="386950" y="360008"/>
            <a:ext cx="664542" cy="712862"/>
            <a:chOff x="634994" y="480009"/>
            <a:chExt cx="914452" cy="1075526"/>
          </a:xfrm>
        </p:grpSpPr>
        <p:pic>
          <p:nvPicPr>
            <p:cNvPr id="12" name="object 3">
              <a:extLst>
                <a:ext uri="{FF2B5EF4-FFF2-40B4-BE49-F238E27FC236}">
                  <a16:creationId xmlns="" xmlns:a16="http://schemas.microsoft.com/office/drawing/2014/main" id="{514F6CE0-3F09-7646-BBD8-40CD5B5F6742}"/>
                </a:ext>
              </a:extLst>
            </p:cNvPr>
            <p:cNvPicPr/>
            <p:nvPr/>
          </p:nvPicPr>
          <p:blipFill>
            <a:blip r:embed="rId7" cstate="print"/>
            <a:stretch>
              <a:fillRect/>
            </a:stretch>
          </p:blipFill>
          <p:spPr>
            <a:xfrm>
              <a:off x="637218" y="1352696"/>
              <a:ext cx="163266" cy="78676"/>
            </a:xfrm>
            <a:prstGeom prst="rect">
              <a:avLst/>
            </a:prstGeom>
          </p:spPr>
        </p:pic>
        <p:pic>
          <p:nvPicPr>
            <p:cNvPr id="13" name="object 4">
              <a:extLst>
                <a:ext uri="{FF2B5EF4-FFF2-40B4-BE49-F238E27FC236}">
                  <a16:creationId xmlns="" xmlns:a16="http://schemas.microsoft.com/office/drawing/2014/main" id="{63DD7692-3234-774B-A189-B60AD6FBC4F5}"/>
                </a:ext>
              </a:extLst>
            </p:cNvPr>
            <p:cNvPicPr/>
            <p:nvPr/>
          </p:nvPicPr>
          <p:blipFill>
            <a:blip r:embed="rId8" cstate="print"/>
            <a:stretch>
              <a:fillRect/>
            </a:stretch>
          </p:blipFill>
          <p:spPr>
            <a:xfrm>
              <a:off x="822641" y="1353580"/>
              <a:ext cx="341118" cy="89957"/>
            </a:xfrm>
            <a:prstGeom prst="rect">
              <a:avLst/>
            </a:prstGeom>
          </p:spPr>
        </p:pic>
        <p:sp>
          <p:nvSpPr>
            <p:cNvPr id="14" name="object 5">
              <a:extLst>
                <a:ext uri="{FF2B5EF4-FFF2-40B4-BE49-F238E27FC236}">
                  <a16:creationId xmlns="" xmlns:a16="http://schemas.microsoft.com/office/drawing/2014/main" id="{F05A1893-2993-734D-B0A9-B57553F0C382}"/>
                </a:ext>
              </a:extLst>
            </p:cNvPr>
            <p:cNvSpPr/>
            <p:nvPr/>
          </p:nvSpPr>
          <p:spPr>
            <a:xfrm>
              <a:off x="1192096" y="1353577"/>
              <a:ext cx="62230" cy="77470"/>
            </a:xfrm>
            <a:custGeom>
              <a:avLst/>
              <a:gdLst/>
              <a:ahLst/>
              <a:cxnLst/>
              <a:rect l="l" t="t" r="r" b="b"/>
              <a:pathLst>
                <a:path w="62230" h="77469">
                  <a:moveTo>
                    <a:pt x="10883" y="0"/>
                  </a:moveTo>
                  <a:lnTo>
                    <a:pt x="0" y="0"/>
                  </a:lnTo>
                  <a:lnTo>
                    <a:pt x="0" y="76923"/>
                  </a:lnTo>
                  <a:lnTo>
                    <a:pt x="31750" y="76923"/>
                  </a:lnTo>
                  <a:lnTo>
                    <a:pt x="44600" y="75284"/>
                  </a:lnTo>
                  <a:lnTo>
                    <a:pt x="54124" y="70399"/>
                  </a:lnTo>
                  <a:lnTo>
                    <a:pt x="55698" y="68249"/>
                  </a:lnTo>
                  <a:lnTo>
                    <a:pt x="10883" y="68249"/>
                  </a:lnTo>
                  <a:lnTo>
                    <a:pt x="10883" y="35483"/>
                  </a:lnTo>
                  <a:lnTo>
                    <a:pt x="56574" y="35483"/>
                  </a:lnTo>
                  <a:lnTo>
                    <a:pt x="54738" y="32935"/>
                  </a:lnTo>
                  <a:lnTo>
                    <a:pt x="45848" y="28348"/>
                  </a:lnTo>
                  <a:lnTo>
                    <a:pt x="33731" y="26809"/>
                  </a:lnTo>
                  <a:lnTo>
                    <a:pt x="10883" y="26809"/>
                  </a:lnTo>
                  <a:lnTo>
                    <a:pt x="10883" y="0"/>
                  </a:lnTo>
                  <a:close/>
                </a:path>
                <a:path w="62230" h="77469">
                  <a:moveTo>
                    <a:pt x="56574" y="35483"/>
                  </a:moveTo>
                  <a:lnTo>
                    <a:pt x="44170" y="35483"/>
                  </a:lnTo>
                  <a:lnTo>
                    <a:pt x="51079" y="40436"/>
                  </a:lnTo>
                  <a:lnTo>
                    <a:pt x="51079" y="51320"/>
                  </a:lnTo>
                  <a:lnTo>
                    <a:pt x="49782" y="58643"/>
                  </a:lnTo>
                  <a:lnTo>
                    <a:pt x="45972" y="63942"/>
                  </a:lnTo>
                  <a:lnTo>
                    <a:pt x="39769" y="67163"/>
                  </a:lnTo>
                  <a:lnTo>
                    <a:pt x="31292" y="68249"/>
                  </a:lnTo>
                  <a:lnTo>
                    <a:pt x="55698" y="68249"/>
                  </a:lnTo>
                  <a:lnTo>
                    <a:pt x="60042" y="62318"/>
                  </a:lnTo>
                  <a:lnTo>
                    <a:pt x="62077" y="51092"/>
                  </a:lnTo>
                  <a:lnTo>
                    <a:pt x="60211" y="40531"/>
                  </a:lnTo>
                  <a:lnTo>
                    <a:pt x="56574" y="35483"/>
                  </a:lnTo>
                  <a:close/>
                </a:path>
              </a:pathLst>
            </a:custGeom>
            <a:solidFill>
              <a:srgbClr val="58595B"/>
            </a:solidFill>
          </p:spPr>
          <p:txBody>
            <a:bodyPr wrap="square" lIns="0" tIns="0" rIns="0" bIns="0" rtlCol="0"/>
            <a:lstStyle/>
            <a:p>
              <a:endParaRPr/>
            </a:p>
          </p:txBody>
        </p:sp>
        <p:pic>
          <p:nvPicPr>
            <p:cNvPr id="15" name="object 6">
              <a:extLst>
                <a:ext uri="{FF2B5EF4-FFF2-40B4-BE49-F238E27FC236}">
                  <a16:creationId xmlns="" xmlns:a16="http://schemas.microsoft.com/office/drawing/2014/main" id="{7B743F23-EB63-4D40-A1B0-9F85F1318426}"/>
                </a:ext>
              </a:extLst>
            </p:cNvPr>
            <p:cNvPicPr/>
            <p:nvPr/>
          </p:nvPicPr>
          <p:blipFill>
            <a:blip r:embed="rId9" cstate="print"/>
            <a:stretch>
              <a:fillRect/>
            </a:stretch>
          </p:blipFill>
          <p:spPr>
            <a:xfrm>
              <a:off x="1274796" y="1353580"/>
              <a:ext cx="66154" cy="76911"/>
            </a:xfrm>
            <a:prstGeom prst="rect">
              <a:avLst/>
            </a:prstGeom>
          </p:spPr>
        </p:pic>
        <p:pic>
          <p:nvPicPr>
            <p:cNvPr id="16" name="object 7">
              <a:extLst>
                <a:ext uri="{FF2B5EF4-FFF2-40B4-BE49-F238E27FC236}">
                  <a16:creationId xmlns="" xmlns:a16="http://schemas.microsoft.com/office/drawing/2014/main" id="{43A3A301-51C5-3B46-8C24-00665A28DC40}"/>
                </a:ext>
              </a:extLst>
            </p:cNvPr>
            <p:cNvPicPr/>
            <p:nvPr/>
          </p:nvPicPr>
          <p:blipFill>
            <a:blip r:embed="rId10" cstate="print"/>
            <a:stretch>
              <a:fillRect/>
            </a:stretch>
          </p:blipFill>
          <p:spPr>
            <a:xfrm>
              <a:off x="1369272" y="1353577"/>
              <a:ext cx="85153" cy="76923"/>
            </a:xfrm>
            <a:prstGeom prst="rect">
              <a:avLst/>
            </a:prstGeom>
          </p:spPr>
        </p:pic>
        <p:sp>
          <p:nvSpPr>
            <p:cNvPr id="17" name="object 8">
              <a:extLst>
                <a:ext uri="{FF2B5EF4-FFF2-40B4-BE49-F238E27FC236}">
                  <a16:creationId xmlns="" xmlns:a16="http://schemas.microsoft.com/office/drawing/2014/main" id="{6426D98D-215E-8244-91C4-8F434923A407}"/>
                </a:ext>
              </a:extLst>
            </p:cNvPr>
            <p:cNvSpPr/>
            <p:nvPr/>
          </p:nvSpPr>
          <p:spPr>
            <a:xfrm>
              <a:off x="1482771" y="1353580"/>
              <a:ext cx="66675" cy="77470"/>
            </a:xfrm>
            <a:custGeom>
              <a:avLst/>
              <a:gdLst/>
              <a:ahLst/>
              <a:cxnLst/>
              <a:rect l="l" t="t" r="r" b="b"/>
              <a:pathLst>
                <a:path w="66675" h="77469">
                  <a:moveTo>
                    <a:pt x="66471" y="0"/>
                  </a:moveTo>
                  <a:lnTo>
                    <a:pt x="56349" y="0"/>
                  </a:lnTo>
                  <a:lnTo>
                    <a:pt x="10871" y="59334"/>
                  </a:lnTo>
                  <a:lnTo>
                    <a:pt x="10871" y="0"/>
                  </a:lnTo>
                  <a:lnTo>
                    <a:pt x="0" y="0"/>
                  </a:lnTo>
                  <a:lnTo>
                    <a:pt x="0" y="76911"/>
                  </a:lnTo>
                  <a:lnTo>
                    <a:pt x="10096" y="76911"/>
                  </a:lnTo>
                  <a:lnTo>
                    <a:pt x="55689" y="17691"/>
                  </a:lnTo>
                  <a:lnTo>
                    <a:pt x="55689" y="76911"/>
                  </a:lnTo>
                  <a:lnTo>
                    <a:pt x="66471" y="76911"/>
                  </a:lnTo>
                  <a:lnTo>
                    <a:pt x="66471" y="0"/>
                  </a:lnTo>
                  <a:close/>
                </a:path>
              </a:pathLst>
            </a:custGeom>
            <a:solidFill>
              <a:srgbClr val="58595B"/>
            </a:solidFill>
          </p:spPr>
          <p:txBody>
            <a:bodyPr wrap="square" lIns="0" tIns="0" rIns="0" bIns="0" rtlCol="0"/>
            <a:lstStyle/>
            <a:p>
              <a:endParaRPr/>
            </a:p>
          </p:txBody>
        </p:sp>
        <p:pic>
          <p:nvPicPr>
            <p:cNvPr id="18" name="object 9">
              <a:extLst>
                <a:ext uri="{FF2B5EF4-FFF2-40B4-BE49-F238E27FC236}">
                  <a16:creationId xmlns="" xmlns:a16="http://schemas.microsoft.com/office/drawing/2014/main" id="{8BE24660-4A3F-E348-9B52-76573469C698}"/>
                </a:ext>
              </a:extLst>
            </p:cNvPr>
            <p:cNvPicPr/>
            <p:nvPr/>
          </p:nvPicPr>
          <p:blipFill>
            <a:blip r:embed="rId11" cstate="print"/>
            <a:stretch>
              <a:fillRect/>
            </a:stretch>
          </p:blipFill>
          <p:spPr>
            <a:xfrm>
              <a:off x="634994" y="1464464"/>
              <a:ext cx="188554" cy="82626"/>
            </a:xfrm>
            <a:prstGeom prst="rect">
              <a:avLst/>
            </a:prstGeom>
          </p:spPr>
        </p:pic>
        <p:pic>
          <p:nvPicPr>
            <p:cNvPr id="19" name="object 10">
              <a:extLst>
                <a:ext uri="{FF2B5EF4-FFF2-40B4-BE49-F238E27FC236}">
                  <a16:creationId xmlns="" xmlns:a16="http://schemas.microsoft.com/office/drawing/2014/main" id="{405CD552-6241-DF42-B93A-6D51E2F94917}"/>
                </a:ext>
              </a:extLst>
            </p:cNvPr>
            <p:cNvPicPr/>
            <p:nvPr/>
          </p:nvPicPr>
          <p:blipFill>
            <a:blip r:embed="rId12" cstate="print"/>
            <a:stretch>
              <a:fillRect/>
            </a:stretch>
          </p:blipFill>
          <p:spPr>
            <a:xfrm>
              <a:off x="845724" y="1467309"/>
              <a:ext cx="164275" cy="88226"/>
            </a:xfrm>
            <a:prstGeom prst="rect">
              <a:avLst/>
            </a:prstGeom>
          </p:spPr>
        </p:pic>
        <p:pic>
          <p:nvPicPr>
            <p:cNvPr id="20" name="object 11">
              <a:extLst>
                <a:ext uri="{FF2B5EF4-FFF2-40B4-BE49-F238E27FC236}">
                  <a16:creationId xmlns="" xmlns:a16="http://schemas.microsoft.com/office/drawing/2014/main" id="{AB951ABE-E1DE-3F45-B987-283B3D4FEB8A}"/>
                </a:ext>
              </a:extLst>
            </p:cNvPr>
            <p:cNvPicPr/>
            <p:nvPr/>
          </p:nvPicPr>
          <p:blipFill>
            <a:blip r:embed="rId13" cstate="print"/>
            <a:stretch>
              <a:fillRect/>
            </a:stretch>
          </p:blipFill>
          <p:spPr>
            <a:xfrm>
              <a:off x="1057757" y="1466442"/>
              <a:ext cx="319289" cy="78663"/>
            </a:xfrm>
            <a:prstGeom prst="rect">
              <a:avLst/>
            </a:prstGeom>
          </p:spPr>
        </p:pic>
        <p:pic>
          <p:nvPicPr>
            <p:cNvPr id="21" name="object 12">
              <a:extLst>
                <a:ext uri="{FF2B5EF4-FFF2-40B4-BE49-F238E27FC236}">
                  <a16:creationId xmlns="" xmlns:a16="http://schemas.microsoft.com/office/drawing/2014/main" id="{91348924-45C1-D74E-A748-D493422DC090}"/>
                </a:ext>
              </a:extLst>
            </p:cNvPr>
            <p:cNvPicPr/>
            <p:nvPr/>
          </p:nvPicPr>
          <p:blipFill>
            <a:blip r:embed="rId14" cstate="print"/>
            <a:stretch>
              <a:fillRect/>
            </a:stretch>
          </p:blipFill>
          <p:spPr>
            <a:xfrm>
              <a:off x="1396605" y="1467312"/>
              <a:ext cx="66471" cy="76911"/>
            </a:xfrm>
            <a:prstGeom prst="rect">
              <a:avLst/>
            </a:prstGeom>
          </p:spPr>
        </p:pic>
        <p:pic>
          <p:nvPicPr>
            <p:cNvPr id="22" name="object 13">
              <a:extLst>
                <a:ext uri="{FF2B5EF4-FFF2-40B4-BE49-F238E27FC236}">
                  <a16:creationId xmlns="" xmlns:a16="http://schemas.microsoft.com/office/drawing/2014/main" id="{5D2C8A54-6116-0146-A33B-1645B48F2143}"/>
                </a:ext>
              </a:extLst>
            </p:cNvPr>
            <p:cNvPicPr/>
            <p:nvPr/>
          </p:nvPicPr>
          <p:blipFill>
            <a:blip r:embed="rId15" cstate="print"/>
            <a:stretch>
              <a:fillRect/>
            </a:stretch>
          </p:blipFill>
          <p:spPr>
            <a:xfrm>
              <a:off x="1482771" y="1467312"/>
              <a:ext cx="66471" cy="76911"/>
            </a:xfrm>
            <a:prstGeom prst="rect">
              <a:avLst/>
            </a:prstGeom>
          </p:spPr>
        </p:pic>
        <p:sp>
          <p:nvSpPr>
            <p:cNvPr id="23" name="object 14">
              <a:extLst>
                <a:ext uri="{FF2B5EF4-FFF2-40B4-BE49-F238E27FC236}">
                  <a16:creationId xmlns="" xmlns:a16="http://schemas.microsoft.com/office/drawing/2014/main" id="{8299A96C-04B5-E643-AF7B-64587623B0E7}"/>
                </a:ext>
              </a:extLst>
            </p:cNvPr>
            <p:cNvSpPr/>
            <p:nvPr/>
          </p:nvSpPr>
          <p:spPr>
            <a:xfrm>
              <a:off x="1489430" y="1331849"/>
              <a:ext cx="54610" cy="8255"/>
            </a:xfrm>
            <a:custGeom>
              <a:avLst/>
              <a:gdLst/>
              <a:ahLst/>
              <a:cxnLst/>
              <a:rect l="l" t="t" r="r" b="b"/>
              <a:pathLst>
                <a:path w="54609" h="8255">
                  <a:moveTo>
                    <a:pt x="54533" y="0"/>
                  </a:moveTo>
                  <a:lnTo>
                    <a:pt x="0" y="0"/>
                  </a:lnTo>
                  <a:lnTo>
                    <a:pt x="0" y="8115"/>
                  </a:lnTo>
                  <a:lnTo>
                    <a:pt x="54533" y="8115"/>
                  </a:lnTo>
                  <a:lnTo>
                    <a:pt x="54533" y="0"/>
                  </a:lnTo>
                  <a:close/>
                </a:path>
              </a:pathLst>
            </a:custGeom>
            <a:solidFill>
              <a:srgbClr val="58595B"/>
            </a:solidFill>
          </p:spPr>
          <p:txBody>
            <a:bodyPr wrap="square" lIns="0" tIns="0" rIns="0" bIns="0" rtlCol="0"/>
            <a:lstStyle/>
            <a:p>
              <a:endParaRPr/>
            </a:p>
          </p:txBody>
        </p:sp>
        <p:pic>
          <p:nvPicPr>
            <p:cNvPr id="24" name="object 15">
              <a:extLst>
                <a:ext uri="{FF2B5EF4-FFF2-40B4-BE49-F238E27FC236}">
                  <a16:creationId xmlns="" xmlns:a16="http://schemas.microsoft.com/office/drawing/2014/main" id="{C2DB39E6-CEA0-FB47-AEC0-E21F16E1F693}"/>
                </a:ext>
              </a:extLst>
            </p:cNvPr>
            <p:cNvPicPr/>
            <p:nvPr/>
          </p:nvPicPr>
          <p:blipFill>
            <a:blip r:embed="rId16" cstate="print"/>
            <a:stretch>
              <a:fillRect/>
            </a:stretch>
          </p:blipFill>
          <p:spPr>
            <a:xfrm>
              <a:off x="644093" y="480009"/>
              <a:ext cx="895848" cy="769188"/>
            </a:xfrm>
            <a:prstGeom prst="rect">
              <a:avLst/>
            </a:prstGeom>
          </p:spPr>
        </p:pic>
      </p:grpSp>
    </p:spTree>
    <p:extLst>
      <p:ext uri="{BB962C8B-B14F-4D97-AF65-F5344CB8AC3E}">
        <p14:creationId xmlns:p14="http://schemas.microsoft.com/office/powerpoint/2010/main" val="73040993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6"/>
          <p:cNvSpPr>
            <a:spLocks noChangeArrowheads="1"/>
          </p:cNvSpPr>
          <p:nvPr/>
        </p:nvSpPr>
        <p:spPr bwMode="auto">
          <a:xfrm>
            <a:off x="0" y="-153888"/>
            <a:ext cx="184731" cy="307777"/>
          </a:xfrm>
          <a:prstGeom prst="rect">
            <a:avLst/>
          </a:prstGeom>
          <a:noFill/>
          <a:ln w="9525">
            <a:noFill/>
            <a:miter lim="800000"/>
            <a:headEnd/>
            <a:tailEnd/>
          </a:ln>
        </p:spPr>
        <p:txBody>
          <a:bodyPr wrap="none" anchor="ctr">
            <a:spAutoFit/>
          </a:bodyPr>
          <a:lstStyle/>
          <a:p>
            <a:endParaRPr lang="ru-RU" altLang="ru-RU" sz="1400" b="1">
              <a:solidFill>
                <a:srgbClr val="0033CC"/>
              </a:solidFill>
              <a:latin typeface="Calibri" pitchFamily="34" charset="0"/>
              <a:cs typeface="Arial" charset="0"/>
            </a:endParaRPr>
          </a:p>
        </p:txBody>
      </p:sp>
      <p:sp>
        <p:nvSpPr>
          <p:cNvPr id="19458" name="Rectangle 7"/>
          <p:cNvSpPr>
            <a:spLocks noChangeArrowheads="1"/>
          </p:cNvSpPr>
          <p:nvPr/>
        </p:nvSpPr>
        <p:spPr bwMode="auto">
          <a:xfrm>
            <a:off x="584729" y="0"/>
            <a:ext cx="9321271" cy="863600"/>
          </a:xfrm>
          <a:prstGeom prst="rect">
            <a:avLst/>
          </a:prstGeom>
          <a:noFill/>
          <a:ln w="9525">
            <a:noFill/>
            <a:miter lim="800000"/>
            <a:headEnd/>
            <a:tailEnd/>
          </a:ln>
        </p:spPr>
        <p:txBody>
          <a:bodyPr anchor="ctr"/>
          <a:lstStyle/>
          <a:p>
            <a:pPr algn="ctr">
              <a:lnSpc>
                <a:spcPct val="90000"/>
              </a:lnSpc>
            </a:pPr>
            <a:endParaRPr lang="ru-RU" altLang="ru-RU" sz="1400" b="1">
              <a:solidFill>
                <a:srgbClr val="663300"/>
              </a:solidFill>
              <a:latin typeface="Calibri" pitchFamily="34" charset="0"/>
              <a:cs typeface="Arial" charset="0"/>
            </a:endParaRPr>
          </a:p>
        </p:txBody>
      </p:sp>
      <p:graphicFrame>
        <p:nvGraphicFramePr>
          <p:cNvPr id="2" name="Схема 1"/>
          <p:cNvGraphicFramePr/>
          <p:nvPr>
            <p:extLst>
              <p:ext uri="{D42A27DB-BD31-4B8C-83A1-F6EECF244321}">
                <p14:modId xmlns:p14="http://schemas.microsoft.com/office/powerpoint/2010/main" val="421956730"/>
              </p:ext>
            </p:extLst>
          </p:nvPr>
        </p:nvGraphicFramePr>
        <p:xfrm>
          <a:off x="0" y="1340768"/>
          <a:ext cx="9711529" cy="44644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Скругленный прямоугольник 6"/>
          <p:cNvSpPr/>
          <p:nvPr/>
        </p:nvSpPr>
        <p:spPr>
          <a:xfrm>
            <a:off x="326920" y="1484784"/>
            <a:ext cx="9439050" cy="1872208"/>
          </a:xfrm>
          <a:prstGeom prst="roundRect">
            <a:avLst/>
          </a:prstGeom>
          <a:solidFill>
            <a:srgbClr val="FFDF8F"/>
          </a:solidFill>
          <a:ln>
            <a:solidFill>
              <a:schemeClr val="bg2"/>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ru-RU" dirty="0" smtClean="0">
                <a:solidFill>
                  <a:schemeClr val="tx1"/>
                </a:solidFill>
                <a:latin typeface="Times New Roman" panose="02020603050405020304" pitchFamily="18" charset="0"/>
                <a:cs typeface="Times New Roman" panose="02020603050405020304" pitchFamily="18" charset="0"/>
              </a:rPr>
              <a:t>Объем </a:t>
            </a:r>
            <a:r>
              <a:rPr lang="ru-RU" dirty="0">
                <a:solidFill>
                  <a:schemeClr val="tx1"/>
                </a:solidFill>
                <a:latin typeface="Times New Roman" panose="02020603050405020304" pitchFamily="18" charset="0"/>
                <a:cs typeface="Times New Roman" panose="02020603050405020304" pitchFamily="18" charset="0"/>
              </a:rPr>
              <a:t>средств, направляемых на указанные цели, может быть увеличен </a:t>
            </a:r>
            <a:r>
              <a:rPr lang="ru-RU" dirty="0" smtClean="0">
                <a:solidFill>
                  <a:schemeClr val="tx1"/>
                </a:solidFill>
                <a:latin typeface="Times New Roman" panose="02020603050405020304" pitchFamily="18" charset="0"/>
                <a:cs typeface="Times New Roman" panose="02020603050405020304" pitchFamily="18" charset="0"/>
              </a:rPr>
              <a:t>до </a:t>
            </a:r>
            <a:r>
              <a:rPr lang="ru-RU" dirty="0">
                <a:solidFill>
                  <a:schemeClr val="tx1"/>
                </a:solidFill>
                <a:latin typeface="Times New Roman" panose="02020603050405020304" pitchFamily="18" charset="0"/>
                <a:cs typeface="Times New Roman" panose="02020603050405020304" pitchFamily="18" charset="0"/>
              </a:rPr>
              <a:t>30 </a:t>
            </a:r>
            <a:r>
              <a:rPr lang="ru-RU" dirty="0" smtClean="0">
                <a:solidFill>
                  <a:schemeClr val="tx1"/>
                </a:solidFill>
                <a:latin typeface="Times New Roman" panose="02020603050405020304" pitchFamily="18" charset="0"/>
                <a:cs typeface="Times New Roman" panose="02020603050405020304" pitchFamily="18" charset="0"/>
              </a:rPr>
              <a:t>% </a:t>
            </a:r>
            <a:r>
              <a:rPr lang="ru-RU" dirty="0">
                <a:solidFill>
                  <a:schemeClr val="tx1"/>
                </a:solidFill>
                <a:latin typeface="Times New Roman" panose="02020603050405020304" pitchFamily="18" charset="0"/>
                <a:cs typeface="Times New Roman" panose="02020603050405020304" pitchFamily="18" charset="0"/>
              </a:rPr>
              <a:t>сумм страховых </a:t>
            </a:r>
            <a:r>
              <a:rPr lang="ru-RU" dirty="0" smtClean="0">
                <a:solidFill>
                  <a:schemeClr val="tx1"/>
                </a:solidFill>
                <a:latin typeface="Times New Roman" panose="02020603050405020304" pitchFamily="18" charset="0"/>
                <a:cs typeface="Times New Roman" panose="02020603050405020304" pitchFamily="18" charset="0"/>
              </a:rPr>
              <a:t>взносов, при </a:t>
            </a:r>
            <a:r>
              <a:rPr lang="ru-RU" dirty="0">
                <a:solidFill>
                  <a:schemeClr val="tx1"/>
                </a:solidFill>
                <a:latin typeface="Times New Roman" panose="02020603050405020304" pitchFamily="18" charset="0"/>
                <a:cs typeface="Times New Roman" panose="02020603050405020304" pitchFamily="18" charset="0"/>
              </a:rPr>
              <a:t>условии направления страхователем дополнительного объема средств на санаторно-курортное лечение работников не ранее чем за пять лет до достижения ими </a:t>
            </a:r>
            <a:r>
              <a:rPr lang="ru-RU" dirty="0" smtClean="0">
                <a:solidFill>
                  <a:schemeClr val="tx1"/>
                </a:solidFill>
                <a:latin typeface="Times New Roman" panose="02020603050405020304" pitchFamily="18" charset="0"/>
                <a:cs typeface="Times New Roman" panose="02020603050405020304" pitchFamily="18" charset="0"/>
              </a:rPr>
              <a:t>возраста дающего </a:t>
            </a:r>
            <a:r>
              <a:rPr lang="ru-RU" dirty="0">
                <a:solidFill>
                  <a:schemeClr val="tx1"/>
                </a:solidFill>
                <a:latin typeface="Times New Roman" panose="02020603050405020304" pitchFamily="18" charset="0"/>
                <a:cs typeface="Times New Roman" panose="02020603050405020304" pitchFamily="18" charset="0"/>
              </a:rPr>
              <a:t>право на назначение страховой пенсии по старости в соответствии с пенсионным </a:t>
            </a:r>
            <a:r>
              <a:rPr lang="ru-RU" dirty="0" smtClean="0">
                <a:solidFill>
                  <a:schemeClr val="tx1"/>
                </a:solidFill>
                <a:latin typeface="Times New Roman" panose="02020603050405020304" pitchFamily="18" charset="0"/>
                <a:cs typeface="Times New Roman" panose="02020603050405020304" pitchFamily="18" charset="0"/>
              </a:rPr>
              <a:t>законодательством.</a:t>
            </a:r>
            <a:endParaRPr lang="ru-RU" dirty="0">
              <a:solidFill>
                <a:schemeClr val="tx1"/>
              </a:solidFill>
              <a:latin typeface="Times New Roman" panose="02020603050405020304" pitchFamily="18" charset="0"/>
              <a:cs typeface="Times New Roman" panose="02020603050405020304" pitchFamily="18" charset="0"/>
              <a:hlinkClick r:id="rId7"/>
            </a:endParaRPr>
          </a:p>
        </p:txBody>
      </p:sp>
      <p:sp>
        <p:nvSpPr>
          <p:cNvPr id="8" name="Скругленный прямоугольник 7"/>
          <p:cNvSpPr/>
          <p:nvPr/>
        </p:nvSpPr>
        <p:spPr>
          <a:xfrm>
            <a:off x="475787" y="3933056"/>
            <a:ext cx="9283034" cy="2232248"/>
          </a:xfrm>
          <a:prstGeom prst="roundRect">
            <a:avLst/>
          </a:prstGeom>
          <a:solidFill>
            <a:schemeClr val="accent3">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a:solidFill>
                  <a:schemeClr val="tx1"/>
                </a:solidFill>
                <a:latin typeface="Times New Roman" panose="02020603050405020304" pitchFamily="18" charset="0"/>
                <a:cs typeface="Times New Roman" panose="02020603050405020304" pitchFamily="18" charset="0"/>
              </a:rPr>
              <a:t>В случае если страхователь с численностью работающих до 100 человек не осуществлял два последовательных календарных года, предшествующие текущему финансовому году, финансовое обеспечение предупредительных мер, объем средств, направляемых таким страхователем на финансовое обеспечение указанных мер, рассчитывается исходя из отчетных данных за </a:t>
            </a:r>
            <a:r>
              <a:rPr lang="ru-RU" dirty="0" smtClean="0">
                <a:solidFill>
                  <a:schemeClr val="tx1"/>
                </a:solidFill>
                <a:latin typeface="Times New Roman" panose="02020603050405020304" pitchFamily="18" charset="0"/>
                <a:cs typeface="Times New Roman" panose="02020603050405020304" pitchFamily="18" charset="0"/>
              </a:rPr>
              <a:t>3 </a:t>
            </a:r>
            <a:r>
              <a:rPr lang="ru-RU" dirty="0">
                <a:solidFill>
                  <a:schemeClr val="tx1"/>
                </a:solidFill>
                <a:latin typeface="Times New Roman" panose="02020603050405020304" pitchFamily="18" charset="0"/>
                <a:cs typeface="Times New Roman" panose="02020603050405020304" pitchFamily="18" charset="0"/>
              </a:rPr>
              <a:t>последовательных календарных года, предшествующие текущему финансовому году, и не может превышать сумму страховых взносов, подлежащих перечислению им в территориальный орган Фонда в текущем финансовом году.</a:t>
            </a:r>
          </a:p>
        </p:txBody>
      </p:sp>
      <p:sp>
        <p:nvSpPr>
          <p:cNvPr id="3" name="Прямоугольник 2"/>
          <p:cNvSpPr/>
          <p:nvPr/>
        </p:nvSpPr>
        <p:spPr>
          <a:xfrm>
            <a:off x="1661776" y="475036"/>
            <a:ext cx="7800867" cy="369332"/>
          </a:xfrm>
          <a:prstGeom prst="rect">
            <a:avLst/>
          </a:prstGeom>
        </p:spPr>
        <p:txBody>
          <a:bodyPr wrap="square">
            <a:spAutoFit/>
          </a:bodyPr>
          <a:lstStyle/>
          <a:p>
            <a:pPr lvl="0" algn="ctr">
              <a:defRPr/>
            </a:pPr>
            <a:r>
              <a:rPr lang="ru-RU" b="1" dirty="0" smtClean="0">
                <a:latin typeface="Times New Roman" panose="02020603050405020304" pitchFamily="18" charset="0"/>
                <a:cs typeface="Times New Roman" panose="02020603050405020304" pitchFamily="18" charset="0"/>
              </a:rPr>
              <a:t>П.1 </a:t>
            </a:r>
            <a:r>
              <a:rPr lang="ru-RU" b="1" dirty="0">
                <a:latin typeface="Times New Roman" panose="02020603050405020304" pitchFamily="18" charset="0"/>
                <a:cs typeface="Times New Roman" panose="02020603050405020304" pitchFamily="18" charset="0"/>
              </a:rPr>
              <a:t>Правил ФОПМ</a:t>
            </a:r>
            <a:endParaRPr lang="ru-RU" b="1" i="1" dirty="0">
              <a:latin typeface="Times New Roman" panose="02020603050405020304" pitchFamily="18" charset="0"/>
              <a:cs typeface="Times New Roman" panose="02020603050405020304" pitchFamily="18" charset="0"/>
            </a:endParaRPr>
          </a:p>
        </p:txBody>
      </p:sp>
      <p:grpSp>
        <p:nvGrpSpPr>
          <p:cNvPr id="11" name="Group 6">
            <a:extLst>
              <a:ext uri="{FF2B5EF4-FFF2-40B4-BE49-F238E27FC236}">
                <a16:creationId xmlns="" xmlns:a16="http://schemas.microsoft.com/office/drawing/2014/main" id="{A0E28B5D-06CC-EE40-B67D-CDEC70E36FA2}"/>
              </a:ext>
            </a:extLst>
          </p:cNvPr>
          <p:cNvGrpSpPr/>
          <p:nvPr/>
        </p:nvGrpSpPr>
        <p:grpSpPr>
          <a:xfrm>
            <a:off x="386950" y="360008"/>
            <a:ext cx="664542" cy="712862"/>
            <a:chOff x="634994" y="480009"/>
            <a:chExt cx="914452" cy="1075526"/>
          </a:xfrm>
        </p:grpSpPr>
        <p:pic>
          <p:nvPicPr>
            <p:cNvPr id="12" name="object 3">
              <a:extLst>
                <a:ext uri="{FF2B5EF4-FFF2-40B4-BE49-F238E27FC236}">
                  <a16:creationId xmlns="" xmlns:a16="http://schemas.microsoft.com/office/drawing/2014/main" id="{514F6CE0-3F09-7646-BBD8-40CD5B5F6742}"/>
                </a:ext>
              </a:extLst>
            </p:cNvPr>
            <p:cNvPicPr/>
            <p:nvPr/>
          </p:nvPicPr>
          <p:blipFill>
            <a:blip r:embed="rId8" cstate="print"/>
            <a:stretch>
              <a:fillRect/>
            </a:stretch>
          </p:blipFill>
          <p:spPr>
            <a:xfrm>
              <a:off x="637218" y="1352696"/>
              <a:ext cx="163266" cy="78676"/>
            </a:xfrm>
            <a:prstGeom prst="rect">
              <a:avLst/>
            </a:prstGeom>
          </p:spPr>
        </p:pic>
        <p:pic>
          <p:nvPicPr>
            <p:cNvPr id="13" name="object 4">
              <a:extLst>
                <a:ext uri="{FF2B5EF4-FFF2-40B4-BE49-F238E27FC236}">
                  <a16:creationId xmlns="" xmlns:a16="http://schemas.microsoft.com/office/drawing/2014/main" id="{63DD7692-3234-774B-A189-B60AD6FBC4F5}"/>
                </a:ext>
              </a:extLst>
            </p:cNvPr>
            <p:cNvPicPr/>
            <p:nvPr/>
          </p:nvPicPr>
          <p:blipFill>
            <a:blip r:embed="rId9" cstate="print"/>
            <a:stretch>
              <a:fillRect/>
            </a:stretch>
          </p:blipFill>
          <p:spPr>
            <a:xfrm>
              <a:off x="822641" y="1353580"/>
              <a:ext cx="341118" cy="89957"/>
            </a:xfrm>
            <a:prstGeom prst="rect">
              <a:avLst/>
            </a:prstGeom>
          </p:spPr>
        </p:pic>
        <p:sp>
          <p:nvSpPr>
            <p:cNvPr id="14" name="object 5">
              <a:extLst>
                <a:ext uri="{FF2B5EF4-FFF2-40B4-BE49-F238E27FC236}">
                  <a16:creationId xmlns="" xmlns:a16="http://schemas.microsoft.com/office/drawing/2014/main" id="{F05A1893-2993-734D-B0A9-B57553F0C382}"/>
                </a:ext>
              </a:extLst>
            </p:cNvPr>
            <p:cNvSpPr/>
            <p:nvPr/>
          </p:nvSpPr>
          <p:spPr>
            <a:xfrm>
              <a:off x="1192096" y="1353577"/>
              <a:ext cx="62230" cy="77470"/>
            </a:xfrm>
            <a:custGeom>
              <a:avLst/>
              <a:gdLst/>
              <a:ahLst/>
              <a:cxnLst/>
              <a:rect l="l" t="t" r="r" b="b"/>
              <a:pathLst>
                <a:path w="62230" h="77469">
                  <a:moveTo>
                    <a:pt x="10883" y="0"/>
                  </a:moveTo>
                  <a:lnTo>
                    <a:pt x="0" y="0"/>
                  </a:lnTo>
                  <a:lnTo>
                    <a:pt x="0" y="76923"/>
                  </a:lnTo>
                  <a:lnTo>
                    <a:pt x="31750" y="76923"/>
                  </a:lnTo>
                  <a:lnTo>
                    <a:pt x="44600" y="75284"/>
                  </a:lnTo>
                  <a:lnTo>
                    <a:pt x="54124" y="70399"/>
                  </a:lnTo>
                  <a:lnTo>
                    <a:pt x="55698" y="68249"/>
                  </a:lnTo>
                  <a:lnTo>
                    <a:pt x="10883" y="68249"/>
                  </a:lnTo>
                  <a:lnTo>
                    <a:pt x="10883" y="35483"/>
                  </a:lnTo>
                  <a:lnTo>
                    <a:pt x="56574" y="35483"/>
                  </a:lnTo>
                  <a:lnTo>
                    <a:pt x="54738" y="32935"/>
                  </a:lnTo>
                  <a:lnTo>
                    <a:pt x="45848" y="28348"/>
                  </a:lnTo>
                  <a:lnTo>
                    <a:pt x="33731" y="26809"/>
                  </a:lnTo>
                  <a:lnTo>
                    <a:pt x="10883" y="26809"/>
                  </a:lnTo>
                  <a:lnTo>
                    <a:pt x="10883" y="0"/>
                  </a:lnTo>
                  <a:close/>
                </a:path>
                <a:path w="62230" h="77469">
                  <a:moveTo>
                    <a:pt x="56574" y="35483"/>
                  </a:moveTo>
                  <a:lnTo>
                    <a:pt x="44170" y="35483"/>
                  </a:lnTo>
                  <a:lnTo>
                    <a:pt x="51079" y="40436"/>
                  </a:lnTo>
                  <a:lnTo>
                    <a:pt x="51079" y="51320"/>
                  </a:lnTo>
                  <a:lnTo>
                    <a:pt x="49782" y="58643"/>
                  </a:lnTo>
                  <a:lnTo>
                    <a:pt x="45972" y="63942"/>
                  </a:lnTo>
                  <a:lnTo>
                    <a:pt x="39769" y="67163"/>
                  </a:lnTo>
                  <a:lnTo>
                    <a:pt x="31292" y="68249"/>
                  </a:lnTo>
                  <a:lnTo>
                    <a:pt x="55698" y="68249"/>
                  </a:lnTo>
                  <a:lnTo>
                    <a:pt x="60042" y="62318"/>
                  </a:lnTo>
                  <a:lnTo>
                    <a:pt x="62077" y="51092"/>
                  </a:lnTo>
                  <a:lnTo>
                    <a:pt x="60211" y="40531"/>
                  </a:lnTo>
                  <a:lnTo>
                    <a:pt x="56574" y="35483"/>
                  </a:lnTo>
                  <a:close/>
                </a:path>
              </a:pathLst>
            </a:custGeom>
            <a:solidFill>
              <a:srgbClr val="58595B"/>
            </a:solidFill>
          </p:spPr>
          <p:txBody>
            <a:bodyPr wrap="square" lIns="0" tIns="0" rIns="0" bIns="0" rtlCol="0"/>
            <a:lstStyle/>
            <a:p>
              <a:endParaRPr/>
            </a:p>
          </p:txBody>
        </p:sp>
        <p:pic>
          <p:nvPicPr>
            <p:cNvPr id="15" name="object 6">
              <a:extLst>
                <a:ext uri="{FF2B5EF4-FFF2-40B4-BE49-F238E27FC236}">
                  <a16:creationId xmlns="" xmlns:a16="http://schemas.microsoft.com/office/drawing/2014/main" id="{7B743F23-EB63-4D40-A1B0-9F85F1318426}"/>
                </a:ext>
              </a:extLst>
            </p:cNvPr>
            <p:cNvPicPr/>
            <p:nvPr/>
          </p:nvPicPr>
          <p:blipFill>
            <a:blip r:embed="rId10" cstate="print"/>
            <a:stretch>
              <a:fillRect/>
            </a:stretch>
          </p:blipFill>
          <p:spPr>
            <a:xfrm>
              <a:off x="1274796" y="1353580"/>
              <a:ext cx="66154" cy="76911"/>
            </a:xfrm>
            <a:prstGeom prst="rect">
              <a:avLst/>
            </a:prstGeom>
          </p:spPr>
        </p:pic>
        <p:pic>
          <p:nvPicPr>
            <p:cNvPr id="16" name="object 7">
              <a:extLst>
                <a:ext uri="{FF2B5EF4-FFF2-40B4-BE49-F238E27FC236}">
                  <a16:creationId xmlns="" xmlns:a16="http://schemas.microsoft.com/office/drawing/2014/main" id="{43A3A301-51C5-3B46-8C24-00665A28DC40}"/>
                </a:ext>
              </a:extLst>
            </p:cNvPr>
            <p:cNvPicPr/>
            <p:nvPr/>
          </p:nvPicPr>
          <p:blipFill>
            <a:blip r:embed="rId11" cstate="print"/>
            <a:stretch>
              <a:fillRect/>
            </a:stretch>
          </p:blipFill>
          <p:spPr>
            <a:xfrm>
              <a:off x="1369272" y="1353577"/>
              <a:ext cx="85153" cy="76923"/>
            </a:xfrm>
            <a:prstGeom prst="rect">
              <a:avLst/>
            </a:prstGeom>
          </p:spPr>
        </p:pic>
        <p:sp>
          <p:nvSpPr>
            <p:cNvPr id="17" name="object 8">
              <a:extLst>
                <a:ext uri="{FF2B5EF4-FFF2-40B4-BE49-F238E27FC236}">
                  <a16:creationId xmlns="" xmlns:a16="http://schemas.microsoft.com/office/drawing/2014/main" id="{6426D98D-215E-8244-91C4-8F434923A407}"/>
                </a:ext>
              </a:extLst>
            </p:cNvPr>
            <p:cNvSpPr/>
            <p:nvPr/>
          </p:nvSpPr>
          <p:spPr>
            <a:xfrm>
              <a:off x="1482771" y="1353580"/>
              <a:ext cx="66675" cy="77470"/>
            </a:xfrm>
            <a:custGeom>
              <a:avLst/>
              <a:gdLst/>
              <a:ahLst/>
              <a:cxnLst/>
              <a:rect l="l" t="t" r="r" b="b"/>
              <a:pathLst>
                <a:path w="66675" h="77469">
                  <a:moveTo>
                    <a:pt x="66471" y="0"/>
                  </a:moveTo>
                  <a:lnTo>
                    <a:pt x="56349" y="0"/>
                  </a:lnTo>
                  <a:lnTo>
                    <a:pt x="10871" y="59334"/>
                  </a:lnTo>
                  <a:lnTo>
                    <a:pt x="10871" y="0"/>
                  </a:lnTo>
                  <a:lnTo>
                    <a:pt x="0" y="0"/>
                  </a:lnTo>
                  <a:lnTo>
                    <a:pt x="0" y="76911"/>
                  </a:lnTo>
                  <a:lnTo>
                    <a:pt x="10096" y="76911"/>
                  </a:lnTo>
                  <a:lnTo>
                    <a:pt x="55689" y="17691"/>
                  </a:lnTo>
                  <a:lnTo>
                    <a:pt x="55689" y="76911"/>
                  </a:lnTo>
                  <a:lnTo>
                    <a:pt x="66471" y="76911"/>
                  </a:lnTo>
                  <a:lnTo>
                    <a:pt x="66471" y="0"/>
                  </a:lnTo>
                  <a:close/>
                </a:path>
              </a:pathLst>
            </a:custGeom>
            <a:solidFill>
              <a:srgbClr val="58595B"/>
            </a:solidFill>
          </p:spPr>
          <p:txBody>
            <a:bodyPr wrap="square" lIns="0" tIns="0" rIns="0" bIns="0" rtlCol="0"/>
            <a:lstStyle/>
            <a:p>
              <a:endParaRPr/>
            </a:p>
          </p:txBody>
        </p:sp>
        <p:pic>
          <p:nvPicPr>
            <p:cNvPr id="18" name="object 9">
              <a:extLst>
                <a:ext uri="{FF2B5EF4-FFF2-40B4-BE49-F238E27FC236}">
                  <a16:creationId xmlns="" xmlns:a16="http://schemas.microsoft.com/office/drawing/2014/main" id="{8BE24660-4A3F-E348-9B52-76573469C698}"/>
                </a:ext>
              </a:extLst>
            </p:cNvPr>
            <p:cNvPicPr/>
            <p:nvPr/>
          </p:nvPicPr>
          <p:blipFill>
            <a:blip r:embed="rId12" cstate="print"/>
            <a:stretch>
              <a:fillRect/>
            </a:stretch>
          </p:blipFill>
          <p:spPr>
            <a:xfrm>
              <a:off x="634994" y="1464464"/>
              <a:ext cx="188554" cy="82626"/>
            </a:xfrm>
            <a:prstGeom prst="rect">
              <a:avLst/>
            </a:prstGeom>
          </p:spPr>
        </p:pic>
        <p:pic>
          <p:nvPicPr>
            <p:cNvPr id="19" name="object 10">
              <a:extLst>
                <a:ext uri="{FF2B5EF4-FFF2-40B4-BE49-F238E27FC236}">
                  <a16:creationId xmlns="" xmlns:a16="http://schemas.microsoft.com/office/drawing/2014/main" id="{405CD552-6241-DF42-B93A-6D51E2F94917}"/>
                </a:ext>
              </a:extLst>
            </p:cNvPr>
            <p:cNvPicPr/>
            <p:nvPr/>
          </p:nvPicPr>
          <p:blipFill>
            <a:blip r:embed="rId13" cstate="print"/>
            <a:stretch>
              <a:fillRect/>
            </a:stretch>
          </p:blipFill>
          <p:spPr>
            <a:xfrm>
              <a:off x="845724" y="1467309"/>
              <a:ext cx="164275" cy="88226"/>
            </a:xfrm>
            <a:prstGeom prst="rect">
              <a:avLst/>
            </a:prstGeom>
          </p:spPr>
        </p:pic>
        <p:pic>
          <p:nvPicPr>
            <p:cNvPr id="20" name="object 11">
              <a:extLst>
                <a:ext uri="{FF2B5EF4-FFF2-40B4-BE49-F238E27FC236}">
                  <a16:creationId xmlns="" xmlns:a16="http://schemas.microsoft.com/office/drawing/2014/main" id="{AB951ABE-E1DE-3F45-B987-283B3D4FEB8A}"/>
                </a:ext>
              </a:extLst>
            </p:cNvPr>
            <p:cNvPicPr/>
            <p:nvPr/>
          </p:nvPicPr>
          <p:blipFill>
            <a:blip r:embed="rId14" cstate="print"/>
            <a:stretch>
              <a:fillRect/>
            </a:stretch>
          </p:blipFill>
          <p:spPr>
            <a:xfrm>
              <a:off x="1057757" y="1466442"/>
              <a:ext cx="319289" cy="78663"/>
            </a:xfrm>
            <a:prstGeom prst="rect">
              <a:avLst/>
            </a:prstGeom>
          </p:spPr>
        </p:pic>
        <p:pic>
          <p:nvPicPr>
            <p:cNvPr id="21" name="object 12">
              <a:extLst>
                <a:ext uri="{FF2B5EF4-FFF2-40B4-BE49-F238E27FC236}">
                  <a16:creationId xmlns="" xmlns:a16="http://schemas.microsoft.com/office/drawing/2014/main" id="{91348924-45C1-D74E-A748-D493422DC090}"/>
                </a:ext>
              </a:extLst>
            </p:cNvPr>
            <p:cNvPicPr/>
            <p:nvPr/>
          </p:nvPicPr>
          <p:blipFill>
            <a:blip r:embed="rId15" cstate="print"/>
            <a:stretch>
              <a:fillRect/>
            </a:stretch>
          </p:blipFill>
          <p:spPr>
            <a:xfrm>
              <a:off x="1396605" y="1467312"/>
              <a:ext cx="66471" cy="76911"/>
            </a:xfrm>
            <a:prstGeom prst="rect">
              <a:avLst/>
            </a:prstGeom>
          </p:spPr>
        </p:pic>
        <p:pic>
          <p:nvPicPr>
            <p:cNvPr id="22" name="object 13">
              <a:extLst>
                <a:ext uri="{FF2B5EF4-FFF2-40B4-BE49-F238E27FC236}">
                  <a16:creationId xmlns="" xmlns:a16="http://schemas.microsoft.com/office/drawing/2014/main" id="{5D2C8A54-6116-0146-A33B-1645B48F2143}"/>
                </a:ext>
              </a:extLst>
            </p:cNvPr>
            <p:cNvPicPr/>
            <p:nvPr/>
          </p:nvPicPr>
          <p:blipFill>
            <a:blip r:embed="rId16" cstate="print"/>
            <a:stretch>
              <a:fillRect/>
            </a:stretch>
          </p:blipFill>
          <p:spPr>
            <a:xfrm>
              <a:off x="1482771" y="1467312"/>
              <a:ext cx="66471" cy="76911"/>
            </a:xfrm>
            <a:prstGeom prst="rect">
              <a:avLst/>
            </a:prstGeom>
          </p:spPr>
        </p:pic>
        <p:sp>
          <p:nvSpPr>
            <p:cNvPr id="23" name="object 14">
              <a:extLst>
                <a:ext uri="{FF2B5EF4-FFF2-40B4-BE49-F238E27FC236}">
                  <a16:creationId xmlns="" xmlns:a16="http://schemas.microsoft.com/office/drawing/2014/main" id="{8299A96C-04B5-E643-AF7B-64587623B0E7}"/>
                </a:ext>
              </a:extLst>
            </p:cNvPr>
            <p:cNvSpPr/>
            <p:nvPr/>
          </p:nvSpPr>
          <p:spPr>
            <a:xfrm>
              <a:off x="1489430" y="1331849"/>
              <a:ext cx="54610" cy="8255"/>
            </a:xfrm>
            <a:custGeom>
              <a:avLst/>
              <a:gdLst/>
              <a:ahLst/>
              <a:cxnLst/>
              <a:rect l="l" t="t" r="r" b="b"/>
              <a:pathLst>
                <a:path w="54609" h="8255">
                  <a:moveTo>
                    <a:pt x="54533" y="0"/>
                  </a:moveTo>
                  <a:lnTo>
                    <a:pt x="0" y="0"/>
                  </a:lnTo>
                  <a:lnTo>
                    <a:pt x="0" y="8115"/>
                  </a:lnTo>
                  <a:lnTo>
                    <a:pt x="54533" y="8115"/>
                  </a:lnTo>
                  <a:lnTo>
                    <a:pt x="54533" y="0"/>
                  </a:lnTo>
                  <a:close/>
                </a:path>
              </a:pathLst>
            </a:custGeom>
            <a:solidFill>
              <a:srgbClr val="58595B"/>
            </a:solidFill>
          </p:spPr>
          <p:txBody>
            <a:bodyPr wrap="square" lIns="0" tIns="0" rIns="0" bIns="0" rtlCol="0"/>
            <a:lstStyle/>
            <a:p>
              <a:endParaRPr/>
            </a:p>
          </p:txBody>
        </p:sp>
        <p:pic>
          <p:nvPicPr>
            <p:cNvPr id="24" name="object 15">
              <a:extLst>
                <a:ext uri="{FF2B5EF4-FFF2-40B4-BE49-F238E27FC236}">
                  <a16:creationId xmlns="" xmlns:a16="http://schemas.microsoft.com/office/drawing/2014/main" id="{C2DB39E6-CEA0-FB47-AEC0-E21F16E1F693}"/>
                </a:ext>
              </a:extLst>
            </p:cNvPr>
            <p:cNvPicPr/>
            <p:nvPr/>
          </p:nvPicPr>
          <p:blipFill>
            <a:blip r:embed="rId17" cstate="print"/>
            <a:stretch>
              <a:fillRect/>
            </a:stretch>
          </p:blipFill>
          <p:spPr>
            <a:xfrm>
              <a:off x="644093" y="480009"/>
              <a:ext cx="895848" cy="769188"/>
            </a:xfrm>
            <a:prstGeom prst="rect">
              <a:avLst/>
            </a:prstGeom>
          </p:spPr>
        </p:pic>
      </p:grpSp>
    </p:spTree>
    <p:extLst>
      <p:ext uri="{BB962C8B-B14F-4D97-AF65-F5344CB8AC3E}">
        <p14:creationId xmlns:p14="http://schemas.microsoft.com/office/powerpoint/2010/main" val="453846071"/>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2" grpId="0">
        <p:bldAsOne/>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497" y="726255"/>
            <a:ext cx="8892988" cy="5293757"/>
          </a:xfrm>
          <a:prstGeom prst="rect">
            <a:avLst/>
          </a:prstGeom>
        </p:spPr>
        <p:txBody>
          <a:bodyPr wrap="square">
            <a:spAutoFit/>
          </a:bodyPr>
          <a:lstStyle/>
          <a:p>
            <a:pPr indent="457200" algn="just"/>
            <a:r>
              <a:rPr lang="ru-RU" sz="1600" b="1" dirty="0" smtClean="0">
                <a:solidFill>
                  <a:srgbClr val="FF0000"/>
                </a:solidFill>
                <a:latin typeface="Times New Roman" panose="02020603050405020304" pitchFamily="18" charset="0"/>
                <a:cs typeface="Times New Roman" panose="02020603050405020304" pitchFamily="18" charset="0"/>
              </a:rPr>
              <a:t>Объем </a:t>
            </a:r>
            <a:r>
              <a:rPr lang="ru-RU" sz="1600" b="1" dirty="0">
                <a:solidFill>
                  <a:srgbClr val="FF0000"/>
                </a:solidFill>
                <a:latin typeface="Times New Roman" panose="02020603050405020304" pitchFamily="18" charset="0"/>
                <a:cs typeface="Times New Roman" panose="02020603050405020304" pitchFamily="18" charset="0"/>
              </a:rPr>
              <a:t>средств  не может превышать сумму страховых взносов страхователя, начисленных им за весь текущий финансовый год, за вычетом расходов, произведенных в текущем календарном году </a:t>
            </a:r>
            <a:r>
              <a:rPr lang="ru-RU" sz="1600" dirty="0">
                <a:latin typeface="Times New Roman" panose="02020603050405020304" pitchFamily="18" charset="0"/>
                <a:cs typeface="Times New Roman" panose="02020603050405020304" pitchFamily="18" charset="0"/>
              </a:rPr>
              <a:t>на выплату пособий по временной нетрудоспособности в связи с несчастными случаями </a:t>
            </a:r>
            <a:r>
              <a:rPr lang="ru-RU" sz="1600" dirty="0" smtClean="0">
                <a:latin typeface="Times New Roman" panose="02020603050405020304" pitchFamily="18" charset="0"/>
                <a:cs typeface="Times New Roman" panose="02020603050405020304" pitchFamily="18" charset="0"/>
              </a:rPr>
              <a:t>на </a:t>
            </a:r>
            <a:r>
              <a:rPr lang="ru-RU" sz="1600" dirty="0">
                <a:latin typeface="Times New Roman" panose="02020603050405020304" pitchFamily="18" charset="0"/>
                <a:cs typeface="Times New Roman" panose="02020603050405020304" pitchFamily="18" charset="0"/>
              </a:rPr>
              <a:t>производстве или профессиональными заболеваниями и на оплату отпуска застрахованного лица (сверх ежегодного оплачиваемого отпуска, установленного законодательством Российской Федерации) на весь период его лечения и проезда к месту лечения и обратно</a:t>
            </a:r>
            <a:r>
              <a:rPr lang="ru-RU" sz="1600" dirty="0" smtClean="0">
                <a:latin typeface="Times New Roman" panose="02020603050405020304" pitchFamily="18" charset="0"/>
                <a:cs typeface="Times New Roman" panose="02020603050405020304" pitchFamily="18" charset="0"/>
              </a:rPr>
              <a:t>.</a:t>
            </a:r>
          </a:p>
          <a:p>
            <a:pPr indent="457200" algn="ctr"/>
            <a:endParaRPr lang="ru-RU" b="1" dirty="0" smtClean="0">
              <a:solidFill>
                <a:srgbClr val="FF0000"/>
              </a:solidFill>
              <a:latin typeface="Times New Roman" panose="02020603050405020304" pitchFamily="18" charset="0"/>
              <a:cs typeface="Times New Roman" panose="02020603050405020304" pitchFamily="18" charset="0"/>
            </a:endParaRPr>
          </a:p>
          <a:p>
            <a:pPr indent="457200" algn="ctr"/>
            <a:r>
              <a:rPr lang="ru-RU" b="1" dirty="0" smtClean="0">
                <a:solidFill>
                  <a:srgbClr val="FF0000"/>
                </a:solidFill>
                <a:latin typeface="Times New Roman" panose="02020603050405020304" pitchFamily="18" charset="0"/>
                <a:cs typeface="Times New Roman" panose="02020603050405020304" pitchFamily="18" charset="0"/>
              </a:rPr>
              <a:t>ВАЖНО!</a:t>
            </a:r>
            <a:endParaRPr lang="ru-RU" b="1" dirty="0">
              <a:solidFill>
                <a:srgbClr val="FF0000"/>
              </a:solidFill>
              <a:latin typeface="Times New Roman" panose="02020603050405020304" pitchFamily="18" charset="0"/>
              <a:cs typeface="Times New Roman" panose="02020603050405020304" pitchFamily="18" charset="0"/>
            </a:endParaRPr>
          </a:p>
          <a:p>
            <a:pPr indent="457200"/>
            <a:endParaRPr lang="ru-RU" sz="1400" dirty="0">
              <a:latin typeface="Times New Roman" panose="02020603050405020304" pitchFamily="18" charset="0"/>
              <a:cs typeface="Times New Roman" panose="02020603050405020304" pitchFamily="18" charset="0"/>
            </a:endParaRPr>
          </a:p>
          <a:p>
            <a:pPr indent="457200" algn="just"/>
            <a:r>
              <a:rPr lang="ru-RU" sz="1600" b="1" dirty="0" smtClean="0">
                <a:solidFill>
                  <a:srgbClr val="FF0000"/>
                </a:solidFill>
                <a:latin typeface="Times New Roman" panose="02020603050405020304" pitchFamily="18" charset="0"/>
                <a:cs typeface="Times New Roman" panose="02020603050405020304" pitchFamily="18" charset="0"/>
              </a:rPr>
              <a:t>При подготовке документов следует </a:t>
            </a:r>
            <a:r>
              <a:rPr lang="ru-RU" sz="1600" b="1" dirty="0">
                <a:solidFill>
                  <a:srgbClr val="FF0000"/>
                </a:solidFill>
                <a:latin typeface="Times New Roman" panose="02020603050405020304" pitchFamily="18" charset="0"/>
                <a:cs typeface="Times New Roman" panose="02020603050405020304" pitchFamily="18" charset="0"/>
              </a:rPr>
              <a:t>обращать внимание </a:t>
            </a:r>
            <a:r>
              <a:rPr lang="ru-RU" sz="1600" b="1" u="sng" dirty="0">
                <a:solidFill>
                  <a:srgbClr val="FF0000"/>
                </a:solidFill>
                <a:latin typeface="Times New Roman" panose="02020603050405020304" pitchFamily="18" charset="0"/>
                <a:cs typeface="Times New Roman" panose="02020603050405020304" pitchFamily="18" charset="0"/>
              </a:rPr>
              <a:t>на предполагаемые страховые взносы </a:t>
            </a:r>
            <a:r>
              <a:rPr lang="ru-RU" sz="1600" b="1" dirty="0">
                <a:solidFill>
                  <a:srgbClr val="FF0000"/>
                </a:solidFill>
                <a:latin typeface="Times New Roman" panose="02020603050405020304" pitchFamily="18" charset="0"/>
                <a:cs typeface="Times New Roman" panose="02020603050405020304" pitchFamily="18" charset="0"/>
              </a:rPr>
              <a:t>в целом за текущий год </a:t>
            </a:r>
            <a:r>
              <a:rPr lang="ru-RU" sz="1600" b="1" dirty="0" smtClean="0">
                <a:solidFill>
                  <a:srgbClr val="FF0000"/>
                </a:solidFill>
                <a:latin typeface="Times New Roman" panose="02020603050405020304" pitchFamily="18" charset="0"/>
                <a:cs typeface="Times New Roman" panose="02020603050405020304" pitchFamily="18" charset="0"/>
              </a:rPr>
              <a:t>страхователям , </a:t>
            </a:r>
            <a:r>
              <a:rPr lang="ru-RU" sz="1600" b="1" dirty="0">
                <a:solidFill>
                  <a:srgbClr val="FF0000"/>
                </a:solidFill>
                <a:latin typeface="Times New Roman" panose="02020603050405020304" pitchFamily="18" charset="0"/>
                <a:cs typeface="Times New Roman" panose="02020603050405020304" pitchFamily="18" charset="0"/>
              </a:rPr>
              <a:t>у которых на момент обращения наблюдается многократное снижение численности застрахованных и (или) базы для начисления страховых взносов (в том числе изменение страхового тарифа, реорганизация) в сравнении с предшествующим календарным годом, а также страхователей с численностью работающих до 100 человек, расчет объема средств  которым производился исходя </a:t>
            </a:r>
            <a:r>
              <a:rPr lang="ru-RU" sz="1600" b="1" dirty="0" smtClean="0">
                <a:solidFill>
                  <a:srgbClr val="FF0000"/>
                </a:solidFill>
                <a:latin typeface="Times New Roman" panose="02020603050405020304" pitchFamily="18" charset="0"/>
                <a:cs typeface="Times New Roman" panose="02020603050405020304" pitchFamily="18" charset="0"/>
              </a:rPr>
              <a:t>из  </a:t>
            </a:r>
            <a:r>
              <a:rPr lang="ru-RU" sz="1600" b="1" dirty="0">
                <a:solidFill>
                  <a:srgbClr val="FF0000"/>
                </a:solidFill>
                <a:latin typeface="Times New Roman" panose="02020603050405020304" pitchFamily="18" charset="0"/>
                <a:cs typeface="Times New Roman" panose="02020603050405020304" pitchFamily="18" charset="0"/>
              </a:rPr>
              <a:t>трех предшествующих лет.</a:t>
            </a:r>
          </a:p>
          <a:p>
            <a:pPr indent="457200" algn="just"/>
            <a:r>
              <a:rPr lang="ru-RU" sz="1600" b="1" u="sng" dirty="0">
                <a:solidFill>
                  <a:srgbClr val="FF0000"/>
                </a:solidFill>
                <a:latin typeface="Times New Roman" panose="02020603050405020304" pitchFamily="18" charset="0"/>
                <a:cs typeface="Times New Roman" panose="02020603050405020304" pitchFamily="18" charset="0"/>
              </a:rPr>
              <a:t>Также следует учитывать произошедшие страховые </a:t>
            </a:r>
            <a:r>
              <a:rPr lang="ru-RU" sz="1600" b="1" u="sng" dirty="0" smtClean="0">
                <a:solidFill>
                  <a:srgbClr val="FF0000"/>
                </a:solidFill>
                <a:latin typeface="Times New Roman" panose="02020603050405020304" pitchFamily="18" charset="0"/>
                <a:cs typeface="Times New Roman" panose="02020603050405020304" pitchFamily="18" charset="0"/>
              </a:rPr>
              <a:t>случаи</a:t>
            </a:r>
            <a:r>
              <a:rPr lang="ru-RU" sz="1600" b="1" dirty="0" smtClean="0">
                <a:solidFill>
                  <a:srgbClr val="FF0000"/>
                </a:solidFill>
                <a:latin typeface="Times New Roman" panose="02020603050405020304" pitchFamily="18" charset="0"/>
                <a:cs typeface="Times New Roman" panose="02020603050405020304" pitchFamily="18" charset="0"/>
              </a:rPr>
              <a:t>, по </a:t>
            </a:r>
            <a:r>
              <a:rPr lang="ru-RU" sz="1600" b="1" dirty="0">
                <a:solidFill>
                  <a:srgbClr val="FF0000"/>
                </a:solidFill>
                <a:latin typeface="Times New Roman" panose="02020603050405020304" pitchFamily="18" charset="0"/>
                <a:cs typeface="Times New Roman" panose="02020603050405020304" pitchFamily="18" charset="0"/>
              </a:rPr>
              <a:t>которым будет произведена выплата пособий по временной нетрудоспособности по обязательному социальному страхованию от несчастных случаев на производстве и профессиональных </a:t>
            </a:r>
            <a:r>
              <a:rPr lang="ru-RU" sz="1600" b="1" dirty="0" smtClean="0">
                <a:solidFill>
                  <a:srgbClr val="FF0000"/>
                </a:solidFill>
                <a:latin typeface="Times New Roman" panose="02020603050405020304" pitchFamily="18" charset="0"/>
                <a:cs typeface="Times New Roman" panose="02020603050405020304" pitchFamily="18" charset="0"/>
              </a:rPr>
              <a:t>заболеваний в текущем году.</a:t>
            </a:r>
            <a:endParaRPr lang="ru-RU" sz="1600" b="1" dirty="0">
              <a:solidFill>
                <a:srgbClr val="FF0000"/>
              </a:solidFill>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1988671" y="264590"/>
            <a:ext cx="6864763" cy="369332"/>
          </a:xfrm>
          <a:prstGeom prst="rect">
            <a:avLst/>
          </a:prstGeom>
        </p:spPr>
        <p:txBody>
          <a:bodyPr wrap="square">
            <a:spAutoFit/>
          </a:bodyPr>
          <a:lstStyle/>
          <a:p>
            <a:pPr lvl="0" algn="ctr">
              <a:defRPr/>
            </a:pPr>
            <a:r>
              <a:rPr lang="ru-RU" b="1" dirty="0" smtClean="0">
                <a:solidFill>
                  <a:schemeClr val="tx2">
                    <a:lumMod val="75000"/>
                  </a:schemeClr>
                </a:solidFill>
                <a:latin typeface="Times New Roman" panose="02020603050405020304" pitchFamily="18" charset="0"/>
                <a:cs typeface="Times New Roman" panose="02020603050405020304" pitchFamily="18" charset="0"/>
              </a:rPr>
              <a:t>П.1 Правил ФОПМ</a:t>
            </a:r>
            <a:endParaRPr lang="ru-RU" b="1" i="1" dirty="0">
              <a:solidFill>
                <a:schemeClr val="tx2">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923703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object 12"/>
          <p:cNvSpPr/>
          <p:nvPr/>
        </p:nvSpPr>
        <p:spPr>
          <a:xfrm>
            <a:off x="1951089" y="1344536"/>
            <a:ext cx="1473011" cy="1394843"/>
          </a:xfrm>
          <a:custGeom>
            <a:avLst/>
            <a:gdLst/>
            <a:ahLst/>
            <a:cxnLst/>
            <a:rect l="l" t="t" r="r" b="b"/>
            <a:pathLst>
              <a:path w="2346325" h="2346325">
                <a:moveTo>
                  <a:pt x="1172883" y="0"/>
                </a:moveTo>
                <a:lnTo>
                  <a:pt x="1124537" y="978"/>
                </a:lnTo>
                <a:lnTo>
                  <a:pt x="1076688" y="3888"/>
                </a:lnTo>
                <a:lnTo>
                  <a:pt x="1029375" y="8691"/>
                </a:lnTo>
                <a:lnTo>
                  <a:pt x="982635" y="15351"/>
                </a:lnTo>
                <a:lnTo>
                  <a:pt x="936506" y="23828"/>
                </a:lnTo>
                <a:lnTo>
                  <a:pt x="891026" y="34087"/>
                </a:lnTo>
                <a:lnTo>
                  <a:pt x="846232" y="46088"/>
                </a:lnTo>
                <a:lnTo>
                  <a:pt x="802162" y="59794"/>
                </a:lnTo>
                <a:lnTo>
                  <a:pt x="758853" y="75168"/>
                </a:lnTo>
                <a:lnTo>
                  <a:pt x="716344" y="92171"/>
                </a:lnTo>
                <a:lnTo>
                  <a:pt x="674673" y="110766"/>
                </a:lnTo>
                <a:lnTo>
                  <a:pt x="633876" y="130915"/>
                </a:lnTo>
                <a:lnTo>
                  <a:pt x="593992" y="152581"/>
                </a:lnTo>
                <a:lnTo>
                  <a:pt x="555059" y="175725"/>
                </a:lnTo>
                <a:lnTo>
                  <a:pt x="517113" y="200310"/>
                </a:lnTo>
                <a:lnTo>
                  <a:pt x="480194" y="226298"/>
                </a:lnTo>
                <a:lnTo>
                  <a:pt x="444338" y="253652"/>
                </a:lnTo>
                <a:lnTo>
                  <a:pt x="409584" y="282334"/>
                </a:lnTo>
                <a:lnTo>
                  <a:pt x="375968" y="312306"/>
                </a:lnTo>
                <a:lnTo>
                  <a:pt x="343530" y="343530"/>
                </a:lnTo>
                <a:lnTo>
                  <a:pt x="312306" y="375968"/>
                </a:lnTo>
                <a:lnTo>
                  <a:pt x="282334" y="409584"/>
                </a:lnTo>
                <a:lnTo>
                  <a:pt x="253652" y="444338"/>
                </a:lnTo>
                <a:lnTo>
                  <a:pt x="226298" y="480194"/>
                </a:lnTo>
                <a:lnTo>
                  <a:pt x="200310" y="517113"/>
                </a:lnTo>
                <a:lnTo>
                  <a:pt x="175725" y="555059"/>
                </a:lnTo>
                <a:lnTo>
                  <a:pt x="152581" y="593992"/>
                </a:lnTo>
                <a:lnTo>
                  <a:pt x="130915" y="633876"/>
                </a:lnTo>
                <a:lnTo>
                  <a:pt x="110766" y="674673"/>
                </a:lnTo>
                <a:lnTo>
                  <a:pt x="92171" y="716344"/>
                </a:lnTo>
                <a:lnTo>
                  <a:pt x="75168" y="758853"/>
                </a:lnTo>
                <a:lnTo>
                  <a:pt x="59794" y="802162"/>
                </a:lnTo>
                <a:lnTo>
                  <a:pt x="46088" y="846232"/>
                </a:lnTo>
                <a:lnTo>
                  <a:pt x="34087" y="891026"/>
                </a:lnTo>
                <a:lnTo>
                  <a:pt x="23828" y="936506"/>
                </a:lnTo>
                <a:lnTo>
                  <a:pt x="15351" y="982635"/>
                </a:lnTo>
                <a:lnTo>
                  <a:pt x="8691" y="1029375"/>
                </a:lnTo>
                <a:lnTo>
                  <a:pt x="3888" y="1076688"/>
                </a:lnTo>
                <a:lnTo>
                  <a:pt x="978" y="1124537"/>
                </a:lnTo>
                <a:lnTo>
                  <a:pt x="0" y="1172883"/>
                </a:lnTo>
                <a:lnTo>
                  <a:pt x="978" y="1221229"/>
                </a:lnTo>
                <a:lnTo>
                  <a:pt x="3888" y="1269077"/>
                </a:lnTo>
                <a:lnTo>
                  <a:pt x="8691" y="1316390"/>
                </a:lnTo>
                <a:lnTo>
                  <a:pt x="15351" y="1363130"/>
                </a:lnTo>
                <a:lnTo>
                  <a:pt x="23828" y="1409259"/>
                </a:lnTo>
                <a:lnTo>
                  <a:pt x="34087" y="1454739"/>
                </a:lnTo>
                <a:lnTo>
                  <a:pt x="46088" y="1499534"/>
                </a:lnTo>
                <a:lnTo>
                  <a:pt x="59794" y="1543604"/>
                </a:lnTo>
                <a:lnTo>
                  <a:pt x="75168" y="1586912"/>
                </a:lnTo>
                <a:lnTo>
                  <a:pt x="92171" y="1629421"/>
                </a:lnTo>
                <a:lnTo>
                  <a:pt x="110766" y="1671092"/>
                </a:lnTo>
                <a:lnTo>
                  <a:pt x="130915" y="1711889"/>
                </a:lnTo>
                <a:lnTo>
                  <a:pt x="152581" y="1751773"/>
                </a:lnTo>
                <a:lnTo>
                  <a:pt x="175725" y="1790706"/>
                </a:lnTo>
                <a:lnTo>
                  <a:pt x="200310" y="1828652"/>
                </a:lnTo>
                <a:lnTo>
                  <a:pt x="226298" y="1865571"/>
                </a:lnTo>
                <a:lnTo>
                  <a:pt x="253652" y="1901427"/>
                </a:lnTo>
                <a:lnTo>
                  <a:pt x="282334" y="1936182"/>
                </a:lnTo>
                <a:lnTo>
                  <a:pt x="312306" y="1969797"/>
                </a:lnTo>
                <a:lnTo>
                  <a:pt x="343530" y="2002235"/>
                </a:lnTo>
                <a:lnTo>
                  <a:pt x="375968" y="2033459"/>
                </a:lnTo>
                <a:lnTo>
                  <a:pt x="409584" y="2063431"/>
                </a:lnTo>
                <a:lnTo>
                  <a:pt x="444338" y="2092113"/>
                </a:lnTo>
                <a:lnTo>
                  <a:pt x="480194" y="2119467"/>
                </a:lnTo>
                <a:lnTo>
                  <a:pt x="517113" y="2145455"/>
                </a:lnTo>
                <a:lnTo>
                  <a:pt x="555059" y="2170040"/>
                </a:lnTo>
                <a:lnTo>
                  <a:pt x="593992" y="2193185"/>
                </a:lnTo>
                <a:lnTo>
                  <a:pt x="633876" y="2214850"/>
                </a:lnTo>
                <a:lnTo>
                  <a:pt x="674673" y="2234999"/>
                </a:lnTo>
                <a:lnTo>
                  <a:pt x="716344" y="2253594"/>
                </a:lnTo>
                <a:lnTo>
                  <a:pt x="758853" y="2270598"/>
                </a:lnTo>
                <a:lnTo>
                  <a:pt x="802162" y="2285971"/>
                </a:lnTo>
                <a:lnTo>
                  <a:pt x="846232" y="2299677"/>
                </a:lnTo>
                <a:lnTo>
                  <a:pt x="891026" y="2311678"/>
                </a:lnTo>
                <a:lnTo>
                  <a:pt x="936506" y="2321937"/>
                </a:lnTo>
                <a:lnTo>
                  <a:pt x="982635" y="2330415"/>
                </a:lnTo>
                <a:lnTo>
                  <a:pt x="1029375" y="2337074"/>
                </a:lnTo>
                <a:lnTo>
                  <a:pt x="1076688" y="2341878"/>
                </a:lnTo>
                <a:lnTo>
                  <a:pt x="1124537" y="2344787"/>
                </a:lnTo>
                <a:lnTo>
                  <a:pt x="1172883" y="2345766"/>
                </a:lnTo>
                <a:lnTo>
                  <a:pt x="1221229" y="2344787"/>
                </a:lnTo>
                <a:lnTo>
                  <a:pt x="1269077" y="2341878"/>
                </a:lnTo>
                <a:lnTo>
                  <a:pt x="1316390" y="2337074"/>
                </a:lnTo>
                <a:lnTo>
                  <a:pt x="1363130" y="2330415"/>
                </a:lnTo>
                <a:lnTo>
                  <a:pt x="1409259" y="2321937"/>
                </a:lnTo>
                <a:lnTo>
                  <a:pt x="1454739" y="2311678"/>
                </a:lnTo>
                <a:lnTo>
                  <a:pt x="1499534" y="2299677"/>
                </a:lnTo>
                <a:lnTo>
                  <a:pt x="1543604" y="2285971"/>
                </a:lnTo>
                <a:lnTo>
                  <a:pt x="1586912" y="2270598"/>
                </a:lnTo>
                <a:lnTo>
                  <a:pt x="1629421" y="2253594"/>
                </a:lnTo>
                <a:lnTo>
                  <a:pt x="1671092" y="2234999"/>
                </a:lnTo>
                <a:lnTo>
                  <a:pt x="1711889" y="2214850"/>
                </a:lnTo>
                <a:lnTo>
                  <a:pt x="1751773" y="2193185"/>
                </a:lnTo>
                <a:lnTo>
                  <a:pt x="1790706" y="2170040"/>
                </a:lnTo>
                <a:lnTo>
                  <a:pt x="1828652" y="2145455"/>
                </a:lnTo>
                <a:lnTo>
                  <a:pt x="1865571" y="2119467"/>
                </a:lnTo>
                <a:lnTo>
                  <a:pt x="1901427" y="2092113"/>
                </a:lnTo>
                <a:lnTo>
                  <a:pt x="1936182" y="2063431"/>
                </a:lnTo>
                <a:lnTo>
                  <a:pt x="1969797" y="2033459"/>
                </a:lnTo>
                <a:lnTo>
                  <a:pt x="2002235" y="2002235"/>
                </a:lnTo>
                <a:lnTo>
                  <a:pt x="2033459" y="1969797"/>
                </a:lnTo>
                <a:lnTo>
                  <a:pt x="2063431" y="1936182"/>
                </a:lnTo>
                <a:lnTo>
                  <a:pt x="2092113" y="1901427"/>
                </a:lnTo>
                <a:lnTo>
                  <a:pt x="2119467" y="1865571"/>
                </a:lnTo>
                <a:lnTo>
                  <a:pt x="2145455" y="1828652"/>
                </a:lnTo>
                <a:lnTo>
                  <a:pt x="2170040" y="1790706"/>
                </a:lnTo>
                <a:lnTo>
                  <a:pt x="2193185" y="1751773"/>
                </a:lnTo>
                <a:lnTo>
                  <a:pt x="2214850" y="1711889"/>
                </a:lnTo>
                <a:lnTo>
                  <a:pt x="2234999" y="1671092"/>
                </a:lnTo>
                <a:lnTo>
                  <a:pt x="2253594" y="1629421"/>
                </a:lnTo>
                <a:lnTo>
                  <a:pt x="2270598" y="1586912"/>
                </a:lnTo>
                <a:lnTo>
                  <a:pt x="2285971" y="1543604"/>
                </a:lnTo>
                <a:lnTo>
                  <a:pt x="2299677" y="1499534"/>
                </a:lnTo>
                <a:lnTo>
                  <a:pt x="2311678" y="1454739"/>
                </a:lnTo>
                <a:lnTo>
                  <a:pt x="2321937" y="1409259"/>
                </a:lnTo>
                <a:lnTo>
                  <a:pt x="2330415" y="1363130"/>
                </a:lnTo>
                <a:lnTo>
                  <a:pt x="2337074" y="1316390"/>
                </a:lnTo>
                <a:lnTo>
                  <a:pt x="2341878" y="1269077"/>
                </a:lnTo>
                <a:lnTo>
                  <a:pt x="2344787" y="1221229"/>
                </a:lnTo>
                <a:lnTo>
                  <a:pt x="2345766" y="1172883"/>
                </a:lnTo>
                <a:lnTo>
                  <a:pt x="2344787" y="1124537"/>
                </a:lnTo>
                <a:lnTo>
                  <a:pt x="2341878" y="1076688"/>
                </a:lnTo>
                <a:lnTo>
                  <a:pt x="2337074" y="1029375"/>
                </a:lnTo>
                <a:lnTo>
                  <a:pt x="2330415" y="982635"/>
                </a:lnTo>
                <a:lnTo>
                  <a:pt x="2321937" y="936506"/>
                </a:lnTo>
                <a:lnTo>
                  <a:pt x="2311678" y="891026"/>
                </a:lnTo>
                <a:lnTo>
                  <a:pt x="2299677" y="846232"/>
                </a:lnTo>
                <a:lnTo>
                  <a:pt x="2285971" y="802162"/>
                </a:lnTo>
                <a:lnTo>
                  <a:pt x="2270598" y="758853"/>
                </a:lnTo>
                <a:lnTo>
                  <a:pt x="2253594" y="716344"/>
                </a:lnTo>
                <a:lnTo>
                  <a:pt x="2234999" y="674673"/>
                </a:lnTo>
                <a:lnTo>
                  <a:pt x="2214850" y="633876"/>
                </a:lnTo>
                <a:lnTo>
                  <a:pt x="2193185" y="593992"/>
                </a:lnTo>
                <a:lnTo>
                  <a:pt x="2170040" y="555059"/>
                </a:lnTo>
                <a:lnTo>
                  <a:pt x="2145455" y="517113"/>
                </a:lnTo>
                <a:lnTo>
                  <a:pt x="2119467" y="480194"/>
                </a:lnTo>
                <a:lnTo>
                  <a:pt x="2092113" y="444338"/>
                </a:lnTo>
                <a:lnTo>
                  <a:pt x="2063431" y="409584"/>
                </a:lnTo>
                <a:lnTo>
                  <a:pt x="2033459" y="375968"/>
                </a:lnTo>
                <a:lnTo>
                  <a:pt x="2002235" y="343530"/>
                </a:lnTo>
                <a:lnTo>
                  <a:pt x="1969797" y="312306"/>
                </a:lnTo>
                <a:lnTo>
                  <a:pt x="1936182" y="282334"/>
                </a:lnTo>
                <a:lnTo>
                  <a:pt x="1901427" y="253652"/>
                </a:lnTo>
                <a:lnTo>
                  <a:pt x="1865571" y="226298"/>
                </a:lnTo>
                <a:lnTo>
                  <a:pt x="1828652" y="200310"/>
                </a:lnTo>
                <a:lnTo>
                  <a:pt x="1790706" y="175725"/>
                </a:lnTo>
                <a:lnTo>
                  <a:pt x="1751773" y="152581"/>
                </a:lnTo>
                <a:lnTo>
                  <a:pt x="1711889" y="130915"/>
                </a:lnTo>
                <a:lnTo>
                  <a:pt x="1671092" y="110766"/>
                </a:lnTo>
                <a:lnTo>
                  <a:pt x="1629421" y="92171"/>
                </a:lnTo>
                <a:lnTo>
                  <a:pt x="1586912" y="75168"/>
                </a:lnTo>
                <a:lnTo>
                  <a:pt x="1543604" y="59794"/>
                </a:lnTo>
                <a:lnTo>
                  <a:pt x="1499534" y="46088"/>
                </a:lnTo>
                <a:lnTo>
                  <a:pt x="1454739" y="34087"/>
                </a:lnTo>
                <a:lnTo>
                  <a:pt x="1409259" y="23828"/>
                </a:lnTo>
                <a:lnTo>
                  <a:pt x="1363130" y="15351"/>
                </a:lnTo>
                <a:lnTo>
                  <a:pt x="1316390" y="8691"/>
                </a:lnTo>
                <a:lnTo>
                  <a:pt x="1269077" y="3888"/>
                </a:lnTo>
                <a:lnTo>
                  <a:pt x="1221229" y="978"/>
                </a:lnTo>
                <a:lnTo>
                  <a:pt x="1172883" y="0"/>
                </a:lnTo>
                <a:close/>
              </a:path>
            </a:pathLst>
          </a:custGeom>
          <a:solidFill>
            <a:srgbClr val="5079BA"/>
          </a:solidFill>
        </p:spPr>
        <p:txBody>
          <a:bodyPr wrap="square" lIns="0" tIns="0" rIns="0" bIns="0" rtlCol="0"/>
          <a:lstStyle/>
          <a:p>
            <a:endParaRPr/>
          </a:p>
        </p:txBody>
      </p:sp>
      <p:sp>
        <p:nvSpPr>
          <p:cNvPr id="34" name="object 34"/>
          <p:cNvSpPr txBox="1">
            <a:spLocks noGrp="1"/>
          </p:cNvSpPr>
          <p:nvPr>
            <p:ph type="title"/>
          </p:nvPr>
        </p:nvSpPr>
        <p:spPr>
          <a:xfrm>
            <a:off x="2066681" y="155562"/>
            <a:ext cx="7644848" cy="746743"/>
          </a:xfrm>
          <a:prstGeom prst="rect">
            <a:avLst/>
          </a:prstGeom>
        </p:spPr>
        <p:txBody>
          <a:bodyPr vert="horz" wrap="square" lIns="0" tIns="8001" rIns="0" bIns="0" rtlCol="0">
            <a:spAutoFit/>
          </a:bodyPr>
          <a:lstStyle/>
          <a:p>
            <a:r>
              <a:rPr lang="ru-RU" sz="2400" b="1" dirty="0">
                <a:solidFill>
                  <a:schemeClr val="tx2">
                    <a:lumMod val="50000"/>
                  </a:schemeClr>
                </a:solidFill>
                <a:latin typeface="Times New Roman" panose="02020603050405020304" pitchFamily="18" charset="0"/>
                <a:cs typeface="Times New Roman" panose="02020603050405020304" pitchFamily="18" charset="0"/>
              </a:rPr>
              <a:t>Объемы средств, направляемые на финансовое обеспечение </a:t>
            </a:r>
            <a:r>
              <a:rPr lang="ru-RU" sz="2400" b="1" dirty="0" smtClean="0">
                <a:solidFill>
                  <a:schemeClr val="tx2">
                    <a:lumMod val="50000"/>
                  </a:schemeClr>
                </a:solidFill>
                <a:latin typeface="Times New Roman" panose="02020603050405020304" pitchFamily="18" charset="0"/>
                <a:cs typeface="Times New Roman" panose="02020603050405020304" pitchFamily="18" charset="0"/>
              </a:rPr>
              <a:t>предупредительных мер </a:t>
            </a:r>
            <a:r>
              <a:rPr lang="ru-RU" sz="2400" b="1" dirty="0">
                <a:solidFill>
                  <a:schemeClr val="tx2">
                    <a:lumMod val="50000"/>
                  </a:schemeClr>
                </a:solidFill>
                <a:latin typeface="Times New Roman" panose="02020603050405020304" pitchFamily="18" charset="0"/>
                <a:cs typeface="Times New Roman" panose="02020603050405020304" pitchFamily="18" charset="0"/>
              </a:rPr>
              <a:t>мер</a:t>
            </a:r>
            <a:endParaRPr lang="ru-RU" sz="2400" b="1" dirty="0">
              <a:solidFill>
                <a:schemeClr val="tx2">
                  <a:lumMod val="50000"/>
                </a:schemeClr>
              </a:solidFill>
              <a:effectLst>
                <a:outerShdw blurRad="38100" dist="38100" dir="2700000" algn="tl">
                  <a:srgbClr val="000000"/>
                </a:outerShdw>
              </a:effectLst>
              <a:latin typeface="Times New Roman" panose="02020603050405020304" pitchFamily="18" charset="0"/>
              <a:cs typeface="Times New Roman" panose="02020603050405020304" pitchFamily="18" charset="0"/>
            </a:endParaRPr>
          </a:p>
        </p:txBody>
      </p:sp>
      <p:sp>
        <p:nvSpPr>
          <p:cNvPr id="35" name="object 2">
            <a:extLst>
              <a:ext uri="{FF2B5EF4-FFF2-40B4-BE49-F238E27FC236}">
                <a16:creationId xmlns:a16="http://schemas.microsoft.com/office/drawing/2014/main" xmlns="" id="{B624816D-359F-3645-8267-8F2EC25D83BB}"/>
              </a:ext>
            </a:extLst>
          </p:cNvPr>
          <p:cNvSpPr txBox="1"/>
          <p:nvPr/>
        </p:nvSpPr>
        <p:spPr>
          <a:xfrm>
            <a:off x="4825090" y="1788329"/>
            <a:ext cx="1357819" cy="617791"/>
          </a:xfrm>
          <a:prstGeom prst="rect">
            <a:avLst/>
          </a:prstGeom>
          <a:solidFill>
            <a:srgbClr val="C6D8F2"/>
          </a:solidFill>
        </p:spPr>
        <p:txBody>
          <a:bodyPr vert="horz" wrap="square" lIns="0" tIns="129216" rIns="0" bIns="0" rtlCol="0">
            <a:spAutoFit/>
          </a:bodyPr>
          <a:lstStyle/>
          <a:p>
            <a:pPr marL="266433" marR="254432" indent="-7201">
              <a:lnSpc>
                <a:spcPts val="1424"/>
              </a:lnSpc>
              <a:spcBef>
                <a:spcPts val="1017"/>
              </a:spcBef>
            </a:pPr>
            <a:endParaRPr lang="x-none" sz="1300" spc="-22" dirty="0">
              <a:solidFill>
                <a:srgbClr val="4C4D4F"/>
              </a:solidFill>
              <a:latin typeface="Montserrat-Light"/>
              <a:cs typeface="Montserrat-Light"/>
            </a:endParaRPr>
          </a:p>
          <a:p>
            <a:pPr marL="266433" marR="254432" indent="-7201">
              <a:lnSpc>
                <a:spcPts val="1424"/>
              </a:lnSpc>
              <a:spcBef>
                <a:spcPts val="1017"/>
              </a:spcBef>
            </a:pPr>
            <a:endParaRPr lang="en-US" sz="1300" spc="-22" dirty="0">
              <a:solidFill>
                <a:srgbClr val="4C4D4F"/>
              </a:solidFill>
              <a:latin typeface="Montserrat-Light"/>
              <a:cs typeface="Montserrat-Light"/>
            </a:endParaRPr>
          </a:p>
        </p:txBody>
      </p:sp>
      <p:grpSp>
        <p:nvGrpSpPr>
          <p:cNvPr id="36" name="object 3">
            <a:extLst>
              <a:ext uri="{FF2B5EF4-FFF2-40B4-BE49-F238E27FC236}">
                <a16:creationId xmlns:a16="http://schemas.microsoft.com/office/drawing/2014/main" xmlns="" id="{520635A5-B783-0B46-BE53-3E1F4B86572A}"/>
              </a:ext>
            </a:extLst>
          </p:cNvPr>
          <p:cNvGrpSpPr/>
          <p:nvPr/>
        </p:nvGrpSpPr>
        <p:grpSpPr>
          <a:xfrm>
            <a:off x="3618947" y="2063553"/>
            <a:ext cx="1158925" cy="133350"/>
            <a:chOff x="5163207" y="2980004"/>
            <a:chExt cx="1901825" cy="177800"/>
          </a:xfrm>
        </p:grpSpPr>
        <p:sp>
          <p:nvSpPr>
            <p:cNvPr id="37" name="object 4">
              <a:extLst>
                <a:ext uri="{FF2B5EF4-FFF2-40B4-BE49-F238E27FC236}">
                  <a16:creationId xmlns:a16="http://schemas.microsoft.com/office/drawing/2014/main" xmlns="" id="{204E293D-4738-2F49-9F09-DEE76D0FE635}"/>
                </a:ext>
              </a:extLst>
            </p:cNvPr>
            <p:cNvSpPr/>
            <p:nvPr/>
          </p:nvSpPr>
          <p:spPr>
            <a:xfrm>
              <a:off x="5163207" y="3068596"/>
              <a:ext cx="1883410" cy="0"/>
            </a:xfrm>
            <a:custGeom>
              <a:avLst/>
              <a:gdLst/>
              <a:ahLst/>
              <a:cxnLst/>
              <a:rect l="l" t="t" r="r" b="b"/>
              <a:pathLst>
                <a:path w="1883409">
                  <a:moveTo>
                    <a:pt x="1883371" y="0"/>
                  </a:moveTo>
                  <a:lnTo>
                    <a:pt x="0" y="0"/>
                  </a:lnTo>
                </a:path>
              </a:pathLst>
            </a:custGeom>
            <a:ln w="36004">
              <a:solidFill>
                <a:srgbClr val="4F82BC"/>
              </a:solidFill>
            </a:ln>
          </p:spPr>
          <p:txBody>
            <a:bodyPr wrap="square" lIns="0" tIns="0" rIns="0" bIns="0" rtlCol="0"/>
            <a:lstStyle/>
            <a:p>
              <a:endParaRPr/>
            </a:p>
          </p:txBody>
        </p:sp>
        <p:sp>
          <p:nvSpPr>
            <p:cNvPr id="38" name="object 5">
              <a:extLst>
                <a:ext uri="{FF2B5EF4-FFF2-40B4-BE49-F238E27FC236}">
                  <a16:creationId xmlns:a16="http://schemas.microsoft.com/office/drawing/2014/main" xmlns="" id="{23322CC8-59E6-AA4B-AA1F-AD99556912A9}"/>
                </a:ext>
              </a:extLst>
            </p:cNvPr>
            <p:cNvSpPr/>
            <p:nvPr/>
          </p:nvSpPr>
          <p:spPr>
            <a:xfrm>
              <a:off x="6970655" y="2998006"/>
              <a:ext cx="76200" cy="141605"/>
            </a:xfrm>
            <a:custGeom>
              <a:avLst/>
              <a:gdLst/>
              <a:ahLst/>
              <a:cxnLst/>
              <a:rect l="l" t="t" r="r" b="b"/>
              <a:pathLst>
                <a:path w="76200" h="141605">
                  <a:moveTo>
                    <a:pt x="0" y="0"/>
                  </a:moveTo>
                  <a:lnTo>
                    <a:pt x="75920" y="70586"/>
                  </a:lnTo>
                  <a:lnTo>
                    <a:pt x="0" y="141185"/>
                  </a:lnTo>
                </a:path>
              </a:pathLst>
            </a:custGeom>
            <a:ln w="36004">
              <a:solidFill>
                <a:srgbClr val="4F82BC"/>
              </a:solidFill>
            </a:ln>
          </p:spPr>
          <p:txBody>
            <a:bodyPr wrap="square" lIns="0" tIns="0" rIns="0" bIns="0" rtlCol="0"/>
            <a:lstStyle/>
            <a:p>
              <a:endParaRPr/>
            </a:p>
          </p:txBody>
        </p:sp>
      </p:grpSp>
      <p:sp>
        <p:nvSpPr>
          <p:cNvPr id="42" name="object 9">
            <a:extLst>
              <a:ext uri="{FF2B5EF4-FFF2-40B4-BE49-F238E27FC236}">
                <a16:creationId xmlns:a16="http://schemas.microsoft.com/office/drawing/2014/main" xmlns="" id="{43CDB54A-5215-1E42-8C87-4DB0BB92BFA5}"/>
              </a:ext>
            </a:extLst>
          </p:cNvPr>
          <p:cNvSpPr txBox="1"/>
          <p:nvPr/>
        </p:nvSpPr>
        <p:spPr>
          <a:xfrm>
            <a:off x="6425489" y="3221136"/>
            <a:ext cx="1357819" cy="617791"/>
          </a:xfrm>
          <a:prstGeom prst="rect">
            <a:avLst/>
          </a:prstGeom>
          <a:solidFill>
            <a:srgbClr val="E5E4E6"/>
          </a:solidFill>
        </p:spPr>
        <p:txBody>
          <a:bodyPr vert="horz" wrap="square" lIns="0" tIns="129216" rIns="0" bIns="0" rtlCol="0">
            <a:spAutoFit/>
          </a:bodyPr>
          <a:lstStyle/>
          <a:p>
            <a:pPr marL="266433" marR="254432" indent="-7201">
              <a:lnSpc>
                <a:spcPts val="1424"/>
              </a:lnSpc>
              <a:spcBef>
                <a:spcPts val="1017"/>
              </a:spcBef>
            </a:pPr>
            <a:endParaRPr lang="x-none" sz="1300" spc="-22" dirty="0">
              <a:solidFill>
                <a:srgbClr val="4C4D4F"/>
              </a:solidFill>
              <a:latin typeface="Montserrat-Light"/>
              <a:cs typeface="Montserrat-Light"/>
            </a:endParaRPr>
          </a:p>
          <a:p>
            <a:pPr marL="266433" marR="254432" indent="-7201">
              <a:lnSpc>
                <a:spcPts val="1424"/>
              </a:lnSpc>
              <a:spcBef>
                <a:spcPts val="1017"/>
              </a:spcBef>
            </a:pPr>
            <a:endParaRPr lang="en-US" sz="1300" spc="-22" dirty="0">
              <a:solidFill>
                <a:srgbClr val="4C4D4F"/>
              </a:solidFill>
              <a:latin typeface="Montserrat-Light"/>
              <a:cs typeface="Montserrat-Light"/>
            </a:endParaRPr>
          </a:p>
        </p:txBody>
      </p:sp>
      <p:sp>
        <p:nvSpPr>
          <p:cNvPr id="44" name="object 11">
            <a:extLst>
              <a:ext uri="{FF2B5EF4-FFF2-40B4-BE49-F238E27FC236}">
                <a16:creationId xmlns:a16="http://schemas.microsoft.com/office/drawing/2014/main" xmlns="" id="{62E766D2-962A-8646-A88C-758E7050ABAD}"/>
              </a:ext>
            </a:extLst>
          </p:cNvPr>
          <p:cNvSpPr txBox="1"/>
          <p:nvPr/>
        </p:nvSpPr>
        <p:spPr>
          <a:xfrm>
            <a:off x="3209204" y="3221136"/>
            <a:ext cx="1357819" cy="617791"/>
          </a:xfrm>
          <a:prstGeom prst="rect">
            <a:avLst/>
          </a:prstGeom>
          <a:solidFill>
            <a:srgbClr val="D8E4F0"/>
          </a:solidFill>
        </p:spPr>
        <p:txBody>
          <a:bodyPr vert="horz" wrap="square" lIns="0" tIns="129216" rIns="0" bIns="0" rtlCol="0">
            <a:spAutoFit/>
          </a:bodyPr>
          <a:lstStyle/>
          <a:p>
            <a:pPr marL="266433" marR="254432" indent="-7201">
              <a:lnSpc>
                <a:spcPts val="1424"/>
              </a:lnSpc>
              <a:spcBef>
                <a:spcPts val="1017"/>
              </a:spcBef>
            </a:pPr>
            <a:endParaRPr lang="en-US" sz="1300" spc="-22" dirty="0">
              <a:solidFill>
                <a:srgbClr val="4C4D4F"/>
              </a:solidFill>
              <a:latin typeface="Montserrat-Light"/>
              <a:cs typeface="Montserrat-Light"/>
            </a:endParaRPr>
          </a:p>
          <a:p>
            <a:pPr marL="266433" marR="254432" indent="-7201">
              <a:lnSpc>
                <a:spcPts val="1424"/>
              </a:lnSpc>
              <a:spcBef>
                <a:spcPts val="1017"/>
              </a:spcBef>
            </a:pPr>
            <a:endParaRPr lang="en-US" sz="1300" spc="-22" dirty="0">
              <a:solidFill>
                <a:srgbClr val="4C4D4F"/>
              </a:solidFill>
              <a:latin typeface="Montserrat-Light"/>
              <a:cs typeface="Montserrat-Light"/>
            </a:endParaRPr>
          </a:p>
        </p:txBody>
      </p:sp>
      <p:sp>
        <p:nvSpPr>
          <p:cNvPr id="46" name="object 13">
            <a:extLst>
              <a:ext uri="{FF2B5EF4-FFF2-40B4-BE49-F238E27FC236}">
                <a16:creationId xmlns:a16="http://schemas.microsoft.com/office/drawing/2014/main" xmlns="" id="{CB5F22AF-7D0A-5946-B7E6-7CC28C2C91E1}"/>
              </a:ext>
            </a:extLst>
          </p:cNvPr>
          <p:cNvSpPr txBox="1"/>
          <p:nvPr/>
        </p:nvSpPr>
        <p:spPr>
          <a:xfrm>
            <a:off x="1950229" y="1825243"/>
            <a:ext cx="1449946" cy="418448"/>
          </a:xfrm>
          <a:prstGeom prst="rect">
            <a:avLst/>
          </a:prstGeom>
        </p:spPr>
        <p:txBody>
          <a:bodyPr vert="horz" wrap="square" lIns="0" tIns="8001" rIns="0" bIns="0" rtlCol="0">
            <a:spAutoFit/>
          </a:bodyPr>
          <a:lstStyle/>
          <a:p>
            <a:pPr marL="8001" marR="3200" algn="ctr">
              <a:lnSpc>
                <a:spcPts val="1575"/>
              </a:lnSpc>
              <a:spcBef>
                <a:spcPts val="63"/>
              </a:spcBef>
            </a:pPr>
            <a:r>
              <a:rPr sz="1300" spc="-28" dirty="0">
                <a:solidFill>
                  <a:srgbClr val="FFFFFF"/>
                </a:solidFill>
                <a:latin typeface="Montserrat-Medium"/>
                <a:cs typeface="Montserrat-Medium"/>
              </a:rPr>
              <a:t>С</a:t>
            </a:r>
            <a:r>
              <a:rPr sz="1300" dirty="0">
                <a:solidFill>
                  <a:srgbClr val="FFFFFF"/>
                </a:solidFill>
                <a:latin typeface="Montserrat-Medium"/>
                <a:cs typeface="Montserrat-Medium"/>
              </a:rPr>
              <a:t>оциальный  фонд </a:t>
            </a:r>
            <a:r>
              <a:rPr sz="1300" spc="3" dirty="0">
                <a:solidFill>
                  <a:srgbClr val="FFFFFF"/>
                </a:solidFill>
                <a:latin typeface="Montserrat-Medium"/>
                <a:cs typeface="Montserrat-Medium"/>
              </a:rPr>
              <a:t> </a:t>
            </a:r>
            <a:r>
              <a:rPr sz="1300" spc="-6" dirty="0">
                <a:solidFill>
                  <a:srgbClr val="FFFFFF"/>
                </a:solidFill>
                <a:latin typeface="Montserrat-Medium"/>
                <a:cs typeface="Montserrat-Medium"/>
              </a:rPr>
              <a:t>России</a:t>
            </a:r>
            <a:endParaRPr sz="1300" dirty="0">
              <a:latin typeface="Montserrat-Medium"/>
              <a:cs typeface="Montserrat-Medium"/>
            </a:endParaRPr>
          </a:p>
        </p:txBody>
      </p:sp>
      <p:grpSp>
        <p:nvGrpSpPr>
          <p:cNvPr id="47" name="object 17">
            <a:extLst>
              <a:ext uri="{FF2B5EF4-FFF2-40B4-BE49-F238E27FC236}">
                <a16:creationId xmlns:a16="http://schemas.microsoft.com/office/drawing/2014/main" xmlns="" id="{3F4B3FC5-4E3B-4B46-A679-BA9856280B9B}"/>
              </a:ext>
            </a:extLst>
          </p:cNvPr>
          <p:cNvGrpSpPr/>
          <p:nvPr/>
        </p:nvGrpSpPr>
        <p:grpSpPr>
          <a:xfrm>
            <a:off x="6205261" y="2312047"/>
            <a:ext cx="957322" cy="876776"/>
            <a:chOff x="9407415" y="3311329"/>
            <a:chExt cx="1570990" cy="1169035"/>
          </a:xfrm>
        </p:grpSpPr>
        <p:sp>
          <p:nvSpPr>
            <p:cNvPr id="48" name="object 18">
              <a:extLst>
                <a:ext uri="{FF2B5EF4-FFF2-40B4-BE49-F238E27FC236}">
                  <a16:creationId xmlns:a16="http://schemas.microsoft.com/office/drawing/2014/main" xmlns="" id="{539095BC-D831-F640-B34D-294EE5DD1771}"/>
                </a:ext>
              </a:extLst>
            </p:cNvPr>
            <p:cNvSpPr/>
            <p:nvPr/>
          </p:nvSpPr>
          <p:spPr>
            <a:xfrm>
              <a:off x="9425417" y="3329331"/>
              <a:ext cx="1464310" cy="1132840"/>
            </a:xfrm>
            <a:custGeom>
              <a:avLst/>
              <a:gdLst/>
              <a:ahLst/>
              <a:cxnLst/>
              <a:rect l="l" t="t" r="r" b="b"/>
              <a:pathLst>
                <a:path w="1464309" h="1132839">
                  <a:moveTo>
                    <a:pt x="1464221" y="1132674"/>
                  </a:moveTo>
                  <a:lnTo>
                    <a:pt x="1464221" y="0"/>
                  </a:lnTo>
                  <a:lnTo>
                    <a:pt x="0" y="0"/>
                  </a:lnTo>
                </a:path>
              </a:pathLst>
            </a:custGeom>
            <a:ln w="36004">
              <a:solidFill>
                <a:srgbClr val="4F82BC"/>
              </a:solidFill>
            </a:ln>
          </p:spPr>
          <p:txBody>
            <a:bodyPr wrap="square" lIns="0" tIns="0" rIns="0" bIns="0" rtlCol="0"/>
            <a:lstStyle/>
            <a:p>
              <a:endParaRPr/>
            </a:p>
          </p:txBody>
        </p:sp>
        <p:sp>
          <p:nvSpPr>
            <p:cNvPr id="49" name="object 19">
              <a:extLst>
                <a:ext uri="{FF2B5EF4-FFF2-40B4-BE49-F238E27FC236}">
                  <a16:creationId xmlns:a16="http://schemas.microsoft.com/office/drawing/2014/main" xmlns="" id="{4F424408-FB11-E54D-A6A9-036BE4B0B513}"/>
                </a:ext>
              </a:extLst>
            </p:cNvPr>
            <p:cNvSpPr/>
            <p:nvPr/>
          </p:nvSpPr>
          <p:spPr>
            <a:xfrm>
              <a:off x="10819055" y="4386080"/>
              <a:ext cx="141605" cy="76200"/>
            </a:xfrm>
            <a:custGeom>
              <a:avLst/>
              <a:gdLst/>
              <a:ahLst/>
              <a:cxnLst/>
              <a:rect l="l" t="t" r="r" b="b"/>
              <a:pathLst>
                <a:path w="141604" h="76200">
                  <a:moveTo>
                    <a:pt x="141173" y="0"/>
                  </a:moveTo>
                  <a:lnTo>
                    <a:pt x="70586" y="75920"/>
                  </a:lnTo>
                  <a:lnTo>
                    <a:pt x="0" y="0"/>
                  </a:lnTo>
                </a:path>
              </a:pathLst>
            </a:custGeom>
            <a:ln w="36004">
              <a:solidFill>
                <a:srgbClr val="4F82BC"/>
              </a:solidFill>
            </a:ln>
          </p:spPr>
          <p:txBody>
            <a:bodyPr wrap="square" lIns="0" tIns="0" rIns="0" bIns="0" rtlCol="0"/>
            <a:lstStyle/>
            <a:p>
              <a:endParaRPr/>
            </a:p>
          </p:txBody>
        </p:sp>
      </p:grpSp>
      <p:grpSp>
        <p:nvGrpSpPr>
          <p:cNvPr id="56" name="object 26">
            <a:extLst>
              <a:ext uri="{FF2B5EF4-FFF2-40B4-BE49-F238E27FC236}">
                <a16:creationId xmlns:a16="http://schemas.microsoft.com/office/drawing/2014/main" xmlns="" id="{0DD814D4-304A-8549-857F-EE1D3192FE20}"/>
              </a:ext>
            </a:extLst>
          </p:cNvPr>
          <p:cNvGrpSpPr/>
          <p:nvPr/>
        </p:nvGrpSpPr>
        <p:grpSpPr>
          <a:xfrm>
            <a:off x="3836486" y="2312047"/>
            <a:ext cx="957322" cy="876776"/>
            <a:chOff x="5520195" y="3311329"/>
            <a:chExt cx="1570990" cy="1169035"/>
          </a:xfrm>
        </p:grpSpPr>
        <p:sp>
          <p:nvSpPr>
            <p:cNvPr id="57" name="object 27">
              <a:extLst>
                <a:ext uri="{FF2B5EF4-FFF2-40B4-BE49-F238E27FC236}">
                  <a16:creationId xmlns:a16="http://schemas.microsoft.com/office/drawing/2014/main" xmlns="" id="{BC7A98E8-27CF-AD4F-A483-A71C12E1EC02}"/>
                </a:ext>
              </a:extLst>
            </p:cNvPr>
            <p:cNvSpPr/>
            <p:nvPr/>
          </p:nvSpPr>
          <p:spPr>
            <a:xfrm>
              <a:off x="5608787" y="3329331"/>
              <a:ext cx="1464310" cy="1132840"/>
            </a:xfrm>
            <a:custGeom>
              <a:avLst/>
              <a:gdLst/>
              <a:ahLst/>
              <a:cxnLst/>
              <a:rect l="l" t="t" r="r" b="b"/>
              <a:pathLst>
                <a:path w="1464309" h="1132839">
                  <a:moveTo>
                    <a:pt x="0" y="1132674"/>
                  </a:moveTo>
                  <a:lnTo>
                    <a:pt x="0" y="0"/>
                  </a:lnTo>
                  <a:lnTo>
                    <a:pt x="1464221" y="0"/>
                  </a:lnTo>
                </a:path>
              </a:pathLst>
            </a:custGeom>
            <a:ln w="36004">
              <a:solidFill>
                <a:srgbClr val="4F82BC"/>
              </a:solidFill>
            </a:ln>
          </p:spPr>
          <p:txBody>
            <a:bodyPr wrap="square" lIns="0" tIns="0" rIns="0" bIns="0" rtlCol="0"/>
            <a:lstStyle/>
            <a:p>
              <a:endParaRPr/>
            </a:p>
          </p:txBody>
        </p:sp>
        <p:sp>
          <p:nvSpPr>
            <p:cNvPr id="58" name="object 28">
              <a:extLst>
                <a:ext uri="{FF2B5EF4-FFF2-40B4-BE49-F238E27FC236}">
                  <a16:creationId xmlns:a16="http://schemas.microsoft.com/office/drawing/2014/main" xmlns="" id="{FB604670-7322-5141-ACD3-BF684EAF3556}"/>
                </a:ext>
              </a:extLst>
            </p:cNvPr>
            <p:cNvSpPr/>
            <p:nvPr/>
          </p:nvSpPr>
          <p:spPr>
            <a:xfrm>
              <a:off x="5538198" y="4386080"/>
              <a:ext cx="141605" cy="76200"/>
            </a:xfrm>
            <a:custGeom>
              <a:avLst/>
              <a:gdLst/>
              <a:ahLst/>
              <a:cxnLst/>
              <a:rect l="l" t="t" r="r" b="b"/>
              <a:pathLst>
                <a:path w="141604" h="76200">
                  <a:moveTo>
                    <a:pt x="0" y="0"/>
                  </a:moveTo>
                  <a:lnTo>
                    <a:pt x="70586" y="75920"/>
                  </a:lnTo>
                  <a:lnTo>
                    <a:pt x="141173" y="0"/>
                  </a:lnTo>
                </a:path>
              </a:pathLst>
            </a:custGeom>
            <a:ln w="36004">
              <a:solidFill>
                <a:srgbClr val="4F82BC"/>
              </a:solidFill>
            </a:ln>
          </p:spPr>
          <p:txBody>
            <a:bodyPr wrap="square" lIns="0" tIns="0" rIns="0" bIns="0" rtlCol="0"/>
            <a:lstStyle/>
            <a:p>
              <a:endParaRPr/>
            </a:p>
          </p:txBody>
        </p:sp>
      </p:grpSp>
      <p:sp>
        <p:nvSpPr>
          <p:cNvPr id="61" name="object 15">
            <a:extLst>
              <a:ext uri="{FF2B5EF4-FFF2-40B4-BE49-F238E27FC236}">
                <a16:creationId xmlns:a16="http://schemas.microsoft.com/office/drawing/2014/main" xmlns="" id="{E6B05B7D-F475-D94F-8A50-624F30CE0629}"/>
              </a:ext>
            </a:extLst>
          </p:cNvPr>
          <p:cNvSpPr txBox="1"/>
          <p:nvPr/>
        </p:nvSpPr>
        <p:spPr>
          <a:xfrm>
            <a:off x="2924775" y="4028600"/>
            <a:ext cx="1900315" cy="679051"/>
          </a:xfrm>
          <a:prstGeom prst="rect">
            <a:avLst/>
          </a:prstGeom>
        </p:spPr>
        <p:txBody>
          <a:bodyPr vert="horz" wrap="square" lIns="0" tIns="32404" rIns="0" bIns="0" rtlCol="0">
            <a:spAutoFit/>
          </a:bodyPr>
          <a:lstStyle/>
          <a:p>
            <a:pPr marR="3200" algn="just">
              <a:spcBef>
                <a:spcPts val="0"/>
              </a:spcBef>
            </a:pPr>
            <a:r>
              <a:rPr lang="ru-RU" sz="1400" b="1" spc="-16" dirty="0">
                <a:solidFill>
                  <a:srgbClr val="58595B"/>
                </a:solidFill>
                <a:latin typeface="Times New Roman" panose="02020603050405020304" pitchFamily="18" charset="0"/>
                <a:cs typeface="Times New Roman" panose="02020603050405020304" pitchFamily="18" charset="0"/>
              </a:rPr>
              <a:t>На все   мероприятия, предусмотренные правилами</a:t>
            </a:r>
            <a:endParaRPr lang="ru-RU" sz="1400" b="1" dirty="0">
              <a:latin typeface="Times New Roman" panose="02020603050405020304" pitchFamily="18" charset="0"/>
              <a:cs typeface="Times New Roman" panose="02020603050405020304" pitchFamily="18" charset="0"/>
            </a:endParaRPr>
          </a:p>
        </p:txBody>
      </p:sp>
      <p:sp>
        <p:nvSpPr>
          <p:cNvPr id="62" name="object 32">
            <a:extLst>
              <a:ext uri="{FF2B5EF4-FFF2-40B4-BE49-F238E27FC236}">
                <a16:creationId xmlns:a16="http://schemas.microsoft.com/office/drawing/2014/main" xmlns="" id="{C64C2C59-6B07-CF41-93A8-DC273CA90C03}"/>
              </a:ext>
            </a:extLst>
          </p:cNvPr>
          <p:cNvSpPr txBox="1"/>
          <p:nvPr/>
        </p:nvSpPr>
        <p:spPr>
          <a:xfrm>
            <a:off x="3329105" y="3360055"/>
            <a:ext cx="1121390" cy="197714"/>
          </a:xfrm>
          <a:prstGeom prst="rect">
            <a:avLst/>
          </a:prstGeom>
        </p:spPr>
        <p:txBody>
          <a:bodyPr vert="horz" wrap="square" lIns="0" tIns="18002" rIns="0" bIns="0" rtlCol="0">
            <a:spAutoFit/>
          </a:bodyPr>
          <a:lstStyle/>
          <a:p>
            <a:pPr marL="129616" marR="140018" algn="ctr">
              <a:lnSpc>
                <a:spcPts val="1424"/>
              </a:lnSpc>
              <a:spcBef>
                <a:spcPts val="142"/>
              </a:spcBef>
            </a:pPr>
            <a:r>
              <a:rPr lang="ru-RU" sz="2000" b="1" spc="-22" dirty="0" smtClean="0">
                <a:solidFill>
                  <a:srgbClr val="4C4D4F"/>
                </a:solidFill>
                <a:latin typeface="Times New Roman" panose="02020603050405020304" pitchFamily="18" charset="0"/>
                <a:cs typeface="Times New Roman" panose="02020603050405020304" pitchFamily="18" charset="0"/>
              </a:rPr>
              <a:t>20%</a:t>
            </a:r>
            <a:endParaRPr sz="2000" b="1" dirty="0">
              <a:latin typeface="Times New Roman" panose="02020603050405020304" pitchFamily="18" charset="0"/>
              <a:cs typeface="Times New Roman" panose="02020603050405020304" pitchFamily="18" charset="0"/>
            </a:endParaRPr>
          </a:p>
        </p:txBody>
      </p:sp>
      <p:sp>
        <p:nvSpPr>
          <p:cNvPr id="63" name="object 15">
            <a:extLst>
              <a:ext uri="{FF2B5EF4-FFF2-40B4-BE49-F238E27FC236}">
                <a16:creationId xmlns:a16="http://schemas.microsoft.com/office/drawing/2014/main" xmlns="" id="{E1063524-1B85-4E42-90D6-CE5FAE0D2E05}"/>
              </a:ext>
            </a:extLst>
          </p:cNvPr>
          <p:cNvSpPr txBox="1"/>
          <p:nvPr/>
        </p:nvSpPr>
        <p:spPr>
          <a:xfrm>
            <a:off x="5655078" y="4028600"/>
            <a:ext cx="3198355" cy="1756269"/>
          </a:xfrm>
          <a:prstGeom prst="rect">
            <a:avLst/>
          </a:prstGeom>
        </p:spPr>
        <p:txBody>
          <a:bodyPr vert="horz" wrap="square" lIns="0" tIns="32404" rIns="0" bIns="0" rtlCol="0">
            <a:spAutoFit/>
          </a:bodyPr>
          <a:lstStyle/>
          <a:p>
            <a:pPr lvl="0"/>
            <a:r>
              <a:rPr lang="ru-RU" sz="1400" u="sng" dirty="0">
                <a:solidFill>
                  <a:srgbClr val="C00000"/>
                </a:solidFill>
                <a:latin typeface="Times New Roman" panose="02020603050405020304" pitchFamily="18" charset="0"/>
                <a:cs typeface="Times New Roman" panose="02020603050405020304" pitchFamily="18" charset="0"/>
              </a:rPr>
              <a:t>Дополнительно</a:t>
            </a:r>
            <a:r>
              <a:rPr lang="ru-RU" sz="1400" b="1" dirty="0">
                <a:solidFill>
                  <a:srgbClr val="C00000"/>
                </a:solidFill>
                <a:latin typeface="Times New Roman" panose="02020603050405020304" pitchFamily="18" charset="0"/>
                <a:cs typeface="Times New Roman" panose="02020603050405020304" pitchFamily="18" charset="0"/>
              </a:rPr>
              <a:t>, на санаторно-курортное лечение работников не ранее, чем за пять лет до достижения ими возраста, дающего право на назначение страховой пенсии по старости в соответствии с пенсионным законодательством</a:t>
            </a:r>
            <a:endParaRPr lang="ru-RU" sz="1400" dirty="0">
              <a:latin typeface="Times New Roman" panose="02020603050405020304" pitchFamily="18" charset="0"/>
              <a:cs typeface="Times New Roman" panose="02020603050405020304" pitchFamily="18" charset="0"/>
            </a:endParaRPr>
          </a:p>
          <a:p>
            <a:r>
              <a:rPr lang="ru-RU" sz="1400" dirty="0">
                <a:latin typeface="Times New Roman" panose="02020603050405020304" pitchFamily="18" charset="0"/>
                <a:cs typeface="Times New Roman" panose="02020603050405020304" pitchFamily="18" charset="0"/>
              </a:rPr>
              <a:t> </a:t>
            </a:r>
          </a:p>
        </p:txBody>
      </p:sp>
      <p:sp>
        <p:nvSpPr>
          <p:cNvPr id="64" name="object 32">
            <a:extLst>
              <a:ext uri="{FF2B5EF4-FFF2-40B4-BE49-F238E27FC236}">
                <a16:creationId xmlns:a16="http://schemas.microsoft.com/office/drawing/2014/main" xmlns="" id="{30E666B8-3729-A44C-8E84-D5C7C022B45F}"/>
              </a:ext>
            </a:extLst>
          </p:cNvPr>
          <p:cNvSpPr txBox="1"/>
          <p:nvPr/>
        </p:nvSpPr>
        <p:spPr>
          <a:xfrm>
            <a:off x="6540043" y="3360055"/>
            <a:ext cx="1121390" cy="197714"/>
          </a:xfrm>
          <a:prstGeom prst="rect">
            <a:avLst/>
          </a:prstGeom>
        </p:spPr>
        <p:txBody>
          <a:bodyPr vert="horz" wrap="square" lIns="0" tIns="18002" rIns="0" bIns="0" rtlCol="0">
            <a:spAutoFit/>
          </a:bodyPr>
          <a:lstStyle/>
          <a:p>
            <a:pPr marL="129616" marR="140018" algn="ctr">
              <a:lnSpc>
                <a:spcPts val="1424"/>
              </a:lnSpc>
              <a:spcBef>
                <a:spcPts val="142"/>
              </a:spcBef>
            </a:pPr>
            <a:r>
              <a:rPr lang="ru-RU" sz="2000" b="1" spc="-22" dirty="0" smtClean="0">
                <a:solidFill>
                  <a:srgbClr val="C00000"/>
                </a:solidFill>
                <a:latin typeface="Times New Roman" panose="02020603050405020304" pitchFamily="18" charset="0"/>
                <a:cs typeface="Times New Roman" panose="02020603050405020304" pitchFamily="18" charset="0"/>
              </a:rPr>
              <a:t>10 %</a:t>
            </a:r>
            <a:endParaRPr sz="2000" b="1" dirty="0">
              <a:solidFill>
                <a:srgbClr val="C00000"/>
              </a:solidFill>
              <a:latin typeface="Times New Roman" panose="02020603050405020304" pitchFamily="18" charset="0"/>
              <a:cs typeface="Times New Roman" panose="02020603050405020304" pitchFamily="18" charset="0"/>
            </a:endParaRPr>
          </a:p>
        </p:txBody>
      </p:sp>
      <p:sp>
        <p:nvSpPr>
          <p:cNvPr id="66" name="object 32">
            <a:extLst>
              <a:ext uri="{FF2B5EF4-FFF2-40B4-BE49-F238E27FC236}">
                <a16:creationId xmlns:a16="http://schemas.microsoft.com/office/drawing/2014/main" xmlns="" id="{BC7AFC41-823E-AE45-94F1-B974EB64D530}"/>
              </a:ext>
            </a:extLst>
          </p:cNvPr>
          <p:cNvSpPr txBox="1"/>
          <p:nvPr/>
        </p:nvSpPr>
        <p:spPr>
          <a:xfrm>
            <a:off x="4954309" y="1943101"/>
            <a:ext cx="1121390" cy="197714"/>
          </a:xfrm>
          <a:prstGeom prst="rect">
            <a:avLst/>
          </a:prstGeom>
        </p:spPr>
        <p:txBody>
          <a:bodyPr vert="horz" wrap="square" lIns="0" tIns="18002" rIns="0" bIns="0" rtlCol="0">
            <a:spAutoFit/>
          </a:bodyPr>
          <a:lstStyle/>
          <a:p>
            <a:pPr marL="129616" marR="140018" algn="ctr">
              <a:lnSpc>
                <a:spcPts val="1424"/>
              </a:lnSpc>
              <a:spcBef>
                <a:spcPts val="142"/>
              </a:spcBef>
            </a:pPr>
            <a:r>
              <a:rPr lang="ru-RU" sz="2000" b="1" spc="-22" dirty="0" smtClean="0">
                <a:solidFill>
                  <a:schemeClr val="tx2">
                    <a:lumMod val="50000"/>
                  </a:schemeClr>
                </a:solidFill>
                <a:latin typeface="Times New Roman" panose="02020603050405020304" pitchFamily="18" charset="0"/>
                <a:cs typeface="Times New Roman" panose="02020603050405020304" pitchFamily="18" charset="0"/>
              </a:rPr>
              <a:t>30%</a:t>
            </a:r>
            <a:endParaRPr sz="2000" b="1" dirty="0">
              <a:solidFill>
                <a:schemeClr val="tx2">
                  <a:lumMod val="50000"/>
                </a:schemeClr>
              </a:solidFill>
              <a:latin typeface="Times New Roman" panose="02020603050405020304" pitchFamily="18" charset="0"/>
              <a:cs typeface="Times New Roman" panose="02020603050405020304" pitchFamily="18" charset="0"/>
            </a:endParaRPr>
          </a:p>
        </p:txBody>
      </p:sp>
      <p:sp>
        <p:nvSpPr>
          <p:cNvPr id="45" name="object 3">
            <a:extLst>
              <a:ext uri="{FF2B5EF4-FFF2-40B4-BE49-F238E27FC236}">
                <a16:creationId xmlns:a16="http://schemas.microsoft.com/office/drawing/2014/main" xmlns="" id="{E29114B4-D23B-2A40-BF81-4F4A2A1644BC}"/>
              </a:ext>
            </a:extLst>
          </p:cNvPr>
          <p:cNvSpPr/>
          <p:nvPr/>
        </p:nvSpPr>
        <p:spPr>
          <a:xfrm>
            <a:off x="100980" y="107872"/>
            <a:ext cx="1849249" cy="6642259"/>
          </a:xfrm>
          <a:custGeom>
            <a:avLst/>
            <a:gdLst/>
            <a:ahLst/>
            <a:cxnLst/>
            <a:rect l="l" t="t" r="r" b="b"/>
            <a:pathLst>
              <a:path w="3034665" h="8856345">
                <a:moveTo>
                  <a:pt x="2310396" y="0"/>
                </a:moveTo>
                <a:lnTo>
                  <a:pt x="0" y="0"/>
                </a:lnTo>
                <a:lnTo>
                  <a:pt x="0" y="8856002"/>
                </a:lnTo>
                <a:lnTo>
                  <a:pt x="3034550" y="8856002"/>
                </a:lnTo>
                <a:lnTo>
                  <a:pt x="3007347" y="8795408"/>
                </a:lnTo>
                <a:lnTo>
                  <a:pt x="2980688" y="8735033"/>
                </a:lnTo>
                <a:lnTo>
                  <a:pt x="2954568" y="8674876"/>
                </a:lnTo>
                <a:lnTo>
                  <a:pt x="2928983" y="8614936"/>
                </a:lnTo>
                <a:lnTo>
                  <a:pt x="2903927" y="8555211"/>
                </a:lnTo>
                <a:lnTo>
                  <a:pt x="2879397" y="8495701"/>
                </a:lnTo>
                <a:lnTo>
                  <a:pt x="2855387" y="8436404"/>
                </a:lnTo>
                <a:lnTo>
                  <a:pt x="2831893" y="8377321"/>
                </a:lnTo>
                <a:lnTo>
                  <a:pt x="2808910" y="8318448"/>
                </a:lnTo>
                <a:lnTo>
                  <a:pt x="2786434" y="8259787"/>
                </a:lnTo>
                <a:lnTo>
                  <a:pt x="2764459" y="8201335"/>
                </a:lnTo>
                <a:lnTo>
                  <a:pt x="2742981" y="8143091"/>
                </a:lnTo>
                <a:lnTo>
                  <a:pt x="2721995" y="8085055"/>
                </a:lnTo>
                <a:lnTo>
                  <a:pt x="2701497" y="8027225"/>
                </a:lnTo>
                <a:lnTo>
                  <a:pt x="2681481" y="7969600"/>
                </a:lnTo>
                <a:lnTo>
                  <a:pt x="2661944" y="7912180"/>
                </a:lnTo>
                <a:lnTo>
                  <a:pt x="2642880" y="7854963"/>
                </a:lnTo>
                <a:lnTo>
                  <a:pt x="2624285" y="7797949"/>
                </a:lnTo>
                <a:lnTo>
                  <a:pt x="2606154" y="7741136"/>
                </a:lnTo>
                <a:lnTo>
                  <a:pt x="2588482" y="7684523"/>
                </a:lnTo>
                <a:lnTo>
                  <a:pt x="2571264" y="7628109"/>
                </a:lnTo>
                <a:lnTo>
                  <a:pt x="2554497" y="7571894"/>
                </a:lnTo>
                <a:lnTo>
                  <a:pt x="2538174" y="7515875"/>
                </a:lnTo>
                <a:lnTo>
                  <a:pt x="2522292" y="7460053"/>
                </a:lnTo>
                <a:lnTo>
                  <a:pt x="2506846" y="7404426"/>
                </a:lnTo>
                <a:lnTo>
                  <a:pt x="2491831" y="7348993"/>
                </a:lnTo>
                <a:lnTo>
                  <a:pt x="2477242" y="7293752"/>
                </a:lnTo>
                <a:lnTo>
                  <a:pt x="2463075" y="7238704"/>
                </a:lnTo>
                <a:lnTo>
                  <a:pt x="2449325" y="7183847"/>
                </a:lnTo>
                <a:lnTo>
                  <a:pt x="2435986" y="7129180"/>
                </a:lnTo>
                <a:lnTo>
                  <a:pt x="2423056" y="7074702"/>
                </a:lnTo>
                <a:lnTo>
                  <a:pt x="2410528" y="7020411"/>
                </a:lnTo>
                <a:lnTo>
                  <a:pt x="2398398" y="6966308"/>
                </a:lnTo>
                <a:lnTo>
                  <a:pt x="2386662" y="6912390"/>
                </a:lnTo>
                <a:lnTo>
                  <a:pt x="2375314" y="6858657"/>
                </a:lnTo>
                <a:lnTo>
                  <a:pt x="2364350" y="6805108"/>
                </a:lnTo>
                <a:lnTo>
                  <a:pt x="2353765" y="6751741"/>
                </a:lnTo>
                <a:lnTo>
                  <a:pt x="2343555" y="6698557"/>
                </a:lnTo>
                <a:lnTo>
                  <a:pt x="2333715" y="6645553"/>
                </a:lnTo>
                <a:lnTo>
                  <a:pt x="2324240" y="6592728"/>
                </a:lnTo>
                <a:lnTo>
                  <a:pt x="2315125" y="6540082"/>
                </a:lnTo>
                <a:lnTo>
                  <a:pt x="2306366" y="6487614"/>
                </a:lnTo>
                <a:lnTo>
                  <a:pt x="2297958" y="6435322"/>
                </a:lnTo>
                <a:lnTo>
                  <a:pt x="2289897" y="6383206"/>
                </a:lnTo>
                <a:lnTo>
                  <a:pt x="2282176" y="6331265"/>
                </a:lnTo>
                <a:lnTo>
                  <a:pt x="2274793" y="6279496"/>
                </a:lnTo>
                <a:lnTo>
                  <a:pt x="2267742" y="6227900"/>
                </a:lnTo>
                <a:lnTo>
                  <a:pt x="2261018" y="6176476"/>
                </a:lnTo>
                <a:lnTo>
                  <a:pt x="2254617" y="6125222"/>
                </a:lnTo>
                <a:lnTo>
                  <a:pt x="2248535" y="6074137"/>
                </a:lnTo>
                <a:lnTo>
                  <a:pt x="2242765" y="6023221"/>
                </a:lnTo>
                <a:lnTo>
                  <a:pt x="2237304" y="5972472"/>
                </a:lnTo>
                <a:lnTo>
                  <a:pt x="2232147" y="5921889"/>
                </a:lnTo>
                <a:lnTo>
                  <a:pt x="2227289" y="5871471"/>
                </a:lnTo>
                <a:lnTo>
                  <a:pt x="2222726" y="5821218"/>
                </a:lnTo>
                <a:lnTo>
                  <a:pt x="2218453" y="5771128"/>
                </a:lnTo>
                <a:lnTo>
                  <a:pt x="2214464" y="5721200"/>
                </a:lnTo>
                <a:lnTo>
                  <a:pt x="2210756" y="5671433"/>
                </a:lnTo>
                <a:lnTo>
                  <a:pt x="2207324" y="5621826"/>
                </a:lnTo>
                <a:lnTo>
                  <a:pt x="2204162" y="5572378"/>
                </a:lnTo>
                <a:lnTo>
                  <a:pt x="2198633" y="5473955"/>
                </a:lnTo>
                <a:lnTo>
                  <a:pt x="2194132" y="5376156"/>
                </a:lnTo>
                <a:lnTo>
                  <a:pt x="2190620" y="5278972"/>
                </a:lnTo>
                <a:lnTo>
                  <a:pt x="2188061" y="5182396"/>
                </a:lnTo>
                <a:lnTo>
                  <a:pt x="2186415" y="5086419"/>
                </a:lnTo>
                <a:lnTo>
                  <a:pt x="2185647" y="4991033"/>
                </a:lnTo>
                <a:lnTo>
                  <a:pt x="2185717" y="4896229"/>
                </a:lnTo>
                <a:lnTo>
                  <a:pt x="2186589" y="4802000"/>
                </a:lnTo>
                <a:lnTo>
                  <a:pt x="2188224" y="4708337"/>
                </a:lnTo>
                <a:lnTo>
                  <a:pt x="2190586" y="4615231"/>
                </a:lnTo>
                <a:lnTo>
                  <a:pt x="2193636" y="4522676"/>
                </a:lnTo>
                <a:lnTo>
                  <a:pt x="2197336" y="4430662"/>
                </a:lnTo>
                <a:lnTo>
                  <a:pt x="2201650" y="4339181"/>
                </a:lnTo>
                <a:lnTo>
                  <a:pt x="2206539" y="4248225"/>
                </a:lnTo>
                <a:lnTo>
                  <a:pt x="2211966" y="4157785"/>
                </a:lnTo>
                <a:lnTo>
                  <a:pt x="2221032" y="4023077"/>
                </a:lnTo>
                <a:lnTo>
                  <a:pt x="2231096" y="3889485"/>
                </a:lnTo>
                <a:lnTo>
                  <a:pt x="2242031" y="3756981"/>
                </a:lnTo>
                <a:lnTo>
                  <a:pt x="2257746" y="3581954"/>
                </a:lnTo>
                <a:lnTo>
                  <a:pt x="2278790" y="3365722"/>
                </a:lnTo>
                <a:lnTo>
                  <a:pt x="2367152" y="2526647"/>
                </a:lnTo>
                <a:lnTo>
                  <a:pt x="2387346" y="2322699"/>
                </a:lnTo>
                <a:lnTo>
                  <a:pt x="2402135" y="2161037"/>
                </a:lnTo>
                <a:lnTo>
                  <a:pt x="2412234" y="2040621"/>
                </a:lnTo>
                <a:lnTo>
                  <a:pt x="2421338" y="1920885"/>
                </a:lnTo>
                <a:lnTo>
                  <a:pt x="2426794" y="1841425"/>
                </a:lnTo>
                <a:lnTo>
                  <a:pt x="2431713" y="1762248"/>
                </a:lnTo>
                <a:lnTo>
                  <a:pt x="2436059" y="1683344"/>
                </a:lnTo>
                <a:lnTo>
                  <a:pt x="2439795" y="1604705"/>
                </a:lnTo>
                <a:lnTo>
                  <a:pt x="2442881" y="1526323"/>
                </a:lnTo>
                <a:lnTo>
                  <a:pt x="2445282" y="1448191"/>
                </a:lnTo>
                <a:lnTo>
                  <a:pt x="2446958" y="1370298"/>
                </a:lnTo>
                <a:lnTo>
                  <a:pt x="2447873" y="1292639"/>
                </a:lnTo>
                <a:lnTo>
                  <a:pt x="2447988" y="1215203"/>
                </a:lnTo>
                <a:lnTo>
                  <a:pt x="2447266" y="1137984"/>
                </a:lnTo>
                <a:lnTo>
                  <a:pt x="2445670" y="1060972"/>
                </a:lnTo>
                <a:lnTo>
                  <a:pt x="2443162" y="984160"/>
                </a:lnTo>
                <a:lnTo>
                  <a:pt x="2439703" y="907538"/>
                </a:lnTo>
                <a:lnTo>
                  <a:pt x="2435257" y="831100"/>
                </a:lnTo>
                <a:lnTo>
                  <a:pt x="2432652" y="792947"/>
                </a:lnTo>
                <a:lnTo>
                  <a:pt x="2429786" y="754837"/>
                </a:lnTo>
                <a:lnTo>
                  <a:pt x="2426654" y="716768"/>
                </a:lnTo>
                <a:lnTo>
                  <a:pt x="2423252" y="678740"/>
                </a:lnTo>
                <a:lnTo>
                  <a:pt x="2419574" y="640751"/>
                </a:lnTo>
                <a:lnTo>
                  <a:pt x="2415617" y="602801"/>
                </a:lnTo>
                <a:lnTo>
                  <a:pt x="2411375" y="564888"/>
                </a:lnTo>
                <a:lnTo>
                  <a:pt x="2406843" y="527012"/>
                </a:lnTo>
                <a:lnTo>
                  <a:pt x="2402018" y="489172"/>
                </a:lnTo>
                <a:lnTo>
                  <a:pt x="2396894" y="451365"/>
                </a:lnTo>
                <a:lnTo>
                  <a:pt x="2391467" y="413592"/>
                </a:lnTo>
                <a:lnTo>
                  <a:pt x="2385732" y="375852"/>
                </a:lnTo>
                <a:lnTo>
                  <a:pt x="2379683" y="338143"/>
                </a:lnTo>
                <a:lnTo>
                  <a:pt x="2373318" y="300464"/>
                </a:lnTo>
                <a:lnTo>
                  <a:pt x="2366630" y="262814"/>
                </a:lnTo>
                <a:lnTo>
                  <a:pt x="2359615" y="225193"/>
                </a:lnTo>
                <a:lnTo>
                  <a:pt x="2352268" y="187599"/>
                </a:lnTo>
                <a:lnTo>
                  <a:pt x="2344585" y="150031"/>
                </a:lnTo>
                <a:lnTo>
                  <a:pt x="2336562" y="112488"/>
                </a:lnTo>
                <a:lnTo>
                  <a:pt x="2328192" y="74969"/>
                </a:lnTo>
                <a:lnTo>
                  <a:pt x="2319472" y="37473"/>
                </a:lnTo>
                <a:lnTo>
                  <a:pt x="2310396" y="0"/>
                </a:lnTo>
                <a:close/>
              </a:path>
            </a:pathLst>
          </a:custGeom>
          <a:solidFill>
            <a:srgbClr val="CCDDE7"/>
          </a:solidFill>
        </p:spPr>
        <p:style>
          <a:lnRef idx="0">
            <a:scrgbClr r="0" g="0" b="0"/>
          </a:lnRef>
          <a:fillRef idx="0">
            <a:scrgbClr r="0" g="0" b="0"/>
          </a:fillRef>
          <a:effectRef idx="0">
            <a:scrgbClr r="0" g="0" b="0"/>
          </a:effectRef>
          <a:fontRef idx="major"/>
        </p:style>
        <p:txBody>
          <a:bodyPr wrap="square" lIns="0" tIns="0" rIns="0" bIns="0" rtlCol="0"/>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endParaRPr/>
          </a:p>
        </p:txBody>
      </p:sp>
      <p:pic>
        <p:nvPicPr>
          <p:cNvPr id="73" name="object 4">
            <a:extLst>
              <a:ext uri="{FF2B5EF4-FFF2-40B4-BE49-F238E27FC236}">
                <a16:creationId xmlns:a16="http://schemas.microsoft.com/office/drawing/2014/main" xmlns="" id="{6588F54A-E23E-FF49-838F-55CC2FDE64DE}"/>
              </a:ext>
            </a:extLst>
          </p:cNvPr>
          <p:cNvPicPr/>
          <p:nvPr/>
        </p:nvPicPr>
        <p:blipFill>
          <a:blip r:embed="rId2" cstate="print"/>
          <a:stretch>
            <a:fillRect/>
          </a:stretch>
        </p:blipFill>
        <p:spPr>
          <a:xfrm>
            <a:off x="1365616" y="106043"/>
            <a:ext cx="446182" cy="6643988"/>
          </a:xfrm>
          <a:prstGeom prst="rect">
            <a:avLst/>
          </a:prstGeom>
        </p:spPr>
      </p:pic>
      <p:grpSp>
        <p:nvGrpSpPr>
          <p:cNvPr id="74" name="Group 73">
            <a:extLst>
              <a:ext uri="{FF2B5EF4-FFF2-40B4-BE49-F238E27FC236}">
                <a16:creationId xmlns:a16="http://schemas.microsoft.com/office/drawing/2014/main" xmlns="" id="{20F5D676-E236-D84F-AE2F-D718B81E0C87}"/>
              </a:ext>
            </a:extLst>
          </p:cNvPr>
          <p:cNvGrpSpPr/>
          <p:nvPr/>
        </p:nvGrpSpPr>
        <p:grpSpPr>
          <a:xfrm>
            <a:off x="400181" y="5665724"/>
            <a:ext cx="557244" cy="806651"/>
            <a:chOff x="634994" y="7556702"/>
            <a:chExt cx="914452" cy="1075534"/>
          </a:xfrm>
        </p:grpSpPr>
        <p:pic>
          <p:nvPicPr>
            <p:cNvPr id="75" name="object 5">
              <a:extLst>
                <a:ext uri="{FF2B5EF4-FFF2-40B4-BE49-F238E27FC236}">
                  <a16:creationId xmlns:a16="http://schemas.microsoft.com/office/drawing/2014/main" xmlns="" id="{8AE9C3F9-595E-1C4E-99E9-7C93D66F0E7A}"/>
                </a:ext>
              </a:extLst>
            </p:cNvPr>
            <p:cNvPicPr/>
            <p:nvPr/>
          </p:nvPicPr>
          <p:blipFill>
            <a:blip r:embed="rId3" cstate="print"/>
            <a:stretch>
              <a:fillRect/>
            </a:stretch>
          </p:blipFill>
          <p:spPr>
            <a:xfrm>
              <a:off x="637218" y="8429396"/>
              <a:ext cx="163266" cy="78676"/>
            </a:xfrm>
            <a:prstGeom prst="rect">
              <a:avLst/>
            </a:prstGeom>
          </p:spPr>
        </p:pic>
        <p:pic>
          <p:nvPicPr>
            <p:cNvPr id="76" name="object 6">
              <a:extLst>
                <a:ext uri="{FF2B5EF4-FFF2-40B4-BE49-F238E27FC236}">
                  <a16:creationId xmlns:a16="http://schemas.microsoft.com/office/drawing/2014/main" xmlns="" id="{472D9660-E25E-174D-8E49-E08660851B7F}"/>
                </a:ext>
              </a:extLst>
            </p:cNvPr>
            <p:cNvPicPr/>
            <p:nvPr/>
          </p:nvPicPr>
          <p:blipFill>
            <a:blip r:embed="rId4" cstate="print"/>
            <a:stretch>
              <a:fillRect/>
            </a:stretch>
          </p:blipFill>
          <p:spPr>
            <a:xfrm>
              <a:off x="822641" y="8430279"/>
              <a:ext cx="341118" cy="89959"/>
            </a:xfrm>
            <a:prstGeom prst="rect">
              <a:avLst/>
            </a:prstGeom>
          </p:spPr>
        </p:pic>
        <p:sp>
          <p:nvSpPr>
            <p:cNvPr id="77" name="object 7">
              <a:extLst>
                <a:ext uri="{FF2B5EF4-FFF2-40B4-BE49-F238E27FC236}">
                  <a16:creationId xmlns:a16="http://schemas.microsoft.com/office/drawing/2014/main" xmlns="" id="{E385B0AA-9606-004C-91FF-291BD32CC62D}"/>
                </a:ext>
              </a:extLst>
            </p:cNvPr>
            <p:cNvSpPr/>
            <p:nvPr/>
          </p:nvSpPr>
          <p:spPr>
            <a:xfrm>
              <a:off x="1192096" y="8430277"/>
              <a:ext cx="62230" cy="77470"/>
            </a:xfrm>
            <a:custGeom>
              <a:avLst/>
              <a:gdLst/>
              <a:ahLst/>
              <a:cxnLst/>
              <a:rect l="l" t="t" r="r" b="b"/>
              <a:pathLst>
                <a:path w="62230" h="77470">
                  <a:moveTo>
                    <a:pt x="10883" y="0"/>
                  </a:moveTo>
                  <a:lnTo>
                    <a:pt x="0" y="0"/>
                  </a:lnTo>
                  <a:lnTo>
                    <a:pt x="0" y="76923"/>
                  </a:lnTo>
                  <a:lnTo>
                    <a:pt x="31750" y="76923"/>
                  </a:lnTo>
                  <a:lnTo>
                    <a:pt x="44600" y="75284"/>
                  </a:lnTo>
                  <a:lnTo>
                    <a:pt x="54124" y="70399"/>
                  </a:lnTo>
                  <a:lnTo>
                    <a:pt x="55698" y="68249"/>
                  </a:lnTo>
                  <a:lnTo>
                    <a:pt x="10883" y="68249"/>
                  </a:lnTo>
                  <a:lnTo>
                    <a:pt x="10883" y="35483"/>
                  </a:lnTo>
                  <a:lnTo>
                    <a:pt x="56574" y="35483"/>
                  </a:lnTo>
                  <a:lnTo>
                    <a:pt x="54738" y="32935"/>
                  </a:lnTo>
                  <a:lnTo>
                    <a:pt x="45848" y="28348"/>
                  </a:lnTo>
                  <a:lnTo>
                    <a:pt x="33731" y="26809"/>
                  </a:lnTo>
                  <a:lnTo>
                    <a:pt x="10883" y="26809"/>
                  </a:lnTo>
                  <a:lnTo>
                    <a:pt x="10883" y="0"/>
                  </a:lnTo>
                  <a:close/>
                </a:path>
                <a:path w="62230" h="77470">
                  <a:moveTo>
                    <a:pt x="56574" y="35483"/>
                  </a:moveTo>
                  <a:lnTo>
                    <a:pt x="44170" y="35483"/>
                  </a:lnTo>
                  <a:lnTo>
                    <a:pt x="51079" y="40436"/>
                  </a:lnTo>
                  <a:lnTo>
                    <a:pt x="51079" y="51320"/>
                  </a:lnTo>
                  <a:lnTo>
                    <a:pt x="49782" y="58643"/>
                  </a:lnTo>
                  <a:lnTo>
                    <a:pt x="45972" y="63942"/>
                  </a:lnTo>
                  <a:lnTo>
                    <a:pt x="39769" y="67163"/>
                  </a:lnTo>
                  <a:lnTo>
                    <a:pt x="31292" y="68249"/>
                  </a:lnTo>
                  <a:lnTo>
                    <a:pt x="55698" y="68249"/>
                  </a:lnTo>
                  <a:lnTo>
                    <a:pt x="60042" y="62318"/>
                  </a:lnTo>
                  <a:lnTo>
                    <a:pt x="62077" y="51092"/>
                  </a:lnTo>
                  <a:lnTo>
                    <a:pt x="60211" y="40531"/>
                  </a:lnTo>
                  <a:lnTo>
                    <a:pt x="56574" y="35483"/>
                  </a:lnTo>
                  <a:close/>
                </a:path>
              </a:pathLst>
            </a:custGeom>
            <a:solidFill>
              <a:srgbClr val="58595B"/>
            </a:solidFill>
          </p:spPr>
          <p:txBody>
            <a:bodyPr wrap="square" lIns="0" tIns="0" rIns="0" bIns="0" rtlCol="0"/>
            <a:lstStyle/>
            <a:p>
              <a:endParaRPr/>
            </a:p>
          </p:txBody>
        </p:sp>
        <p:pic>
          <p:nvPicPr>
            <p:cNvPr id="78" name="object 8">
              <a:extLst>
                <a:ext uri="{FF2B5EF4-FFF2-40B4-BE49-F238E27FC236}">
                  <a16:creationId xmlns:a16="http://schemas.microsoft.com/office/drawing/2014/main" xmlns="" id="{F9DDD202-1689-9345-941F-9329EC81CF2D}"/>
                </a:ext>
              </a:extLst>
            </p:cNvPr>
            <p:cNvPicPr/>
            <p:nvPr/>
          </p:nvPicPr>
          <p:blipFill>
            <a:blip r:embed="rId5" cstate="print"/>
            <a:stretch>
              <a:fillRect/>
            </a:stretch>
          </p:blipFill>
          <p:spPr>
            <a:xfrm>
              <a:off x="1274796" y="8430279"/>
              <a:ext cx="66154" cy="76911"/>
            </a:xfrm>
            <a:prstGeom prst="rect">
              <a:avLst/>
            </a:prstGeom>
          </p:spPr>
        </p:pic>
        <p:pic>
          <p:nvPicPr>
            <p:cNvPr id="79" name="object 9">
              <a:extLst>
                <a:ext uri="{FF2B5EF4-FFF2-40B4-BE49-F238E27FC236}">
                  <a16:creationId xmlns:a16="http://schemas.microsoft.com/office/drawing/2014/main" xmlns="" id="{E6D90ABF-E531-2C44-A07D-FB7A025D54AE}"/>
                </a:ext>
              </a:extLst>
            </p:cNvPr>
            <p:cNvPicPr/>
            <p:nvPr/>
          </p:nvPicPr>
          <p:blipFill>
            <a:blip r:embed="rId6" cstate="print"/>
            <a:stretch>
              <a:fillRect/>
            </a:stretch>
          </p:blipFill>
          <p:spPr>
            <a:xfrm>
              <a:off x="1369272" y="8430277"/>
              <a:ext cx="85153" cy="76923"/>
            </a:xfrm>
            <a:prstGeom prst="rect">
              <a:avLst/>
            </a:prstGeom>
          </p:spPr>
        </p:pic>
        <p:sp>
          <p:nvSpPr>
            <p:cNvPr id="80" name="object 10">
              <a:extLst>
                <a:ext uri="{FF2B5EF4-FFF2-40B4-BE49-F238E27FC236}">
                  <a16:creationId xmlns:a16="http://schemas.microsoft.com/office/drawing/2014/main" xmlns="" id="{9AC239B6-FFFB-6B45-BCBC-C4761EE0E4A2}"/>
                </a:ext>
              </a:extLst>
            </p:cNvPr>
            <p:cNvSpPr/>
            <p:nvPr/>
          </p:nvSpPr>
          <p:spPr>
            <a:xfrm>
              <a:off x="1482771" y="8430279"/>
              <a:ext cx="66675" cy="77470"/>
            </a:xfrm>
            <a:custGeom>
              <a:avLst/>
              <a:gdLst/>
              <a:ahLst/>
              <a:cxnLst/>
              <a:rect l="l" t="t" r="r" b="b"/>
              <a:pathLst>
                <a:path w="66675" h="77470">
                  <a:moveTo>
                    <a:pt x="66471" y="0"/>
                  </a:moveTo>
                  <a:lnTo>
                    <a:pt x="56349" y="0"/>
                  </a:lnTo>
                  <a:lnTo>
                    <a:pt x="10871" y="59334"/>
                  </a:lnTo>
                  <a:lnTo>
                    <a:pt x="10871" y="0"/>
                  </a:lnTo>
                  <a:lnTo>
                    <a:pt x="0" y="0"/>
                  </a:lnTo>
                  <a:lnTo>
                    <a:pt x="0" y="76911"/>
                  </a:lnTo>
                  <a:lnTo>
                    <a:pt x="10096" y="76911"/>
                  </a:lnTo>
                  <a:lnTo>
                    <a:pt x="55689" y="17691"/>
                  </a:lnTo>
                  <a:lnTo>
                    <a:pt x="55689" y="76911"/>
                  </a:lnTo>
                  <a:lnTo>
                    <a:pt x="66471" y="76911"/>
                  </a:lnTo>
                  <a:lnTo>
                    <a:pt x="66471" y="0"/>
                  </a:lnTo>
                  <a:close/>
                </a:path>
              </a:pathLst>
            </a:custGeom>
            <a:solidFill>
              <a:srgbClr val="58595B"/>
            </a:solidFill>
          </p:spPr>
          <p:txBody>
            <a:bodyPr wrap="square" lIns="0" tIns="0" rIns="0" bIns="0" rtlCol="0"/>
            <a:lstStyle/>
            <a:p>
              <a:endParaRPr/>
            </a:p>
          </p:txBody>
        </p:sp>
        <p:pic>
          <p:nvPicPr>
            <p:cNvPr id="81" name="object 11">
              <a:extLst>
                <a:ext uri="{FF2B5EF4-FFF2-40B4-BE49-F238E27FC236}">
                  <a16:creationId xmlns:a16="http://schemas.microsoft.com/office/drawing/2014/main" xmlns="" id="{BB8DA70F-8086-BE4A-88B0-C54D4509D3EB}"/>
                </a:ext>
              </a:extLst>
            </p:cNvPr>
            <p:cNvPicPr/>
            <p:nvPr/>
          </p:nvPicPr>
          <p:blipFill>
            <a:blip r:embed="rId7" cstate="print"/>
            <a:stretch>
              <a:fillRect/>
            </a:stretch>
          </p:blipFill>
          <p:spPr>
            <a:xfrm>
              <a:off x="634994" y="8541165"/>
              <a:ext cx="188554" cy="82626"/>
            </a:xfrm>
            <a:prstGeom prst="rect">
              <a:avLst/>
            </a:prstGeom>
          </p:spPr>
        </p:pic>
        <p:pic>
          <p:nvPicPr>
            <p:cNvPr id="82" name="object 12">
              <a:extLst>
                <a:ext uri="{FF2B5EF4-FFF2-40B4-BE49-F238E27FC236}">
                  <a16:creationId xmlns:a16="http://schemas.microsoft.com/office/drawing/2014/main" xmlns="" id="{F61F53E2-53C6-4646-9298-ADD052CAC6D5}"/>
                </a:ext>
              </a:extLst>
            </p:cNvPr>
            <p:cNvPicPr/>
            <p:nvPr/>
          </p:nvPicPr>
          <p:blipFill>
            <a:blip r:embed="rId8" cstate="print"/>
            <a:stretch>
              <a:fillRect/>
            </a:stretch>
          </p:blipFill>
          <p:spPr>
            <a:xfrm>
              <a:off x="845724" y="8544010"/>
              <a:ext cx="164275" cy="88226"/>
            </a:xfrm>
            <a:prstGeom prst="rect">
              <a:avLst/>
            </a:prstGeom>
          </p:spPr>
        </p:pic>
        <p:pic>
          <p:nvPicPr>
            <p:cNvPr id="83" name="object 13">
              <a:extLst>
                <a:ext uri="{FF2B5EF4-FFF2-40B4-BE49-F238E27FC236}">
                  <a16:creationId xmlns:a16="http://schemas.microsoft.com/office/drawing/2014/main" xmlns="" id="{5AECEDBD-41AD-144E-8C65-85EE44130273}"/>
                </a:ext>
              </a:extLst>
            </p:cNvPr>
            <p:cNvPicPr/>
            <p:nvPr/>
          </p:nvPicPr>
          <p:blipFill>
            <a:blip r:embed="rId9" cstate="print"/>
            <a:stretch>
              <a:fillRect/>
            </a:stretch>
          </p:blipFill>
          <p:spPr>
            <a:xfrm>
              <a:off x="1057757" y="8543142"/>
              <a:ext cx="319289" cy="78663"/>
            </a:xfrm>
            <a:prstGeom prst="rect">
              <a:avLst/>
            </a:prstGeom>
          </p:spPr>
        </p:pic>
        <p:pic>
          <p:nvPicPr>
            <p:cNvPr id="84" name="object 14">
              <a:extLst>
                <a:ext uri="{FF2B5EF4-FFF2-40B4-BE49-F238E27FC236}">
                  <a16:creationId xmlns:a16="http://schemas.microsoft.com/office/drawing/2014/main" xmlns="" id="{96D31B5A-667A-4245-8476-B3B7636CD2C8}"/>
                </a:ext>
              </a:extLst>
            </p:cNvPr>
            <p:cNvPicPr/>
            <p:nvPr/>
          </p:nvPicPr>
          <p:blipFill>
            <a:blip r:embed="rId10" cstate="print"/>
            <a:stretch>
              <a:fillRect/>
            </a:stretch>
          </p:blipFill>
          <p:spPr>
            <a:xfrm>
              <a:off x="1396605" y="8544012"/>
              <a:ext cx="66471" cy="76911"/>
            </a:xfrm>
            <a:prstGeom prst="rect">
              <a:avLst/>
            </a:prstGeom>
          </p:spPr>
        </p:pic>
        <p:pic>
          <p:nvPicPr>
            <p:cNvPr id="85" name="object 15">
              <a:extLst>
                <a:ext uri="{FF2B5EF4-FFF2-40B4-BE49-F238E27FC236}">
                  <a16:creationId xmlns:a16="http://schemas.microsoft.com/office/drawing/2014/main" xmlns="" id="{64F59B50-F07B-C04F-BAAF-361C208FEA8A}"/>
                </a:ext>
              </a:extLst>
            </p:cNvPr>
            <p:cNvPicPr/>
            <p:nvPr/>
          </p:nvPicPr>
          <p:blipFill>
            <a:blip r:embed="rId11" cstate="print"/>
            <a:stretch>
              <a:fillRect/>
            </a:stretch>
          </p:blipFill>
          <p:spPr>
            <a:xfrm>
              <a:off x="1482771" y="8544012"/>
              <a:ext cx="66471" cy="76911"/>
            </a:xfrm>
            <a:prstGeom prst="rect">
              <a:avLst/>
            </a:prstGeom>
          </p:spPr>
        </p:pic>
        <p:sp>
          <p:nvSpPr>
            <p:cNvPr id="86" name="object 16">
              <a:extLst>
                <a:ext uri="{FF2B5EF4-FFF2-40B4-BE49-F238E27FC236}">
                  <a16:creationId xmlns:a16="http://schemas.microsoft.com/office/drawing/2014/main" xmlns="" id="{8F34719E-BCE0-E94F-8BF1-3A09A326921C}"/>
                </a:ext>
              </a:extLst>
            </p:cNvPr>
            <p:cNvSpPr/>
            <p:nvPr/>
          </p:nvSpPr>
          <p:spPr>
            <a:xfrm>
              <a:off x="1489430" y="8408555"/>
              <a:ext cx="54610" cy="8255"/>
            </a:xfrm>
            <a:custGeom>
              <a:avLst/>
              <a:gdLst/>
              <a:ahLst/>
              <a:cxnLst/>
              <a:rect l="l" t="t" r="r" b="b"/>
              <a:pathLst>
                <a:path w="54609" h="8254">
                  <a:moveTo>
                    <a:pt x="54533" y="0"/>
                  </a:moveTo>
                  <a:lnTo>
                    <a:pt x="0" y="0"/>
                  </a:lnTo>
                  <a:lnTo>
                    <a:pt x="0" y="8115"/>
                  </a:lnTo>
                  <a:lnTo>
                    <a:pt x="54533" y="8115"/>
                  </a:lnTo>
                  <a:lnTo>
                    <a:pt x="54533" y="0"/>
                  </a:lnTo>
                  <a:close/>
                </a:path>
              </a:pathLst>
            </a:custGeom>
            <a:solidFill>
              <a:srgbClr val="58595B"/>
            </a:solidFill>
          </p:spPr>
          <p:txBody>
            <a:bodyPr wrap="square" lIns="0" tIns="0" rIns="0" bIns="0" rtlCol="0"/>
            <a:lstStyle/>
            <a:p>
              <a:endParaRPr/>
            </a:p>
          </p:txBody>
        </p:sp>
        <p:pic>
          <p:nvPicPr>
            <p:cNvPr id="87" name="object 17">
              <a:extLst>
                <a:ext uri="{FF2B5EF4-FFF2-40B4-BE49-F238E27FC236}">
                  <a16:creationId xmlns:a16="http://schemas.microsoft.com/office/drawing/2014/main" xmlns="" id="{96558440-5DFC-094A-927A-EC7068203E50}"/>
                </a:ext>
              </a:extLst>
            </p:cNvPr>
            <p:cNvPicPr/>
            <p:nvPr/>
          </p:nvPicPr>
          <p:blipFill>
            <a:blip r:embed="rId12" cstate="print"/>
            <a:stretch>
              <a:fillRect/>
            </a:stretch>
          </p:blipFill>
          <p:spPr>
            <a:xfrm>
              <a:off x="644093" y="7556702"/>
              <a:ext cx="895848" cy="769188"/>
            </a:xfrm>
            <a:prstGeom prst="rect">
              <a:avLst/>
            </a:prstGeom>
          </p:spPr>
        </p:pic>
      </p:grpSp>
    </p:spTree>
    <p:extLst>
      <p:ext uri="{BB962C8B-B14F-4D97-AF65-F5344CB8AC3E}">
        <p14:creationId xmlns:p14="http://schemas.microsoft.com/office/powerpoint/2010/main" val="72280026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55462" y="297558"/>
            <a:ext cx="9214374" cy="313932"/>
          </a:xfrm>
          <a:prstGeom prst="rect">
            <a:avLst/>
          </a:prstGeom>
        </p:spPr>
        <p:txBody>
          <a:bodyPr wrap="square">
            <a:spAutoFit/>
          </a:bodyPr>
          <a:lstStyle/>
          <a:p>
            <a:pPr lvl="0" algn="ctr">
              <a:lnSpc>
                <a:spcPct val="80000"/>
              </a:lnSpc>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ru-RU" b="1" dirty="0" smtClean="0">
                <a:solidFill>
                  <a:schemeClr val="bg1">
                    <a:lumMod val="50000"/>
                  </a:schemeClr>
                </a:solidFill>
                <a:latin typeface="Montserrat-Medium"/>
                <a:cs typeface="Times New Roman" pitchFamily="18" charset="0"/>
              </a:rPr>
              <a:t>База для расчета объема средств на ФОПМ, Раздел 2 формы ЕФС-1</a:t>
            </a:r>
            <a:endParaRPr lang="ru-RU" b="1" dirty="0">
              <a:solidFill>
                <a:schemeClr val="bg1">
                  <a:lumMod val="50000"/>
                </a:schemeClr>
              </a:solidFill>
              <a:latin typeface="Montserrat-Medium"/>
              <a:cs typeface="Times New Roman" pitchFamily="18" charset="0"/>
            </a:endParaRPr>
          </a:p>
        </p:txBody>
      </p:sp>
      <p:grpSp>
        <p:nvGrpSpPr>
          <p:cNvPr id="32" name="Group 6">
            <a:extLst>
              <a:ext uri="{FF2B5EF4-FFF2-40B4-BE49-F238E27FC236}">
                <a16:creationId xmlns="" xmlns:a16="http://schemas.microsoft.com/office/drawing/2014/main" id="{A0E28B5D-06CC-EE40-B67D-CDEC70E36FA2}"/>
              </a:ext>
            </a:extLst>
          </p:cNvPr>
          <p:cNvGrpSpPr/>
          <p:nvPr/>
        </p:nvGrpSpPr>
        <p:grpSpPr>
          <a:xfrm>
            <a:off x="386950" y="360008"/>
            <a:ext cx="664542" cy="806645"/>
            <a:chOff x="634994" y="480009"/>
            <a:chExt cx="914452" cy="1075526"/>
          </a:xfrm>
        </p:grpSpPr>
        <p:pic>
          <p:nvPicPr>
            <p:cNvPr id="35" name="object 3">
              <a:extLst>
                <a:ext uri="{FF2B5EF4-FFF2-40B4-BE49-F238E27FC236}">
                  <a16:creationId xmlns="" xmlns:a16="http://schemas.microsoft.com/office/drawing/2014/main" id="{514F6CE0-3F09-7646-BBD8-40CD5B5F6742}"/>
                </a:ext>
              </a:extLst>
            </p:cNvPr>
            <p:cNvPicPr/>
            <p:nvPr/>
          </p:nvPicPr>
          <p:blipFill>
            <a:blip r:embed="rId3" cstate="print"/>
            <a:stretch>
              <a:fillRect/>
            </a:stretch>
          </p:blipFill>
          <p:spPr>
            <a:xfrm>
              <a:off x="637218" y="1352696"/>
              <a:ext cx="163266" cy="78676"/>
            </a:xfrm>
            <a:prstGeom prst="rect">
              <a:avLst/>
            </a:prstGeom>
          </p:spPr>
        </p:pic>
        <p:pic>
          <p:nvPicPr>
            <p:cNvPr id="36" name="object 4">
              <a:extLst>
                <a:ext uri="{FF2B5EF4-FFF2-40B4-BE49-F238E27FC236}">
                  <a16:creationId xmlns="" xmlns:a16="http://schemas.microsoft.com/office/drawing/2014/main" id="{63DD7692-3234-774B-A189-B60AD6FBC4F5}"/>
                </a:ext>
              </a:extLst>
            </p:cNvPr>
            <p:cNvPicPr/>
            <p:nvPr/>
          </p:nvPicPr>
          <p:blipFill>
            <a:blip r:embed="rId4" cstate="print"/>
            <a:stretch>
              <a:fillRect/>
            </a:stretch>
          </p:blipFill>
          <p:spPr>
            <a:xfrm>
              <a:off x="822641" y="1353580"/>
              <a:ext cx="341118" cy="89957"/>
            </a:xfrm>
            <a:prstGeom prst="rect">
              <a:avLst/>
            </a:prstGeom>
          </p:spPr>
        </p:pic>
        <p:sp>
          <p:nvSpPr>
            <p:cNvPr id="37" name="object 5">
              <a:extLst>
                <a:ext uri="{FF2B5EF4-FFF2-40B4-BE49-F238E27FC236}">
                  <a16:creationId xmlns="" xmlns:a16="http://schemas.microsoft.com/office/drawing/2014/main" id="{F05A1893-2993-734D-B0A9-B57553F0C382}"/>
                </a:ext>
              </a:extLst>
            </p:cNvPr>
            <p:cNvSpPr/>
            <p:nvPr/>
          </p:nvSpPr>
          <p:spPr>
            <a:xfrm>
              <a:off x="1192096" y="1353577"/>
              <a:ext cx="62230" cy="77470"/>
            </a:xfrm>
            <a:custGeom>
              <a:avLst/>
              <a:gdLst/>
              <a:ahLst/>
              <a:cxnLst/>
              <a:rect l="l" t="t" r="r" b="b"/>
              <a:pathLst>
                <a:path w="62230" h="77469">
                  <a:moveTo>
                    <a:pt x="10883" y="0"/>
                  </a:moveTo>
                  <a:lnTo>
                    <a:pt x="0" y="0"/>
                  </a:lnTo>
                  <a:lnTo>
                    <a:pt x="0" y="76923"/>
                  </a:lnTo>
                  <a:lnTo>
                    <a:pt x="31750" y="76923"/>
                  </a:lnTo>
                  <a:lnTo>
                    <a:pt x="44600" y="75284"/>
                  </a:lnTo>
                  <a:lnTo>
                    <a:pt x="54124" y="70399"/>
                  </a:lnTo>
                  <a:lnTo>
                    <a:pt x="55698" y="68249"/>
                  </a:lnTo>
                  <a:lnTo>
                    <a:pt x="10883" y="68249"/>
                  </a:lnTo>
                  <a:lnTo>
                    <a:pt x="10883" y="35483"/>
                  </a:lnTo>
                  <a:lnTo>
                    <a:pt x="56574" y="35483"/>
                  </a:lnTo>
                  <a:lnTo>
                    <a:pt x="54738" y="32935"/>
                  </a:lnTo>
                  <a:lnTo>
                    <a:pt x="45848" y="28348"/>
                  </a:lnTo>
                  <a:lnTo>
                    <a:pt x="33731" y="26809"/>
                  </a:lnTo>
                  <a:lnTo>
                    <a:pt x="10883" y="26809"/>
                  </a:lnTo>
                  <a:lnTo>
                    <a:pt x="10883" y="0"/>
                  </a:lnTo>
                  <a:close/>
                </a:path>
                <a:path w="62230" h="77469">
                  <a:moveTo>
                    <a:pt x="56574" y="35483"/>
                  </a:moveTo>
                  <a:lnTo>
                    <a:pt x="44170" y="35483"/>
                  </a:lnTo>
                  <a:lnTo>
                    <a:pt x="51079" y="40436"/>
                  </a:lnTo>
                  <a:lnTo>
                    <a:pt x="51079" y="51320"/>
                  </a:lnTo>
                  <a:lnTo>
                    <a:pt x="49782" y="58643"/>
                  </a:lnTo>
                  <a:lnTo>
                    <a:pt x="45972" y="63942"/>
                  </a:lnTo>
                  <a:lnTo>
                    <a:pt x="39769" y="67163"/>
                  </a:lnTo>
                  <a:lnTo>
                    <a:pt x="31292" y="68249"/>
                  </a:lnTo>
                  <a:lnTo>
                    <a:pt x="55698" y="68249"/>
                  </a:lnTo>
                  <a:lnTo>
                    <a:pt x="60042" y="62318"/>
                  </a:lnTo>
                  <a:lnTo>
                    <a:pt x="62077" y="51092"/>
                  </a:lnTo>
                  <a:lnTo>
                    <a:pt x="60211" y="40531"/>
                  </a:lnTo>
                  <a:lnTo>
                    <a:pt x="56574" y="35483"/>
                  </a:lnTo>
                  <a:close/>
                </a:path>
              </a:pathLst>
            </a:custGeom>
            <a:solidFill>
              <a:srgbClr val="58595B"/>
            </a:solidFill>
          </p:spPr>
          <p:txBody>
            <a:bodyPr wrap="square" lIns="0" tIns="0" rIns="0" bIns="0" rtlCol="0"/>
            <a:lstStyle/>
            <a:p>
              <a:endParaRPr/>
            </a:p>
          </p:txBody>
        </p:sp>
        <p:pic>
          <p:nvPicPr>
            <p:cNvPr id="38" name="object 6">
              <a:extLst>
                <a:ext uri="{FF2B5EF4-FFF2-40B4-BE49-F238E27FC236}">
                  <a16:creationId xmlns="" xmlns:a16="http://schemas.microsoft.com/office/drawing/2014/main" id="{7B743F23-EB63-4D40-A1B0-9F85F1318426}"/>
                </a:ext>
              </a:extLst>
            </p:cNvPr>
            <p:cNvPicPr/>
            <p:nvPr/>
          </p:nvPicPr>
          <p:blipFill>
            <a:blip r:embed="rId5" cstate="print"/>
            <a:stretch>
              <a:fillRect/>
            </a:stretch>
          </p:blipFill>
          <p:spPr>
            <a:xfrm>
              <a:off x="1274796" y="1353580"/>
              <a:ext cx="66154" cy="76911"/>
            </a:xfrm>
            <a:prstGeom prst="rect">
              <a:avLst/>
            </a:prstGeom>
          </p:spPr>
        </p:pic>
        <p:pic>
          <p:nvPicPr>
            <p:cNvPr id="39" name="object 7">
              <a:extLst>
                <a:ext uri="{FF2B5EF4-FFF2-40B4-BE49-F238E27FC236}">
                  <a16:creationId xmlns="" xmlns:a16="http://schemas.microsoft.com/office/drawing/2014/main" id="{43A3A301-51C5-3B46-8C24-00665A28DC40}"/>
                </a:ext>
              </a:extLst>
            </p:cNvPr>
            <p:cNvPicPr/>
            <p:nvPr/>
          </p:nvPicPr>
          <p:blipFill>
            <a:blip r:embed="rId6" cstate="print"/>
            <a:stretch>
              <a:fillRect/>
            </a:stretch>
          </p:blipFill>
          <p:spPr>
            <a:xfrm>
              <a:off x="1369272" y="1353577"/>
              <a:ext cx="85153" cy="76923"/>
            </a:xfrm>
            <a:prstGeom prst="rect">
              <a:avLst/>
            </a:prstGeom>
          </p:spPr>
        </p:pic>
        <p:sp>
          <p:nvSpPr>
            <p:cNvPr id="40" name="object 8">
              <a:extLst>
                <a:ext uri="{FF2B5EF4-FFF2-40B4-BE49-F238E27FC236}">
                  <a16:creationId xmlns="" xmlns:a16="http://schemas.microsoft.com/office/drawing/2014/main" id="{6426D98D-215E-8244-91C4-8F434923A407}"/>
                </a:ext>
              </a:extLst>
            </p:cNvPr>
            <p:cNvSpPr/>
            <p:nvPr/>
          </p:nvSpPr>
          <p:spPr>
            <a:xfrm>
              <a:off x="1482771" y="1353580"/>
              <a:ext cx="66675" cy="77470"/>
            </a:xfrm>
            <a:custGeom>
              <a:avLst/>
              <a:gdLst/>
              <a:ahLst/>
              <a:cxnLst/>
              <a:rect l="l" t="t" r="r" b="b"/>
              <a:pathLst>
                <a:path w="66675" h="77469">
                  <a:moveTo>
                    <a:pt x="66471" y="0"/>
                  </a:moveTo>
                  <a:lnTo>
                    <a:pt x="56349" y="0"/>
                  </a:lnTo>
                  <a:lnTo>
                    <a:pt x="10871" y="59334"/>
                  </a:lnTo>
                  <a:lnTo>
                    <a:pt x="10871" y="0"/>
                  </a:lnTo>
                  <a:lnTo>
                    <a:pt x="0" y="0"/>
                  </a:lnTo>
                  <a:lnTo>
                    <a:pt x="0" y="76911"/>
                  </a:lnTo>
                  <a:lnTo>
                    <a:pt x="10096" y="76911"/>
                  </a:lnTo>
                  <a:lnTo>
                    <a:pt x="55689" y="17691"/>
                  </a:lnTo>
                  <a:lnTo>
                    <a:pt x="55689" y="76911"/>
                  </a:lnTo>
                  <a:lnTo>
                    <a:pt x="66471" y="76911"/>
                  </a:lnTo>
                  <a:lnTo>
                    <a:pt x="66471" y="0"/>
                  </a:lnTo>
                  <a:close/>
                </a:path>
              </a:pathLst>
            </a:custGeom>
            <a:solidFill>
              <a:srgbClr val="58595B"/>
            </a:solidFill>
          </p:spPr>
          <p:txBody>
            <a:bodyPr wrap="square" lIns="0" tIns="0" rIns="0" bIns="0" rtlCol="0"/>
            <a:lstStyle/>
            <a:p>
              <a:endParaRPr/>
            </a:p>
          </p:txBody>
        </p:sp>
        <p:pic>
          <p:nvPicPr>
            <p:cNvPr id="42" name="object 9">
              <a:extLst>
                <a:ext uri="{FF2B5EF4-FFF2-40B4-BE49-F238E27FC236}">
                  <a16:creationId xmlns="" xmlns:a16="http://schemas.microsoft.com/office/drawing/2014/main" id="{8BE24660-4A3F-E348-9B52-76573469C698}"/>
                </a:ext>
              </a:extLst>
            </p:cNvPr>
            <p:cNvPicPr/>
            <p:nvPr/>
          </p:nvPicPr>
          <p:blipFill>
            <a:blip r:embed="rId7" cstate="print"/>
            <a:stretch>
              <a:fillRect/>
            </a:stretch>
          </p:blipFill>
          <p:spPr>
            <a:xfrm>
              <a:off x="634994" y="1464464"/>
              <a:ext cx="188554" cy="82626"/>
            </a:xfrm>
            <a:prstGeom prst="rect">
              <a:avLst/>
            </a:prstGeom>
          </p:spPr>
        </p:pic>
        <p:pic>
          <p:nvPicPr>
            <p:cNvPr id="43" name="object 10">
              <a:extLst>
                <a:ext uri="{FF2B5EF4-FFF2-40B4-BE49-F238E27FC236}">
                  <a16:creationId xmlns="" xmlns:a16="http://schemas.microsoft.com/office/drawing/2014/main" id="{405CD552-6241-DF42-B93A-6D51E2F94917}"/>
                </a:ext>
              </a:extLst>
            </p:cNvPr>
            <p:cNvPicPr/>
            <p:nvPr/>
          </p:nvPicPr>
          <p:blipFill>
            <a:blip r:embed="rId8" cstate="print"/>
            <a:stretch>
              <a:fillRect/>
            </a:stretch>
          </p:blipFill>
          <p:spPr>
            <a:xfrm>
              <a:off x="845724" y="1467309"/>
              <a:ext cx="164275" cy="88226"/>
            </a:xfrm>
            <a:prstGeom prst="rect">
              <a:avLst/>
            </a:prstGeom>
          </p:spPr>
        </p:pic>
        <p:pic>
          <p:nvPicPr>
            <p:cNvPr id="45" name="object 11">
              <a:extLst>
                <a:ext uri="{FF2B5EF4-FFF2-40B4-BE49-F238E27FC236}">
                  <a16:creationId xmlns="" xmlns:a16="http://schemas.microsoft.com/office/drawing/2014/main" id="{AB951ABE-E1DE-3F45-B987-283B3D4FEB8A}"/>
                </a:ext>
              </a:extLst>
            </p:cNvPr>
            <p:cNvPicPr/>
            <p:nvPr/>
          </p:nvPicPr>
          <p:blipFill>
            <a:blip r:embed="rId9" cstate="print"/>
            <a:stretch>
              <a:fillRect/>
            </a:stretch>
          </p:blipFill>
          <p:spPr>
            <a:xfrm>
              <a:off x="1057757" y="1466442"/>
              <a:ext cx="319289" cy="78663"/>
            </a:xfrm>
            <a:prstGeom prst="rect">
              <a:avLst/>
            </a:prstGeom>
          </p:spPr>
        </p:pic>
        <p:pic>
          <p:nvPicPr>
            <p:cNvPr id="46" name="object 12">
              <a:extLst>
                <a:ext uri="{FF2B5EF4-FFF2-40B4-BE49-F238E27FC236}">
                  <a16:creationId xmlns="" xmlns:a16="http://schemas.microsoft.com/office/drawing/2014/main" id="{91348924-45C1-D74E-A748-D493422DC090}"/>
                </a:ext>
              </a:extLst>
            </p:cNvPr>
            <p:cNvPicPr/>
            <p:nvPr/>
          </p:nvPicPr>
          <p:blipFill>
            <a:blip r:embed="rId10" cstate="print"/>
            <a:stretch>
              <a:fillRect/>
            </a:stretch>
          </p:blipFill>
          <p:spPr>
            <a:xfrm>
              <a:off x="1396605" y="1467312"/>
              <a:ext cx="66471" cy="76911"/>
            </a:xfrm>
            <a:prstGeom prst="rect">
              <a:avLst/>
            </a:prstGeom>
          </p:spPr>
        </p:pic>
        <p:pic>
          <p:nvPicPr>
            <p:cNvPr id="47" name="object 13">
              <a:extLst>
                <a:ext uri="{FF2B5EF4-FFF2-40B4-BE49-F238E27FC236}">
                  <a16:creationId xmlns="" xmlns:a16="http://schemas.microsoft.com/office/drawing/2014/main" id="{5D2C8A54-6116-0146-A33B-1645B48F2143}"/>
                </a:ext>
              </a:extLst>
            </p:cNvPr>
            <p:cNvPicPr/>
            <p:nvPr/>
          </p:nvPicPr>
          <p:blipFill>
            <a:blip r:embed="rId11" cstate="print"/>
            <a:stretch>
              <a:fillRect/>
            </a:stretch>
          </p:blipFill>
          <p:spPr>
            <a:xfrm>
              <a:off x="1482771" y="1467312"/>
              <a:ext cx="66471" cy="76911"/>
            </a:xfrm>
            <a:prstGeom prst="rect">
              <a:avLst/>
            </a:prstGeom>
          </p:spPr>
        </p:pic>
        <p:sp>
          <p:nvSpPr>
            <p:cNvPr id="50" name="object 14">
              <a:extLst>
                <a:ext uri="{FF2B5EF4-FFF2-40B4-BE49-F238E27FC236}">
                  <a16:creationId xmlns="" xmlns:a16="http://schemas.microsoft.com/office/drawing/2014/main" id="{8299A96C-04B5-E643-AF7B-64587623B0E7}"/>
                </a:ext>
              </a:extLst>
            </p:cNvPr>
            <p:cNvSpPr/>
            <p:nvPr/>
          </p:nvSpPr>
          <p:spPr>
            <a:xfrm>
              <a:off x="1489430" y="1331849"/>
              <a:ext cx="54610" cy="8255"/>
            </a:xfrm>
            <a:custGeom>
              <a:avLst/>
              <a:gdLst/>
              <a:ahLst/>
              <a:cxnLst/>
              <a:rect l="l" t="t" r="r" b="b"/>
              <a:pathLst>
                <a:path w="54609" h="8255">
                  <a:moveTo>
                    <a:pt x="54533" y="0"/>
                  </a:moveTo>
                  <a:lnTo>
                    <a:pt x="0" y="0"/>
                  </a:lnTo>
                  <a:lnTo>
                    <a:pt x="0" y="8115"/>
                  </a:lnTo>
                  <a:lnTo>
                    <a:pt x="54533" y="8115"/>
                  </a:lnTo>
                  <a:lnTo>
                    <a:pt x="54533" y="0"/>
                  </a:lnTo>
                  <a:close/>
                </a:path>
              </a:pathLst>
            </a:custGeom>
            <a:solidFill>
              <a:srgbClr val="58595B"/>
            </a:solidFill>
          </p:spPr>
          <p:txBody>
            <a:bodyPr wrap="square" lIns="0" tIns="0" rIns="0" bIns="0" rtlCol="0"/>
            <a:lstStyle/>
            <a:p>
              <a:endParaRPr/>
            </a:p>
          </p:txBody>
        </p:sp>
        <p:pic>
          <p:nvPicPr>
            <p:cNvPr id="51" name="object 15">
              <a:extLst>
                <a:ext uri="{FF2B5EF4-FFF2-40B4-BE49-F238E27FC236}">
                  <a16:creationId xmlns="" xmlns:a16="http://schemas.microsoft.com/office/drawing/2014/main" id="{C2DB39E6-CEA0-FB47-AEC0-E21F16E1F693}"/>
                </a:ext>
              </a:extLst>
            </p:cNvPr>
            <p:cNvPicPr/>
            <p:nvPr/>
          </p:nvPicPr>
          <p:blipFill>
            <a:blip r:embed="rId12" cstate="print"/>
            <a:stretch>
              <a:fillRect/>
            </a:stretch>
          </p:blipFill>
          <p:spPr>
            <a:xfrm>
              <a:off x="644093" y="480009"/>
              <a:ext cx="895848" cy="769188"/>
            </a:xfrm>
            <a:prstGeom prst="rect">
              <a:avLst/>
            </a:prstGeom>
          </p:spPr>
        </p:pic>
      </p:grpSp>
      <p:pic>
        <p:nvPicPr>
          <p:cNvPr id="2051" name="Picture 3"/>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63130" y="936898"/>
            <a:ext cx="9214374" cy="566045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39574557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99780" y="836712"/>
            <a:ext cx="9214374" cy="1077218"/>
          </a:xfrm>
          <a:prstGeom prst="rect">
            <a:avLst/>
          </a:prstGeom>
        </p:spPr>
        <p:txBody>
          <a:bodyPr wrap="square">
            <a:spAutoFit/>
          </a:bodyPr>
          <a:lstStyle/>
          <a:p>
            <a:pPr lvl="0" algn="ctr">
              <a:lnSpc>
                <a:spcPct val="80000"/>
              </a:lnSpc>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ru-RU" sz="2000" b="1" dirty="0" smtClean="0">
                <a:solidFill>
                  <a:schemeClr val="bg1">
                    <a:lumMod val="50000"/>
                  </a:schemeClr>
                </a:solidFill>
                <a:latin typeface="Montserrat-Medium"/>
                <a:cs typeface="Times New Roman" pitchFamily="18" charset="0"/>
              </a:rPr>
              <a:t>Пример расчета объема средств для страхователей </a:t>
            </a:r>
          </a:p>
          <a:p>
            <a:pPr lvl="0" algn="ctr">
              <a:lnSpc>
                <a:spcPct val="80000"/>
              </a:lnSpc>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ru-RU" sz="2000" b="1" dirty="0" smtClean="0">
                <a:solidFill>
                  <a:schemeClr val="bg1">
                    <a:lumMod val="50000"/>
                  </a:schemeClr>
                </a:solidFill>
                <a:latin typeface="Montserrat-Medium"/>
                <a:cs typeface="Times New Roman" pitchFamily="18" charset="0"/>
              </a:rPr>
              <a:t>не имеющих расходов по обязательному социальному страхованию от несчастных случаев на производстве и профессиональных заболеваний</a:t>
            </a:r>
            <a:endParaRPr lang="ru-RU" sz="2000" b="1" dirty="0">
              <a:solidFill>
                <a:schemeClr val="bg1">
                  <a:lumMod val="50000"/>
                </a:schemeClr>
              </a:solidFill>
              <a:latin typeface="Montserrat-Medium"/>
              <a:cs typeface="Times New Roman" pitchFamily="18" charset="0"/>
            </a:endParaRPr>
          </a:p>
        </p:txBody>
      </p:sp>
      <p:grpSp>
        <p:nvGrpSpPr>
          <p:cNvPr id="32" name="Group 6">
            <a:extLst>
              <a:ext uri="{FF2B5EF4-FFF2-40B4-BE49-F238E27FC236}">
                <a16:creationId xmlns="" xmlns:a16="http://schemas.microsoft.com/office/drawing/2014/main" id="{A0E28B5D-06CC-EE40-B67D-CDEC70E36FA2}"/>
              </a:ext>
            </a:extLst>
          </p:cNvPr>
          <p:cNvGrpSpPr/>
          <p:nvPr/>
        </p:nvGrpSpPr>
        <p:grpSpPr>
          <a:xfrm>
            <a:off x="386950" y="360008"/>
            <a:ext cx="664542" cy="806645"/>
            <a:chOff x="634994" y="480009"/>
            <a:chExt cx="914452" cy="1075526"/>
          </a:xfrm>
        </p:grpSpPr>
        <p:pic>
          <p:nvPicPr>
            <p:cNvPr id="35" name="object 3">
              <a:extLst>
                <a:ext uri="{FF2B5EF4-FFF2-40B4-BE49-F238E27FC236}">
                  <a16:creationId xmlns="" xmlns:a16="http://schemas.microsoft.com/office/drawing/2014/main" id="{514F6CE0-3F09-7646-BBD8-40CD5B5F6742}"/>
                </a:ext>
              </a:extLst>
            </p:cNvPr>
            <p:cNvPicPr/>
            <p:nvPr/>
          </p:nvPicPr>
          <p:blipFill>
            <a:blip r:embed="rId3" cstate="print"/>
            <a:stretch>
              <a:fillRect/>
            </a:stretch>
          </p:blipFill>
          <p:spPr>
            <a:xfrm>
              <a:off x="637218" y="1352696"/>
              <a:ext cx="163266" cy="78676"/>
            </a:xfrm>
            <a:prstGeom prst="rect">
              <a:avLst/>
            </a:prstGeom>
          </p:spPr>
        </p:pic>
        <p:pic>
          <p:nvPicPr>
            <p:cNvPr id="36" name="object 4">
              <a:extLst>
                <a:ext uri="{FF2B5EF4-FFF2-40B4-BE49-F238E27FC236}">
                  <a16:creationId xmlns="" xmlns:a16="http://schemas.microsoft.com/office/drawing/2014/main" id="{63DD7692-3234-774B-A189-B60AD6FBC4F5}"/>
                </a:ext>
              </a:extLst>
            </p:cNvPr>
            <p:cNvPicPr/>
            <p:nvPr/>
          </p:nvPicPr>
          <p:blipFill>
            <a:blip r:embed="rId4" cstate="print"/>
            <a:stretch>
              <a:fillRect/>
            </a:stretch>
          </p:blipFill>
          <p:spPr>
            <a:xfrm>
              <a:off x="822641" y="1353580"/>
              <a:ext cx="341118" cy="89957"/>
            </a:xfrm>
            <a:prstGeom prst="rect">
              <a:avLst/>
            </a:prstGeom>
          </p:spPr>
        </p:pic>
        <p:sp>
          <p:nvSpPr>
            <p:cNvPr id="37" name="object 5">
              <a:extLst>
                <a:ext uri="{FF2B5EF4-FFF2-40B4-BE49-F238E27FC236}">
                  <a16:creationId xmlns="" xmlns:a16="http://schemas.microsoft.com/office/drawing/2014/main" id="{F05A1893-2993-734D-B0A9-B57553F0C382}"/>
                </a:ext>
              </a:extLst>
            </p:cNvPr>
            <p:cNvSpPr/>
            <p:nvPr/>
          </p:nvSpPr>
          <p:spPr>
            <a:xfrm>
              <a:off x="1192096" y="1353577"/>
              <a:ext cx="62230" cy="77470"/>
            </a:xfrm>
            <a:custGeom>
              <a:avLst/>
              <a:gdLst/>
              <a:ahLst/>
              <a:cxnLst/>
              <a:rect l="l" t="t" r="r" b="b"/>
              <a:pathLst>
                <a:path w="62230" h="77469">
                  <a:moveTo>
                    <a:pt x="10883" y="0"/>
                  </a:moveTo>
                  <a:lnTo>
                    <a:pt x="0" y="0"/>
                  </a:lnTo>
                  <a:lnTo>
                    <a:pt x="0" y="76923"/>
                  </a:lnTo>
                  <a:lnTo>
                    <a:pt x="31750" y="76923"/>
                  </a:lnTo>
                  <a:lnTo>
                    <a:pt x="44600" y="75284"/>
                  </a:lnTo>
                  <a:lnTo>
                    <a:pt x="54124" y="70399"/>
                  </a:lnTo>
                  <a:lnTo>
                    <a:pt x="55698" y="68249"/>
                  </a:lnTo>
                  <a:lnTo>
                    <a:pt x="10883" y="68249"/>
                  </a:lnTo>
                  <a:lnTo>
                    <a:pt x="10883" y="35483"/>
                  </a:lnTo>
                  <a:lnTo>
                    <a:pt x="56574" y="35483"/>
                  </a:lnTo>
                  <a:lnTo>
                    <a:pt x="54738" y="32935"/>
                  </a:lnTo>
                  <a:lnTo>
                    <a:pt x="45848" y="28348"/>
                  </a:lnTo>
                  <a:lnTo>
                    <a:pt x="33731" y="26809"/>
                  </a:lnTo>
                  <a:lnTo>
                    <a:pt x="10883" y="26809"/>
                  </a:lnTo>
                  <a:lnTo>
                    <a:pt x="10883" y="0"/>
                  </a:lnTo>
                  <a:close/>
                </a:path>
                <a:path w="62230" h="77469">
                  <a:moveTo>
                    <a:pt x="56574" y="35483"/>
                  </a:moveTo>
                  <a:lnTo>
                    <a:pt x="44170" y="35483"/>
                  </a:lnTo>
                  <a:lnTo>
                    <a:pt x="51079" y="40436"/>
                  </a:lnTo>
                  <a:lnTo>
                    <a:pt x="51079" y="51320"/>
                  </a:lnTo>
                  <a:lnTo>
                    <a:pt x="49782" y="58643"/>
                  </a:lnTo>
                  <a:lnTo>
                    <a:pt x="45972" y="63942"/>
                  </a:lnTo>
                  <a:lnTo>
                    <a:pt x="39769" y="67163"/>
                  </a:lnTo>
                  <a:lnTo>
                    <a:pt x="31292" y="68249"/>
                  </a:lnTo>
                  <a:lnTo>
                    <a:pt x="55698" y="68249"/>
                  </a:lnTo>
                  <a:lnTo>
                    <a:pt x="60042" y="62318"/>
                  </a:lnTo>
                  <a:lnTo>
                    <a:pt x="62077" y="51092"/>
                  </a:lnTo>
                  <a:lnTo>
                    <a:pt x="60211" y="40531"/>
                  </a:lnTo>
                  <a:lnTo>
                    <a:pt x="56574" y="35483"/>
                  </a:lnTo>
                  <a:close/>
                </a:path>
              </a:pathLst>
            </a:custGeom>
            <a:solidFill>
              <a:srgbClr val="58595B"/>
            </a:solidFill>
          </p:spPr>
          <p:txBody>
            <a:bodyPr wrap="square" lIns="0" tIns="0" rIns="0" bIns="0" rtlCol="0"/>
            <a:lstStyle/>
            <a:p>
              <a:endParaRPr/>
            </a:p>
          </p:txBody>
        </p:sp>
        <p:pic>
          <p:nvPicPr>
            <p:cNvPr id="38" name="object 6">
              <a:extLst>
                <a:ext uri="{FF2B5EF4-FFF2-40B4-BE49-F238E27FC236}">
                  <a16:creationId xmlns="" xmlns:a16="http://schemas.microsoft.com/office/drawing/2014/main" id="{7B743F23-EB63-4D40-A1B0-9F85F1318426}"/>
                </a:ext>
              </a:extLst>
            </p:cNvPr>
            <p:cNvPicPr/>
            <p:nvPr/>
          </p:nvPicPr>
          <p:blipFill>
            <a:blip r:embed="rId5" cstate="print"/>
            <a:stretch>
              <a:fillRect/>
            </a:stretch>
          </p:blipFill>
          <p:spPr>
            <a:xfrm>
              <a:off x="1274796" y="1353580"/>
              <a:ext cx="66154" cy="76911"/>
            </a:xfrm>
            <a:prstGeom prst="rect">
              <a:avLst/>
            </a:prstGeom>
          </p:spPr>
        </p:pic>
        <p:pic>
          <p:nvPicPr>
            <p:cNvPr id="39" name="object 7">
              <a:extLst>
                <a:ext uri="{FF2B5EF4-FFF2-40B4-BE49-F238E27FC236}">
                  <a16:creationId xmlns="" xmlns:a16="http://schemas.microsoft.com/office/drawing/2014/main" id="{43A3A301-51C5-3B46-8C24-00665A28DC40}"/>
                </a:ext>
              </a:extLst>
            </p:cNvPr>
            <p:cNvPicPr/>
            <p:nvPr/>
          </p:nvPicPr>
          <p:blipFill>
            <a:blip r:embed="rId6" cstate="print"/>
            <a:stretch>
              <a:fillRect/>
            </a:stretch>
          </p:blipFill>
          <p:spPr>
            <a:xfrm>
              <a:off x="1369272" y="1353577"/>
              <a:ext cx="85153" cy="76923"/>
            </a:xfrm>
            <a:prstGeom prst="rect">
              <a:avLst/>
            </a:prstGeom>
          </p:spPr>
        </p:pic>
        <p:sp>
          <p:nvSpPr>
            <p:cNvPr id="40" name="object 8">
              <a:extLst>
                <a:ext uri="{FF2B5EF4-FFF2-40B4-BE49-F238E27FC236}">
                  <a16:creationId xmlns="" xmlns:a16="http://schemas.microsoft.com/office/drawing/2014/main" id="{6426D98D-215E-8244-91C4-8F434923A407}"/>
                </a:ext>
              </a:extLst>
            </p:cNvPr>
            <p:cNvSpPr/>
            <p:nvPr/>
          </p:nvSpPr>
          <p:spPr>
            <a:xfrm>
              <a:off x="1482771" y="1353580"/>
              <a:ext cx="66675" cy="77470"/>
            </a:xfrm>
            <a:custGeom>
              <a:avLst/>
              <a:gdLst/>
              <a:ahLst/>
              <a:cxnLst/>
              <a:rect l="l" t="t" r="r" b="b"/>
              <a:pathLst>
                <a:path w="66675" h="77469">
                  <a:moveTo>
                    <a:pt x="66471" y="0"/>
                  </a:moveTo>
                  <a:lnTo>
                    <a:pt x="56349" y="0"/>
                  </a:lnTo>
                  <a:lnTo>
                    <a:pt x="10871" y="59334"/>
                  </a:lnTo>
                  <a:lnTo>
                    <a:pt x="10871" y="0"/>
                  </a:lnTo>
                  <a:lnTo>
                    <a:pt x="0" y="0"/>
                  </a:lnTo>
                  <a:lnTo>
                    <a:pt x="0" y="76911"/>
                  </a:lnTo>
                  <a:lnTo>
                    <a:pt x="10096" y="76911"/>
                  </a:lnTo>
                  <a:lnTo>
                    <a:pt x="55689" y="17691"/>
                  </a:lnTo>
                  <a:lnTo>
                    <a:pt x="55689" y="76911"/>
                  </a:lnTo>
                  <a:lnTo>
                    <a:pt x="66471" y="76911"/>
                  </a:lnTo>
                  <a:lnTo>
                    <a:pt x="66471" y="0"/>
                  </a:lnTo>
                  <a:close/>
                </a:path>
              </a:pathLst>
            </a:custGeom>
            <a:solidFill>
              <a:srgbClr val="58595B"/>
            </a:solidFill>
          </p:spPr>
          <p:txBody>
            <a:bodyPr wrap="square" lIns="0" tIns="0" rIns="0" bIns="0" rtlCol="0"/>
            <a:lstStyle/>
            <a:p>
              <a:endParaRPr/>
            </a:p>
          </p:txBody>
        </p:sp>
        <p:pic>
          <p:nvPicPr>
            <p:cNvPr id="42" name="object 9">
              <a:extLst>
                <a:ext uri="{FF2B5EF4-FFF2-40B4-BE49-F238E27FC236}">
                  <a16:creationId xmlns="" xmlns:a16="http://schemas.microsoft.com/office/drawing/2014/main" id="{8BE24660-4A3F-E348-9B52-76573469C698}"/>
                </a:ext>
              </a:extLst>
            </p:cNvPr>
            <p:cNvPicPr/>
            <p:nvPr/>
          </p:nvPicPr>
          <p:blipFill>
            <a:blip r:embed="rId7" cstate="print"/>
            <a:stretch>
              <a:fillRect/>
            </a:stretch>
          </p:blipFill>
          <p:spPr>
            <a:xfrm>
              <a:off x="634994" y="1464464"/>
              <a:ext cx="188554" cy="82626"/>
            </a:xfrm>
            <a:prstGeom prst="rect">
              <a:avLst/>
            </a:prstGeom>
          </p:spPr>
        </p:pic>
        <p:pic>
          <p:nvPicPr>
            <p:cNvPr id="43" name="object 10">
              <a:extLst>
                <a:ext uri="{FF2B5EF4-FFF2-40B4-BE49-F238E27FC236}">
                  <a16:creationId xmlns="" xmlns:a16="http://schemas.microsoft.com/office/drawing/2014/main" id="{405CD552-6241-DF42-B93A-6D51E2F94917}"/>
                </a:ext>
              </a:extLst>
            </p:cNvPr>
            <p:cNvPicPr/>
            <p:nvPr/>
          </p:nvPicPr>
          <p:blipFill>
            <a:blip r:embed="rId8" cstate="print"/>
            <a:stretch>
              <a:fillRect/>
            </a:stretch>
          </p:blipFill>
          <p:spPr>
            <a:xfrm>
              <a:off x="845724" y="1467309"/>
              <a:ext cx="164275" cy="88226"/>
            </a:xfrm>
            <a:prstGeom prst="rect">
              <a:avLst/>
            </a:prstGeom>
          </p:spPr>
        </p:pic>
        <p:pic>
          <p:nvPicPr>
            <p:cNvPr id="45" name="object 11">
              <a:extLst>
                <a:ext uri="{FF2B5EF4-FFF2-40B4-BE49-F238E27FC236}">
                  <a16:creationId xmlns="" xmlns:a16="http://schemas.microsoft.com/office/drawing/2014/main" id="{AB951ABE-E1DE-3F45-B987-283B3D4FEB8A}"/>
                </a:ext>
              </a:extLst>
            </p:cNvPr>
            <p:cNvPicPr/>
            <p:nvPr/>
          </p:nvPicPr>
          <p:blipFill>
            <a:blip r:embed="rId9" cstate="print"/>
            <a:stretch>
              <a:fillRect/>
            </a:stretch>
          </p:blipFill>
          <p:spPr>
            <a:xfrm>
              <a:off x="1057757" y="1466442"/>
              <a:ext cx="319289" cy="78663"/>
            </a:xfrm>
            <a:prstGeom prst="rect">
              <a:avLst/>
            </a:prstGeom>
          </p:spPr>
        </p:pic>
        <p:pic>
          <p:nvPicPr>
            <p:cNvPr id="46" name="object 12">
              <a:extLst>
                <a:ext uri="{FF2B5EF4-FFF2-40B4-BE49-F238E27FC236}">
                  <a16:creationId xmlns="" xmlns:a16="http://schemas.microsoft.com/office/drawing/2014/main" id="{91348924-45C1-D74E-A748-D493422DC090}"/>
                </a:ext>
              </a:extLst>
            </p:cNvPr>
            <p:cNvPicPr/>
            <p:nvPr/>
          </p:nvPicPr>
          <p:blipFill>
            <a:blip r:embed="rId10" cstate="print"/>
            <a:stretch>
              <a:fillRect/>
            </a:stretch>
          </p:blipFill>
          <p:spPr>
            <a:xfrm>
              <a:off x="1396605" y="1467312"/>
              <a:ext cx="66471" cy="76911"/>
            </a:xfrm>
            <a:prstGeom prst="rect">
              <a:avLst/>
            </a:prstGeom>
          </p:spPr>
        </p:pic>
        <p:pic>
          <p:nvPicPr>
            <p:cNvPr id="47" name="object 13">
              <a:extLst>
                <a:ext uri="{FF2B5EF4-FFF2-40B4-BE49-F238E27FC236}">
                  <a16:creationId xmlns="" xmlns:a16="http://schemas.microsoft.com/office/drawing/2014/main" id="{5D2C8A54-6116-0146-A33B-1645B48F2143}"/>
                </a:ext>
              </a:extLst>
            </p:cNvPr>
            <p:cNvPicPr/>
            <p:nvPr/>
          </p:nvPicPr>
          <p:blipFill>
            <a:blip r:embed="rId11" cstate="print"/>
            <a:stretch>
              <a:fillRect/>
            </a:stretch>
          </p:blipFill>
          <p:spPr>
            <a:xfrm>
              <a:off x="1482771" y="1467312"/>
              <a:ext cx="66471" cy="76911"/>
            </a:xfrm>
            <a:prstGeom prst="rect">
              <a:avLst/>
            </a:prstGeom>
          </p:spPr>
        </p:pic>
        <p:sp>
          <p:nvSpPr>
            <p:cNvPr id="50" name="object 14">
              <a:extLst>
                <a:ext uri="{FF2B5EF4-FFF2-40B4-BE49-F238E27FC236}">
                  <a16:creationId xmlns="" xmlns:a16="http://schemas.microsoft.com/office/drawing/2014/main" id="{8299A96C-04B5-E643-AF7B-64587623B0E7}"/>
                </a:ext>
              </a:extLst>
            </p:cNvPr>
            <p:cNvSpPr/>
            <p:nvPr/>
          </p:nvSpPr>
          <p:spPr>
            <a:xfrm>
              <a:off x="1489430" y="1331849"/>
              <a:ext cx="54610" cy="8255"/>
            </a:xfrm>
            <a:custGeom>
              <a:avLst/>
              <a:gdLst/>
              <a:ahLst/>
              <a:cxnLst/>
              <a:rect l="l" t="t" r="r" b="b"/>
              <a:pathLst>
                <a:path w="54609" h="8255">
                  <a:moveTo>
                    <a:pt x="54533" y="0"/>
                  </a:moveTo>
                  <a:lnTo>
                    <a:pt x="0" y="0"/>
                  </a:lnTo>
                  <a:lnTo>
                    <a:pt x="0" y="8115"/>
                  </a:lnTo>
                  <a:lnTo>
                    <a:pt x="54533" y="8115"/>
                  </a:lnTo>
                  <a:lnTo>
                    <a:pt x="54533" y="0"/>
                  </a:lnTo>
                  <a:close/>
                </a:path>
              </a:pathLst>
            </a:custGeom>
            <a:solidFill>
              <a:srgbClr val="58595B"/>
            </a:solidFill>
          </p:spPr>
          <p:txBody>
            <a:bodyPr wrap="square" lIns="0" tIns="0" rIns="0" bIns="0" rtlCol="0"/>
            <a:lstStyle/>
            <a:p>
              <a:endParaRPr/>
            </a:p>
          </p:txBody>
        </p:sp>
        <p:pic>
          <p:nvPicPr>
            <p:cNvPr id="51" name="object 15">
              <a:extLst>
                <a:ext uri="{FF2B5EF4-FFF2-40B4-BE49-F238E27FC236}">
                  <a16:creationId xmlns="" xmlns:a16="http://schemas.microsoft.com/office/drawing/2014/main" id="{C2DB39E6-CEA0-FB47-AEC0-E21F16E1F693}"/>
                </a:ext>
              </a:extLst>
            </p:cNvPr>
            <p:cNvPicPr/>
            <p:nvPr/>
          </p:nvPicPr>
          <p:blipFill>
            <a:blip r:embed="rId12" cstate="print"/>
            <a:stretch>
              <a:fillRect/>
            </a:stretch>
          </p:blipFill>
          <p:spPr>
            <a:xfrm>
              <a:off x="644093" y="480009"/>
              <a:ext cx="895848" cy="769188"/>
            </a:xfrm>
            <a:prstGeom prst="rect">
              <a:avLst/>
            </a:prstGeom>
          </p:spPr>
        </p:pic>
      </p:grpSp>
      <p:sp>
        <p:nvSpPr>
          <p:cNvPr id="3" name="TextBox 2"/>
          <p:cNvSpPr txBox="1"/>
          <p:nvPr/>
        </p:nvSpPr>
        <p:spPr>
          <a:xfrm>
            <a:off x="194472" y="2276871"/>
            <a:ext cx="9523376" cy="477054"/>
          </a:xfrm>
          <a:prstGeom prst="rect">
            <a:avLst/>
          </a:prstGeom>
          <a:noFill/>
        </p:spPr>
        <p:txBody>
          <a:bodyPr wrap="none" rtlCol="0">
            <a:spAutoFit/>
          </a:bodyPr>
          <a:lstStyle/>
          <a:p>
            <a:r>
              <a:rPr lang="ru-RU" sz="2500" dirty="0" smtClean="0">
                <a:solidFill>
                  <a:srgbClr val="FF0000"/>
                </a:solidFill>
                <a:effectLst>
                  <a:outerShdw blurRad="38100" dist="38100" dir="2700000" algn="tl">
                    <a:srgbClr val="000000">
                      <a:alpha val="43137"/>
                    </a:srgbClr>
                  </a:outerShdw>
                </a:effectLst>
              </a:rPr>
              <a:t>20% на все мероприятия : 145073,8 х 20% = 29 014,76 рублей </a:t>
            </a:r>
            <a:endParaRPr lang="ru-RU" sz="2500" dirty="0">
              <a:solidFill>
                <a:srgbClr val="FF0000"/>
              </a:solidFill>
              <a:effectLst>
                <a:outerShdw blurRad="38100" dist="38100" dir="2700000" algn="tl">
                  <a:srgbClr val="000000">
                    <a:alpha val="43137"/>
                  </a:srgbClr>
                </a:outerShdw>
              </a:effectLst>
            </a:endParaRPr>
          </a:p>
        </p:txBody>
      </p:sp>
      <p:sp>
        <p:nvSpPr>
          <p:cNvPr id="4" name="Плюс 3"/>
          <p:cNvSpPr/>
          <p:nvPr/>
        </p:nvSpPr>
        <p:spPr>
          <a:xfrm>
            <a:off x="84840" y="2780927"/>
            <a:ext cx="710061" cy="4572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2500"/>
          </a:p>
        </p:txBody>
      </p:sp>
      <p:sp>
        <p:nvSpPr>
          <p:cNvPr id="5" name="TextBox 4"/>
          <p:cNvSpPr txBox="1"/>
          <p:nvPr/>
        </p:nvSpPr>
        <p:spPr>
          <a:xfrm>
            <a:off x="809397" y="2824862"/>
            <a:ext cx="7200514" cy="492443"/>
          </a:xfrm>
          <a:prstGeom prst="rect">
            <a:avLst/>
          </a:prstGeom>
          <a:noFill/>
        </p:spPr>
        <p:txBody>
          <a:bodyPr wrap="none" rtlCol="0">
            <a:spAutoFit/>
          </a:bodyPr>
          <a:lstStyle/>
          <a:p>
            <a:r>
              <a:rPr lang="ru-RU" sz="2500" dirty="0" smtClean="0">
                <a:solidFill>
                  <a:srgbClr val="FF0000"/>
                </a:solidFill>
                <a:effectLst>
                  <a:outerShdw blurRad="38100" dist="38100" dir="2700000" algn="tl">
                    <a:srgbClr val="000000">
                      <a:alpha val="43137"/>
                    </a:srgbClr>
                  </a:outerShdw>
                </a:effectLst>
              </a:rPr>
              <a:t>10% на СКЛ </a:t>
            </a:r>
            <a:r>
              <a:rPr lang="ru-RU" sz="2500" dirty="0" err="1" smtClean="0">
                <a:solidFill>
                  <a:srgbClr val="FF0000"/>
                </a:solidFill>
                <a:effectLst>
                  <a:outerShdw blurRad="38100" dist="38100" dir="2700000" algn="tl">
                    <a:srgbClr val="000000">
                      <a:alpha val="43137"/>
                    </a:srgbClr>
                  </a:outerShdw>
                </a:effectLst>
              </a:rPr>
              <a:t>предпенсионеров</a:t>
            </a:r>
            <a:r>
              <a:rPr lang="ru-RU" sz="2500" dirty="0" smtClean="0">
                <a:solidFill>
                  <a:srgbClr val="FF0000"/>
                </a:solidFill>
                <a:effectLst>
                  <a:outerShdw blurRad="38100" dist="38100" dir="2700000" algn="tl">
                    <a:srgbClr val="000000">
                      <a:alpha val="43137"/>
                    </a:srgbClr>
                  </a:outerShdw>
                </a:effectLst>
              </a:rPr>
              <a:t> и пенсионеров</a:t>
            </a:r>
            <a:endParaRPr lang="ru-RU" sz="2500" dirty="0">
              <a:solidFill>
                <a:srgbClr val="FF0000"/>
              </a:solidFill>
              <a:effectLst>
                <a:outerShdw blurRad="38100" dist="38100" dir="2700000" algn="tl">
                  <a:srgbClr val="000000">
                    <a:alpha val="43137"/>
                  </a:srgbClr>
                </a:outerShdw>
              </a:effectLst>
            </a:endParaRPr>
          </a:p>
        </p:txBody>
      </p:sp>
      <p:sp>
        <p:nvSpPr>
          <p:cNvPr id="21" name="TextBox 20"/>
          <p:cNvSpPr txBox="1"/>
          <p:nvPr/>
        </p:nvSpPr>
        <p:spPr>
          <a:xfrm>
            <a:off x="213462" y="3356991"/>
            <a:ext cx="6380219" cy="477054"/>
          </a:xfrm>
          <a:prstGeom prst="rect">
            <a:avLst/>
          </a:prstGeom>
          <a:noFill/>
        </p:spPr>
        <p:txBody>
          <a:bodyPr wrap="none" rtlCol="0">
            <a:spAutoFit/>
          </a:bodyPr>
          <a:lstStyle/>
          <a:p>
            <a:r>
              <a:rPr lang="ru-RU" sz="2500" dirty="0">
                <a:solidFill>
                  <a:srgbClr val="FF0000"/>
                </a:solidFill>
                <a:effectLst>
                  <a:outerShdw blurRad="38100" dist="38100" dir="2700000" algn="tl">
                    <a:srgbClr val="000000">
                      <a:alpha val="43137"/>
                    </a:srgbClr>
                  </a:outerShdw>
                </a:effectLst>
              </a:rPr>
              <a:t>3</a:t>
            </a:r>
            <a:r>
              <a:rPr lang="ru-RU" sz="2500" dirty="0" smtClean="0">
                <a:solidFill>
                  <a:srgbClr val="FF0000"/>
                </a:solidFill>
                <a:effectLst>
                  <a:outerShdw blurRad="38100" dist="38100" dir="2700000" algn="tl">
                    <a:srgbClr val="000000">
                      <a:alpha val="43137"/>
                    </a:srgbClr>
                  </a:outerShdw>
                </a:effectLst>
              </a:rPr>
              <a:t>0% : 145073,8 х 30% = 43 522,14 рублей </a:t>
            </a:r>
            <a:endParaRPr lang="ru-RU" sz="2500" dirty="0">
              <a:solidFill>
                <a:srgbClr val="FF0000"/>
              </a:solidFill>
              <a:effectLst>
                <a:outerShdw blurRad="38100" dist="38100" dir="2700000" algn="tl">
                  <a:srgbClr val="000000">
                    <a:alpha val="43137"/>
                  </a:srgbClr>
                </a:outerShdw>
              </a:effectLst>
            </a:endParaRPr>
          </a:p>
        </p:txBody>
      </p:sp>
      <p:sp>
        <p:nvSpPr>
          <p:cNvPr id="7" name="TextBox 6"/>
          <p:cNvSpPr txBox="1"/>
          <p:nvPr/>
        </p:nvSpPr>
        <p:spPr>
          <a:xfrm>
            <a:off x="694176" y="4581128"/>
            <a:ext cx="8484462" cy="1569660"/>
          </a:xfrm>
          <a:prstGeom prst="rect">
            <a:avLst/>
          </a:prstGeom>
          <a:noFill/>
        </p:spPr>
        <p:txBody>
          <a:bodyPr wrap="square" rtlCol="0">
            <a:spAutoFit/>
          </a:bodyPr>
          <a:lstStyle/>
          <a:p>
            <a:pPr lvl="0" algn="ctr">
              <a:lnSpc>
                <a:spcPct val="80000"/>
              </a:lnSpc>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ru-RU" sz="2400" b="1" dirty="0">
                <a:solidFill>
                  <a:srgbClr val="C00000"/>
                </a:solidFill>
                <a:effectLst>
                  <a:outerShdw blurRad="38100" dist="38100" dir="2700000" algn="tl">
                    <a:srgbClr val="000000">
                      <a:alpha val="43137"/>
                    </a:srgbClr>
                  </a:outerShdw>
                </a:effectLst>
                <a:latin typeface="Montserrat-Medium"/>
                <a:cs typeface="Times New Roman" pitchFamily="18" charset="0"/>
              </a:rPr>
              <a:t>расчета объема средств для страхователей </a:t>
            </a:r>
          </a:p>
          <a:p>
            <a:pPr lvl="0" algn="ctr">
              <a:lnSpc>
                <a:spcPct val="80000"/>
              </a:lnSpc>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ru-RU" sz="2400" b="1" dirty="0" smtClean="0">
                <a:solidFill>
                  <a:srgbClr val="C00000"/>
                </a:solidFill>
                <a:effectLst>
                  <a:outerShdw blurRad="38100" dist="38100" dir="2700000" algn="tl">
                    <a:srgbClr val="000000">
                      <a:alpha val="43137"/>
                    </a:srgbClr>
                  </a:outerShdw>
                </a:effectLst>
                <a:latin typeface="Montserrat-Medium"/>
                <a:cs typeface="Times New Roman" pitchFamily="18" charset="0"/>
              </a:rPr>
              <a:t>имеющих </a:t>
            </a:r>
            <a:r>
              <a:rPr lang="ru-RU" sz="2400" b="1" dirty="0">
                <a:solidFill>
                  <a:srgbClr val="C00000"/>
                </a:solidFill>
                <a:effectLst>
                  <a:outerShdw blurRad="38100" dist="38100" dir="2700000" algn="tl">
                    <a:srgbClr val="000000">
                      <a:alpha val="43137"/>
                    </a:srgbClr>
                  </a:outerShdw>
                </a:effectLst>
                <a:latin typeface="Montserrat-Medium"/>
                <a:cs typeface="Times New Roman" pitchFamily="18" charset="0"/>
              </a:rPr>
              <a:t>расходов по обязательному социальному страхованию от несчастных случаев на производстве и профессиональных </a:t>
            </a:r>
            <a:r>
              <a:rPr lang="ru-RU" sz="2400" b="1" dirty="0" smtClean="0">
                <a:solidFill>
                  <a:srgbClr val="C00000"/>
                </a:solidFill>
                <a:effectLst>
                  <a:outerShdw blurRad="38100" dist="38100" dir="2700000" algn="tl">
                    <a:srgbClr val="000000">
                      <a:alpha val="43137"/>
                    </a:srgbClr>
                  </a:outerShdw>
                </a:effectLst>
                <a:latin typeface="Montserrat-Medium"/>
                <a:cs typeface="Times New Roman" pitchFamily="18" charset="0"/>
              </a:rPr>
              <a:t>заболеваний будет произведен </a:t>
            </a:r>
          </a:p>
          <a:p>
            <a:pPr lvl="0" algn="ctr">
              <a:lnSpc>
                <a:spcPct val="80000"/>
              </a:lnSpc>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ru-RU" sz="2400" b="1" dirty="0" smtClean="0">
                <a:solidFill>
                  <a:srgbClr val="C00000"/>
                </a:solidFill>
                <a:effectLst>
                  <a:outerShdw blurRad="38100" dist="38100" dir="2700000" algn="tl">
                    <a:srgbClr val="000000">
                      <a:alpha val="43137"/>
                    </a:srgbClr>
                  </a:outerShdw>
                </a:effectLst>
                <a:latin typeface="Montserrat-Medium"/>
                <a:cs typeface="Times New Roman" pitchFamily="18" charset="0"/>
              </a:rPr>
              <a:t>отделением Фонда</a:t>
            </a:r>
            <a:endParaRPr lang="ru-RU" sz="2400" b="1" dirty="0">
              <a:solidFill>
                <a:srgbClr val="C00000"/>
              </a:solidFill>
              <a:effectLst>
                <a:outerShdw blurRad="38100" dist="38100" dir="2700000" algn="tl">
                  <a:srgbClr val="000000">
                    <a:alpha val="43137"/>
                  </a:srgbClr>
                </a:outerShdw>
              </a:effectLst>
              <a:latin typeface="Montserrat-Medium"/>
              <a:cs typeface="Times New Roman" pitchFamily="18" charset="0"/>
            </a:endParaRPr>
          </a:p>
        </p:txBody>
      </p:sp>
    </p:spTree>
    <p:extLst>
      <p:ext uri="{BB962C8B-B14F-4D97-AF65-F5344CB8AC3E}">
        <p14:creationId xmlns:p14="http://schemas.microsoft.com/office/powerpoint/2010/main" val="2572589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object 34"/>
          <p:cNvSpPr txBox="1">
            <a:spLocks noGrp="1"/>
          </p:cNvSpPr>
          <p:nvPr>
            <p:ph type="title"/>
          </p:nvPr>
        </p:nvSpPr>
        <p:spPr>
          <a:xfrm>
            <a:off x="2066681" y="155562"/>
            <a:ext cx="7644848" cy="746743"/>
          </a:xfrm>
          <a:prstGeom prst="rect">
            <a:avLst/>
          </a:prstGeom>
        </p:spPr>
        <p:txBody>
          <a:bodyPr vert="horz" wrap="square" lIns="0" tIns="8001" rIns="0" bIns="0" rtlCol="0">
            <a:spAutoFit/>
          </a:bodyPr>
          <a:lstStyle/>
          <a:p>
            <a:r>
              <a:rPr lang="ru-RU" sz="2400" b="1" dirty="0">
                <a:solidFill>
                  <a:schemeClr val="tx2">
                    <a:lumMod val="50000"/>
                  </a:schemeClr>
                </a:solidFill>
                <a:latin typeface="Times New Roman" panose="02020603050405020304" pitchFamily="18" charset="0"/>
                <a:cs typeface="Times New Roman" panose="02020603050405020304" pitchFamily="18" charset="0"/>
              </a:rPr>
              <a:t>Мероприятия по финансовому обеспечению предупредительных </a:t>
            </a:r>
            <a:r>
              <a:rPr lang="ru-RU" sz="2400" b="1" dirty="0" smtClean="0">
                <a:solidFill>
                  <a:schemeClr val="tx2">
                    <a:lumMod val="50000"/>
                  </a:schemeClr>
                </a:solidFill>
                <a:latin typeface="Times New Roman" panose="02020603050405020304" pitchFamily="18" charset="0"/>
                <a:cs typeface="Times New Roman" panose="02020603050405020304" pitchFamily="18" charset="0"/>
              </a:rPr>
              <a:t>мер</a:t>
            </a:r>
            <a:endParaRPr lang="ru-RU" sz="2400" b="1" dirty="0">
              <a:solidFill>
                <a:schemeClr val="tx2">
                  <a:lumMod val="50000"/>
                </a:schemeClr>
              </a:solidFill>
              <a:latin typeface="Times New Roman" panose="02020603050405020304" pitchFamily="18" charset="0"/>
              <a:cs typeface="Times New Roman" panose="02020603050405020304" pitchFamily="18" charset="0"/>
            </a:endParaRPr>
          </a:p>
        </p:txBody>
      </p:sp>
      <p:sp>
        <p:nvSpPr>
          <p:cNvPr id="45" name="object 3">
            <a:extLst>
              <a:ext uri="{FF2B5EF4-FFF2-40B4-BE49-F238E27FC236}">
                <a16:creationId xmlns="" xmlns:a16="http://schemas.microsoft.com/office/drawing/2014/main" id="{E29114B4-D23B-2A40-BF81-4F4A2A1644BC}"/>
              </a:ext>
            </a:extLst>
          </p:cNvPr>
          <p:cNvSpPr/>
          <p:nvPr/>
        </p:nvSpPr>
        <p:spPr>
          <a:xfrm>
            <a:off x="100980" y="107872"/>
            <a:ext cx="1849249" cy="6642259"/>
          </a:xfrm>
          <a:custGeom>
            <a:avLst/>
            <a:gdLst/>
            <a:ahLst/>
            <a:cxnLst/>
            <a:rect l="l" t="t" r="r" b="b"/>
            <a:pathLst>
              <a:path w="3034665" h="8856345">
                <a:moveTo>
                  <a:pt x="2310396" y="0"/>
                </a:moveTo>
                <a:lnTo>
                  <a:pt x="0" y="0"/>
                </a:lnTo>
                <a:lnTo>
                  <a:pt x="0" y="8856002"/>
                </a:lnTo>
                <a:lnTo>
                  <a:pt x="3034550" y="8856002"/>
                </a:lnTo>
                <a:lnTo>
                  <a:pt x="3007347" y="8795408"/>
                </a:lnTo>
                <a:lnTo>
                  <a:pt x="2980688" y="8735033"/>
                </a:lnTo>
                <a:lnTo>
                  <a:pt x="2954568" y="8674876"/>
                </a:lnTo>
                <a:lnTo>
                  <a:pt x="2928983" y="8614936"/>
                </a:lnTo>
                <a:lnTo>
                  <a:pt x="2903927" y="8555211"/>
                </a:lnTo>
                <a:lnTo>
                  <a:pt x="2879397" y="8495701"/>
                </a:lnTo>
                <a:lnTo>
                  <a:pt x="2855387" y="8436404"/>
                </a:lnTo>
                <a:lnTo>
                  <a:pt x="2831893" y="8377321"/>
                </a:lnTo>
                <a:lnTo>
                  <a:pt x="2808910" y="8318448"/>
                </a:lnTo>
                <a:lnTo>
                  <a:pt x="2786434" y="8259787"/>
                </a:lnTo>
                <a:lnTo>
                  <a:pt x="2764459" y="8201335"/>
                </a:lnTo>
                <a:lnTo>
                  <a:pt x="2742981" y="8143091"/>
                </a:lnTo>
                <a:lnTo>
                  <a:pt x="2721995" y="8085055"/>
                </a:lnTo>
                <a:lnTo>
                  <a:pt x="2701497" y="8027225"/>
                </a:lnTo>
                <a:lnTo>
                  <a:pt x="2681481" y="7969600"/>
                </a:lnTo>
                <a:lnTo>
                  <a:pt x="2661944" y="7912180"/>
                </a:lnTo>
                <a:lnTo>
                  <a:pt x="2642880" y="7854963"/>
                </a:lnTo>
                <a:lnTo>
                  <a:pt x="2624285" y="7797949"/>
                </a:lnTo>
                <a:lnTo>
                  <a:pt x="2606154" y="7741136"/>
                </a:lnTo>
                <a:lnTo>
                  <a:pt x="2588482" y="7684523"/>
                </a:lnTo>
                <a:lnTo>
                  <a:pt x="2571264" y="7628109"/>
                </a:lnTo>
                <a:lnTo>
                  <a:pt x="2554497" y="7571894"/>
                </a:lnTo>
                <a:lnTo>
                  <a:pt x="2538174" y="7515875"/>
                </a:lnTo>
                <a:lnTo>
                  <a:pt x="2522292" y="7460053"/>
                </a:lnTo>
                <a:lnTo>
                  <a:pt x="2506846" y="7404426"/>
                </a:lnTo>
                <a:lnTo>
                  <a:pt x="2491831" y="7348993"/>
                </a:lnTo>
                <a:lnTo>
                  <a:pt x="2477242" y="7293752"/>
                </a:lnTo>
                <a:lnTo>
                  <a:pt x="2463075" y="7238704"/>
                </a:lnTo>
                <a:lnTo>
                  <a:pt x="2449325" y="7183847"/>
                </a:lnTo>
                <a:lnTo>
                  <a:pt x="2435986" y="7129180"/>
                </a:lnTo>
                <a:lnTo>
                  <a:pt x="2423056" y="7074702"/>
                </a:lnTo>
                <a:lnTo>
                  <a:pt x="2410528" y="7020411"/>
                </a:lnTo>
                <a:lnTo>
                  <a:pt x="2398398" y="6966308"/>
                </a:lnTo>
                <a:lnTo>
                  <a:pt x="2386662" y="6912390"/>
                </a:lnTo>
                <a:lnTo>
                  <a:pt x="2375314" y="6858657"/>
                </a:lnTo>
                <a:lnTo>
                  <a:pt x="2364350" y="6805108"/>
                </a:lnTo>
                <a:lnTo>
                  <a:pt x="2353765" y="6751741"/>
                </a:lnTo>
                <a:lnTo>
                  <a:pt x="2343555" y="6698557"/>
                </a:lnTo>
                <a:lnTo>
                  <a:pt x="2333715" y="6645553"/>
                </a:lnTo>
                <a:lnTo>
                  <a:pt x="2324240" y="6592728"/>
                </a:lnTo>
                <a:lnTo>
                  <a:pt x="2315125" y="6540082"/>
                </a:lnTo>
                <a:lnTo>
                  <a:pt x="2306366" y="6487614"/>
                </a:lnTo>
                <a:lnTo>
                  <a:pt x="2297958" y="6435322"/>
                </a:lnTo>
                <a:lnTo>
                  <a:pt x="2289897" y="6383206"/>
                </a:lnTo>
                <a:lnTo>
                  <a:pt x="2282176" y="6331265"/>
                </a:lnTo>
                <a:lnTo>
                  <a:pt x="2274793" y="6279496"/>
                </a:lnTo>
                <a:lnTo>
                  <a:pt x="2267742" y="6227900"/>
                </a:lnTo>
                <a:lnTo>
                  <a:pt x="2261018" y="6176476"/>
                </a:lnTo>
                <a:lnTo>
                  <a:pt x="2254617" y="6125222"/>
                </a:lnTo>
                <a:lnTo>
                  <a:pt x="2248535" y="6074137"/>
                </a:lnTo>
                <a:lnTo>
                  <a:pt x="2242765" y="6023221"/>
                </a:lnTo>
                <a:lnTo>
                  <a:pt x="2237304" y="5972472"/>
                </a:lnTo>
                <a:lnTo>
                  <a:pt x="2232147" y="5921889"/>
                </a:lnTo>
                <a:lnTo>
                  <a:pt x="2227289" y="5871471"/>
                </a:lnTo>
                <a:lnTo>
                  <a:pt x="2222726" y="5821218"/>
                </a:lnTo>
                <a:lnTo>
                  <a:pt x="2218453" y="5771128"/>
                </a:lnTo>
                <a:lnTo>
                  <a:pt x="2214464" y="5721200"/>
                </a:lnTo>
                <a:lnTo>
                  <a:pt x="2210756" y="5671433"/>
                </a:lnTo>
                <a:lnTo>
                  <a:pt x="2207324" y="5621826"/>
                </a:lnTo>
                <a:lnTo>
                  <a:pt x="2204162" y="5572378"/>
                </a:lnTo>
                <a:lnTo>
                  <a:pt x="2198633" y="5473955"/>
                </a:lnTo>
                <a:lnTo>
                  <a:pt x="2194132" y="5376156"/>
                </a:lnTo>
                <a:lnTo>
                  <a:pt x="2190620" y="5278972"/>
                </a:lnTo>
                <a:lnTo>
                  <a:pt x="2188061" y="5182396"/>
                </a:lnTo>
                <a:lnTo>
                  <a:pt x="2186415" y="5086419"/>
                </a:lnTo>
                <a:lnTo>
                  <a:pt x="2185647" y="4991033"/>
                </a:lnTo>
                <a:lnTo>
                  <a:pt x="2185717" y="4896229"/>
                </a:lnTo>
                <a:lnTo>
                  <a:pt x="2186589" y="4802000"/>
                </a:lnTo>
                <a:lnTo>
                  <a:pt x="2188224" y="4708337"/>
                </a:lnTo>
                <a:lnTo>
                  <a:pt x="2190586" y="4615231"/>
                </a:lnTo>
                <a:lnTo>
                  <a:pt x="2193636" y="4522676"/>
                </a:lnTo>
                <a:lnTo>
                  <a:pt x="2197336" y="4430662"/>
                </a:lnTo>
                <a:lnTo>
                  <a:pt x="2201650" y="4339181"/>
                </a:lnTo>
                <a:lnTo>
                  <a:pt x="2206539" y="4248225"/>
                </a:lnTo>
                <a:lnTo>
                  <a:pt x="2211966" y="4157785"/>
                </a:lnTo>
                <a:lnTo>
                  <a:pt x="2221032" y="4023077"/>
                </a:lnTo>
                <a:lnTo>
                  <a:pt x="2231096" y="3889485"/>
                </a:lnTo>
                <a:lnTo>
                  <a:pt x="2242031" y="3756981"/>
                </a:lnTo>
                <a:lnTo>
                  <a:pt x="2257746" y="3581954"/>
                </a:lnTo>
                <a:lnTo>
                  <a:pt x="2278790" y="3365722"/>
                </a:lnTo>
                <a:lnTo>
                  <a:pt x="2367152" y="2526647"/>
                </a:lnTo>
                <a:lnTo>
                  <a:pt x="2387346" y="2322699"/>
                </a:lnTo>
                <a:lnTo>
                  <a:pt x="2402135" y="2161037"/>
                </a:lnTo>
                <a:lnTo>
                  <a:pt x="2412234" y="2040621"/>
                </a:lnTo>
                <a:lnTo>
                  <a:pt x="2421338" y="1920885"/>
                </a:lnTo>
                <a:lnTo>
                  <a:pt x="2426794" y="1841425"/>
                </a:lnTo>
                <a:lnTo>
                  <a:pt x="2431713" y="1762248"/>
                </a:lnTo>
                <a:lnTo>
                  <a:pt x="2436059" y="1683344"/>
                </a:lnTo>
                <a:lnTo>
                  <a:pt x="2439795" y="1604705"/>
                </a:lnTo>
                <a:lnTo>
                  <a:pt x="2442881" y="1526323"/>
                </a:lnTo>
                <a:lnTo>
                  <a:pt x="2445282" y="1448191"/>
                </a:lnTo>
                <a:lnTo>
                  <a:pt x="2446958" y="1370298"/>
                </a:lnTo>
                <a:lnTo>
                  <a:pt x="2447873" y="1292639"/>
                </a:lnTo>
                <a:lnTo>
                  <a:pt x="2447988" y="1215203"/>
                </a:lnTo>
                <a:lnTo>
                  <a:pt x="2447266" y="1137984"/>
                </a:lnTo>
                <a:lnTo>
                  <a:pt x="2445670" y="1060972"/>
                </a:lnTo>
                <a:lnTo>
                  <a:pt x="2443162" y="984160"/>
                </a:lnTo>
                <a:lnTo>
                  <a:pt x="2439703" y="907538"/>
                </a:lnTo>
                <a:lnTo>
                  <a:pt x="2435257" y="831100"/>
                </a:lnTo>
                <a:lnTo>
                  <a:pt x="2432652" y="792947"/>
                </a:lnTo>
                <a:lnTo>
                  <a:pt x="2429786" y="754837"/>
                </a:lnTo>
                <a:lnTo>
                  <a:pt x="2426654" y="716768"/>
                </a:lnTo>
                <a:lnTo>
                  <a:pt x="2423252" y="678740"/>
                </a:lnTo>
                <a:lnTo>
                  <a:pt x="2419574" y="640751"/>
                </a:lnTo>
                <a:lnTo>
                  <a:pt x="2415617" y="602801"/>
                </a:lnTo>
                <a:lnTo>
                  <a:pt x="2411375" y="564888"/>
                </a:lnTo>
                <a:lnTo>
                  <a:pt x="2406843" y="527012"/>
                </a:lnTo>
                <a:lnTo>
                  <a:pt x="2402018" y="489172"/>
                </a:lnTo>
                <a:lnTo>
                  <a:pt x="2396894" y="451365"/>
                </a:lnTo>
                <a:lnTo>
                  <a:pt x="2391467" y="413592"/>
                </a:lnTo>
                <a:lnTo>
                  <a:pt x="2385732" y="375852"/>
                </a:lnTo>
                <a:lnTo>
                  <a:pt x="2379683" y="338143"/>
                </a:lnTo>
                <a:lnTo>
                  <a:pt x="2373318" y="300464"/>
                </a:lnTo>
                <a:lnTo>
                  <a:pt x="2366630" y="262814"/>
                </a:lnTo>
                <a:lnTo>
                  <a:pt x="2359615" y="225193"/>
                </a:lnTo>
                <a:lnTo>
                  <a:pt x="2352268" y="187599"/>
                </a:lnTo>
                <a:lnTo>
                  <a:pt x="2344585" y="150031"/>
                </a:lnTo>
                <a:lnTo>
                  <a:pt x="2336562" y="112488"/>
                </a:lnTo>
                <a:lnTo>
                  <a:pt x="2328192" y="74969"/>
                </a:lnTo>
                <a:lnTo>
                  <a:pt x="2319472" y="37473"/>
                </a:lnTo>
                <a:lnTo>
                  <a:pt x="2310396" y="0"/>
                </a:lnTo>
                <a:close/>
              </a:path>
            </a:pathLst>
          </a:custGeom>
          <a:solidFill>
            <a:srgbClr val="CCDDE7"/>
          </a:solidFill>
        </p:spPr>
        <p:style>
          <a:lnRef idx="0">
            <a:scrgbClr r="0" g="0" b="0"/>
          </a:lnRef>
          <a:fillRef idx="0">
            <a:scrgbClr r="0" g="0" b="0"/>
          </a:fillRef>
          <a:effectRef idx="0">
            <a:scrgbClr r="0" g="0" b="0"/>
          </a:effectRef>
          <a:fontRef idx="major"/>
        </p:style>
        <p:txBody>
          <a:bodyPr wrap="square" lIns="0" tIns="0" rIns="0" bIns="0" rtlCol="0"/>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endParaRPr/>
          </a:p>
        </p:txBody>
      </p:sp>
      <p:pic>
        <p:nvPicPr>
          <p:cNvPr id="73" name="object 4">
            <a:extLst>
              <a:ext uri="{FF2B5EF4-FFF2-40B4-BE49-F238E27FC236}">
                <a16:creationId xmlns="" xmlns:a16="http://schemas.microsoft.com/office/drawing/2014/main" id="{6588F54A-E23E-FF49-838F-55CC2FDE64DE}"/>
              </a:ext>
            </a:extLst>
          </p:cNvPr>
          <p:cNvPicPr/>
          <p:nvPr/>
        </p:nvPicPr>
        <p:blipFill>
          <a:blip r:embed="rId2" cstate="print"/>
          <a:stretch>
            <a:fillRect/>
          </a:stretch>
        </p:blipFill>
        <p:spPr>
          <a:xfrm>
            <a:off x="1365616" y="106043"/>
            <a:ext cx="446182" cy="6643988"/>
          </a:xfrm>
          <a:prstGeom prst="rect">
            <a:avLst/>
          </a:prstGeom>
        </p:spPr>
      </p:pic>
      <p:grpSp>
        <p:nvGrpSpPr>
          <p:cNvPr id="74" name="Group 73">
            <a:extLst>
              <a:ext uri="{FF2B5EF4-FFF2-40B4-BE49-F238E27FC236}">
                <a16:creationId xmlns="" xmlns:a16="http://schemas.microsoft.com/office/drawing/2014/main" id="{20F5D676-E236-D84F-AE2F-D718B81E0C87}"/>
              </a:ext>
            </a:extLst>
          </p:cNvPr>
          <p:cNvGrpSpPr/>
          <p:nvPr/>
        </p:nvGrpSpPr>
        <p:grpSpPr>
          <a:xfrm>
            <a:off x="400181" y="5665724"/>
            <a:ext cx="557244" cy="806651"/>
            <a:chOff x="634994" y="7556702"/>
            <a:chExt cx="914452" cy="1075534"/>
          </a:xfrm>
        </p:grpSpPr>
        <p:pic>
          <p:nvPicPr>
            <p:cNvPr id="75" name="object 5">
              <a:extLst>
                <a:ext uri="{FF2B5EF4-FFF2-40B4-BE49-F238E27FC236}">
                  <a16:creationId xmlns="" xmlns:a16="http://schemas.microsoft.com/office/drawing/2014/main" id="{8AE9C3F9-595E-1C4E-99E9-7C93D66F0E7A}"/>
                </a:ext>
              </a:extLst>
            </p:cNvPr>
            <p:cNvPicPr/>
            <p:nvPr/>
          </p:nvPicPr>
          <p:blipFill>
            <a:blip r:embed="rId3" cstate="print"/>
            <a:stretch>
              <a:fillRect/>
            </a:stretch>
          </p:blipFill>
          <p:spPr>
            <a:xfrm>
              <a:off x="637218" y="8429396"/>
              <a:ext cx="163266" cy="78676"/>
            </a:xfrm>
            <a:prstGeom prst="rect">
              <a:avLst/>
            </a:prstGeom>
          </p:spPr>
        </p:pic>
        <p:pic>
          <p:nvPicPr>
            <p:cNvPr id="76" name="object 6">
              <a:extLst>
                <a:ext uri="{FF2B5EF4-FFF2-40B4-BE49-F238E27FC236}">
                  <a16:creationId xmlns="" xmlns:a16="http://schemas.microsoft.com/office/drawing/2014/main" id="{472D9660-E25E-174D-8E49-E08660851B7F}"/>
                </a:ext>
              </a:extLst>
            </p:cNvPr>
            <p:cNvPicPr/>
            <p:nvPr/>
          </p:nvPicPr>
          <p:blipFill>
            <a:blip r:embed="rId4" cstate="print"/>
            <a:stretch>
              <a:fillRect/>
            </a:stretch>
          </p:blipFill>
          <p:spPr>
            <a:xfrm>
              <a:off x="822641" y="8430279"/>
              <a:ext cx="341118" cy="89959"/>
            </a:xfrm>
            <a:prstGeom prst="rect">
              <a:avLst/>
            </a:prstGeom>
          </p:spPr>
        </p:pic>
        <p:sp>
          <p:nvSpPr>
            <p:cNvPr id="77" name="object 7">
              <a:extLst>
                <a:ext uri="{FF2B5EF4-FFF2-40B4-BE49-F238E27FC236}">
                  <a16:creationId xmlns="" xmlns:a16="http://schemas.microsoft.com/office/drawing/2014/main" id="{E385B0AA-9606-004C-91FF-291BD32CC62D}"/>
                </a:ext>
              </a:extLst>
            </p:cNvPr>
            <p:cNvSpPr/>
            <p:nvPr/>
          </p:nvSpPr>
          <p:spPr>
            <a:xfrm>
              <a:off x="1192096" y="8430277"/>
              <a:ext cx="62230" cy="77470"/>
            </a:xfrm>
            <a:custGeom>
              <a:avLst/>
              <a:gdLst/>
              <a:ahLst/>
              <a:cxnLst/>
              <a:rect l="l" t="t" r="r" b="b"/>
              <a:pathLst>
                <a:path w="62230" h="77470">
                  <a:moveTo>
                    <a:pt x="10883" y="0"/>
                  </a:moveTo>
                  <a:lnTo>
                    <a:pt x="0" y="0"/>
                  </a:lnTo>
                  <a:lnTo>
                    <a:pt x="0" y="76923"/>
                  </a:lnTo>
                  <a:lnTo>
                    <a:pt x="31750" y="76923"/>
                  </a:lnTo>
                  <a:lnTo>
                    <a:pt x="44600" y="75284"/>
                  </a:lnTo>
                  <a:lnTo>
                    <a:pt x="54124" y="70399"/>
                  </a:lnTo>
                  <a:lnTo>
                    <a:pt x="55698" y="68249"/>
                  </a:lnTo>
                  <a:lnTo>
                    <a:pt x="10883" y="68249"/>
                  </a:lnTo>
                  <a:lnTo>
                    <a:pt x="10883" y="35483"/>
                  </a:lnTo>
                  <a:lnTo>
                    <a:pt x="56574" y="35483"/>
                  </a:lnTo>
                  <a:lnTo>
                    <a:pt x="54738" y="32935"/>
                  </a:lnTo>
                  <a:lnTo>
                    <a:pt x="45848" y="28348"/>
                  </a:lnTo>
                  <a:lnTo>
                    <a:pt x="33731" y="26809"/>
                  </a:lnTo>
                  <a:lnTo>
                    <a:pt x="10883" y="26809"/>
                  </a:lnTo>
                  <a:lnTo>
                    <a:pt x="10883" y="0"/>
                  </a:lnTo>
                  <a:close/>
                </a:path>
                <a:path w="62230" h="77470">
                  <a:moveTo>
                    <a:pt x="56574" y="35483"/>
                  </a:moveTo>
                  <a:lnTo>
                    <a:pt x="44170" y="35483"/>
                  </a:lnTo>
                  <a:lnTo>
                    <a:pt x="51079" y="40436"/>
                  </a:lnTo>
                  <a:lnTo>
                    <a:pt x="51079" y="51320"/>
                  </a:lnTo>
                  <a:lnTo>
                    <a:pt x="49782" y="58643"/>
                  </a:lnTo>
                  <a:lnTo>
                    <a:pt x="45972" y="63942"/>
                  </a:lnTo>
                  <a:lnTo>
                    <a:pt x="39769" y="67163"/>
                  </a:lnTo>
                  <a:lnTo>
                    <a:pt x="31292" y="68249"/>
                  </a:lnTo>
                  <a:lnTo>
                    <a:pt x="55698" y="68249"/>
                  </a:lnTo>
                  <a:lnTo>
                    <a:pt x="60042" y="62318"/>
                  </a:lnTo>
                  <a:lnTo>
                    <a:pt x="62077" y="51092"/>
                  </a:lnTo>
                  <a:lnTo>
                    <a:pt x="60211" y="40531"/>
                  </a:lnTo>
                  <a:lnTo>
                    <a:pt x="56574" y="35483"/>
                  </a:lnTo>
                  <a:close/>
                </a:path>
              </a:pathLst>
            </a:custGeom>
            <a:solidFill>
              <a:srgbClr val="58595B"/>
            </a:solidFill>
          </p:spPr>
          <p:txBody>
            <a:bodyPr wrap="square" lIns="0" tIns="0" rIns="0" bIns="0" rtlCol="0"/>
            <a:lstStyle/>
            <a:p>
              <a:endParaRPr/>
            </a:p>
          </p:txBody>
        </p:sp>
        <p:pic>
          <p:nvPicPr>
            <p:cNvPr id="78" name="object 8">
              <a:extLst>
                <a:ext uri="{FF2B5EF4-FFF2-40B4-BE49-F238E27FC236}">
                  <a16:creationId xmlns="" xmlns:a16="http://schemas.microsoft.com/office/drawing/2014/main" id="{F9DDD202-1689-9345-941F-9329EC81CF2D}"/>
                </a:ext>
              </a:extLst>
            </p:cNvPr>
            <p:cNvPicPr/>
            <p:nvPr/>
          </p:nvPicPr>
          <p:blipFill>
            <a:blip r:embed="rId5" cstate="print"/>
            <a:stretch>
              <a:fillRect/>
            </a:stretch>
          </p:blipFill>
          <p:spPr>
            <a:xfrm>
              <a:off x="1274796" y="8430279"/>
              <a:ext cx="66154" cy="76911"/>
            </a:xfrm>
            <a:prstGeom prst="rect">
              <a:avLst/>
            </a:prstGeom>
          </p:spPr>
        </p:pic>
        <p:pic>
          <p:nvPicPr>
            <p:cNvPr id="79" name="object 9">
              <a:extLst>
                <a:ext uri="{FF2B5EF4-FFF2-40B4-BE49-F238E27FC236}">
                  <a16:creationId xmlns="" xmlns:a16="http://schemas.microsoft.com/office/drawing/2014/main" id="{E6D90ABF-E531-2C44-A07D-FB7A025D54AE}"/>
                </a:ext>
              </a:extLst>
            </p:cNvPr>
            <p:cNvPicPr/>
            <p:nvPr/>
          </p:nvPicPr>
          <p:blipFill>
            <a:blip r:embed="rId6" cstate="print"/>
            <a:stretch>
              <a:fillRect/>
            </a:stretch>
          </p:blipFill>
          <p:spPr>
            <a:xfrm>
              <a:off x="1369272" y="8430277"/>
              <a:ext cx="85153" cy="76923"/>
            </a:xfrm>
            <a:prstGeom prst="rect">
              <a:avLst/>
            </a:prstGeom>
          </p:spPr>
        </p:pic>
        <p:sp>
          <p:nvSpPr>
            <p:cNvPr id="80" name="object 10">
              <a:extLst>
                <a:ext uri="{FF2B5EF4-FFF2-40B4-BE49-F238E27FC236}">
                  <a16:creationId xmlns="" xmlns:a16="http://schemas.microsoft.com/office/drawing/2014/main" id="{9AC239B6-FFFB-6B45-BCBC-C4761EE0E4A2}"/>
                </a:ext>
              </a:extLst>
            </p:cNvPr>
            <p:cNvSpPr/>
            <p:nvPr/>
          </p:nvSpPr>
          <p:spPr>
            <a:xfrm>
              <a:off x="1482771" y="8430279"/>
              <a:ext cx="66675" cy="77470"/>
            </a:xfrm>
            <a:custGeom>
              <a:avLst/>
              <a:gdLst/>
              <a:ahLst/>
              <a:cxnLst/>
              <a:rect l="l" t="t" r="r" b="b"/>
              <a:pathLst>
                <a:path w="66675" h="77470">
                  <a:moveTo>
                    <a:pt x="66471" y="0"/>
                  </a:moveTo>
                  <a:lnTo>
                    <a:pt x="56349" y="0"/>
                  </a:lnTo>
                  <a:lnTo>
                    <a:pt x="10871" y="59334"/>
                  </a:lnTo>
                  <a:lnTo>
                    <a:pt x="10871" y="0"/>
                  </a:lnTo>
                  <a:lnTo>
                    <a:pt x="0" y="0"/>
                  </a:lnTo>
                  <a:lnTo>
                    <a:pt x="0" y="76911"/>
                  </a:lnTo>
                  <a:lnTo>
                    <a:pt x="10096" y="76911"/>
                  </a:lnTo>
                  <a:lnTo>
                    <a:pt x="55689" y="17691"/>
                  </a:lnTo>
                  <a:lnTo>
                    <a:pt x="55689" y="76911"/>
                  </a:lnTo>
                  <a:lnTo>
                    <a:pt x="66471" y="76911"/>
                  </a:lnTo>
                  <a:lnTo>
                    <a:pt x="66471" y="0"/>
                  </a:lnTo>
                  <a:close/>
                </a:path>
              </a:pathLst>
            </a:custGeom>
            <a:solidFill>
              <a:srgbClr val="58595B"/>
            </a:solidFill>
          </p:spPr>
          <p:txBody>
            <a:bodyPr wrap="square" lIns="0" tIns="0" rIns="0" bIns="0" rtlCol="0"/>
            <a:lstStyle/>
            <a:p>
              <a:endParaRPr/>
            </a:p>
          </p:txBody>
        </p:sp>
        <p:pic>
          <p:nvPicPr>
            <p:cNvPr id="81" name="object 11">
              <a:extLst>
                <a:ext uri="{FF2B5EF4-FFF2-40B4-BE49-F238E27FC236}">
                  <a16:creationId xmlns="" xmlns:a16="http://schemas.microsoft.com/office/drawing/2014/main" id="{BB8DA70F-8086-BE4A-88B0-C54D4509D3EB}"/>
                </a:ext>
              </a:extLst>
            </p:cNvPr>
            <p:cNvPicPr/>
            <p:nvPr/>
          </p:nvPicPr>
          <p:blipFill>
            <a:blip r:embed="rId7" cstate="print"/>
            <a:stretch>
              <a:fillRect/>
            </a:stretch>
          </p:blipFill>
          <p:spPr>
            <a:xfrm>
              <a:off x="634994" y="8541165"/>
              <a:ext cx="188554" cy="82626"/>
            </a:xfrm>
            <a:prstGeom prst="rect">
              <a:avLst/>
            </a:prstGeom>
          </p:spPr>
        </p:pic>
        <p:pic>
          <p:nvPicPr>
            <p:cNvPr id="82" name="object 12">
              <a:extLst>
                <a:ext uri="{FF2B5EF4-FFF2-40B4-BE49-F238E27FC236}">
                  <a16:creationId xmlns="" xmlns:a16="http://schemas.microsoft.com/office/drawing/2014/main" id="{F61F53E2-53C6-4646-9298-ADD052CAC6D5}"/>
                </a:ext>
              </a:extLst>
            </p:cNvPr>
            <p:cNvPicPr/>
            <p:nvPr/>
          </p:nvPicPr>
          <p:blipFill>
            <a:blip r:embed="rId8" cstate="print"/>
            <a:stretch>
              <a:fillRect/>
            </a:stretch>
          </p:blipFill>
          <p:spPr>
            <a:xfrm>
              <a:off x="845724" y="8544010"/>
              <a:ext cx="164275" cy="88226"/>
            </a:xfrm>
            <a:prstGeom prst="rect">
              <a:avLst/>
            </a:prstGeom>
          </p:spPr>
        </p:pic>
        <p:pic>
          <p:nvPicPr>
            <p:cNvPr id="83" name="object 13">
              <a:extLst>
                <a:ext uri="{FF2B5EF4-FFF2-40B4-BE49-F238E27FC236}">
                  <a16:creationId xmlns="" xmlns:a16="http://schemas.microsoft.com/office/drawing/2014/main" id="{5AECEDBD-41AD-144E-8C65-85EE44130273}"/>
                </a:ext>
              </a:extLst>
            </p:cNvPr>
            <p:cNvPicPr/>
            <p:nvPr/>
          </p:nvPicPr>
          <p:blipFill>
            <a:blip r:embed="rId9" cstate="print"/>
            <a:stretch>
              <a:fillRect/>
            </a:stretch>
          </p:blipFill>
          <p:spPr>
            <a:xfrm>
              <a:off x="1057757" y="8543142"/>
              <a:ext cx="319289" cy="78663"/>
            </a:xfrm>
            <a:prstGeom prst="rect">
              <a:avLst/>
            </a:prstGeom>
          </p:spPr>
        </p:pic>
        <p:pic>
          <p:nvPicPr>
            <p:cNvPr id="84" name="object 14">
              <a:extLst>
                <a:ext uri="{FF2B5EF4-FFF2-40B4-BE49-F238E27FC236}">
                  <a16:creationId xmlns="" xmlns:a16="http://schemas.microsoft.com/office/drawing/2014/main" id="{96D31B5A-667A-4245-8476-B3B7636CD2C8}"/>
                </a:ext>
              </a:extLst>
            </p:cNvPr>
            <p:cNvPicPr/>
            <p:nvPr/>
          </p:nvPicPr>
          <p:blipFill>
            <a:blip r:embed="rId10" cstate="print"/>
            <a:stretch>
              <a:fillRect/>
            </a:stretch>
          </p:blipFill>
          <p:spPr>
            <a:xfrm>
              <a:off x="1396605" y="8544012"/>
              <a:ext cx="66471" cy="76911"/>
            </a:xfrm>
            <a:prstGeom prst="rect">
              <a:avLst/>
            </a:prstGeom>
          </p:spPr>
        </p:pic>
        <p:pic>
          <p:nvPicPr>
            <p:cNvPr id="85" name="object 15">
              <a:extLst>
                <a:ext uri="{FF2B5EF4-FFF2-40B4-BE49-F238E27FC236}">
                  <a16:creationId xmlns="" xmlns:a16="http://schemas.microsoft.com/office/drawing/2014/main" id="{64F59B50-F07B-C04F-BAAF-361C208FEA8A}"/>
                </a:ext>
              </a:extLst>
            </p:cNvPr>
            <p:cNvPicPr/>
            <p:nvPr/>
          </p:nvPicPr>
          <p:blipFill>
            <a:blip r:embed="rId11" cstate="print"/>
            <a:stretch>
              <a:fillRect/>
            </a:stretch>
          </p:blipFill>
          <p:spPr>
            <a:xfrm>
              <a:off x="1482771" y="8544012"/>
              <a:ext cx="66471" cy="76911"/>
            </a:xfrm>
            <a:prstGeom prst="rect">
              <a:avLst/>
            </a:prstGeom>
          </p:spPr>
        </p:pic>
        <p:sp>
          <p:nvSpPr>
            <p:cNvPr id="86" name="object 16">
              <a:extLst>
                <a:ext uri="{FF2B5EF4-FFF2-40B4-BE49-F238E27FC236}">
                  <a16:creationId xmlns="" xmlns:a16="http://schemas.microsoft.com/office/drawing/2014/main" id="{8F34719E-BCE0-E94F-8BF1-3A09A326921C}"/>
                </a:ext>
              </a:extLst>
            </p:cNvPr>
            <p:cNvSpPr/>
            <p:nvPr/>
          </p:nvSpPr>
          <p:spPr>
            <a:xfrm>
              <a:off x="1489430" y="8408555"/>
              <a:ext cx="54610" cy="8255"/>
            </a:xfrm>
            <a:custGeom>
              <a:avLst/>
              <a:gdLst/>
              <a:ahLst/>
              <a:cxnLst/>
              <a:rect l="l" t="t" r="r" b="b"/>
              <a:pathLst>
                <a:path w="54609" h="8254">
                  <a:moveTo>
                    <a:pt x="54533" y="0"/>
                  </a:moveTo>
                  <a:lnTo>
                    <a:pt x="0" y="0"/>
                  </a:lnTo>
                  <a:lnTo>
                    <a:pt x="0" y="8115"/>
                  </a:lnTo>
                  <a:lnTo>
                    <a:pt x="54533" y="8115"/>
                  </a:lnTo>
                  <a:lnTo>
                    <a:pt x="54533" y="0"/>
                  </a:lnTo>
                  <a:close/>
                </a:path>
              </a:pathLst>
            </a:custGeom>
            <a:solidFill>
              <a:srgbClr val="58595B"/>
            </a:solidFill>
          </p:spPr>
          <p:txBody>
            <a:bodyPr wrap="square" lIns="0" tIns="0" rIns="0" bIns="0" rtlCol="0"/>
            <a:lstStyle/>
            <a:p>
              <a:endParaRPr/>
            </a:p>
          </p:txBody>
        </p:sp>
        <p:pic>
          <p:nvPicPr>
            <p:cNvPr id="87" name="object 17">
              <a:extLst>
                <a:ext uri="{FF2B5EF4-FFF2-40B4-BE49-F238E27FC236}">
                  <a16:creationId xmlns="" xmlns:a16="http://schemas.microsoft.com/office/drawing/2014/main" id="{96558440-5DFC-094A-927A-EC7068203E50}"/>
                </a:ext>
              </a:extLst>
            </p:cNvPr>
            <p:cNvPicPr/>
            <p:nvPr/>
          </p:nvPicPr>
          <p:blipFill>
            <a:blip r:embed="rId12" cstate="print"/>
            <a:stretch>
              <a:fillRect/>
            </a:stretch>
          </p:blipFill>
          <p:spPr>
            <a:xfrm>
              <a:off x="644093" y="7556702"/>
              <a:ext cx="895848" cy="769188"/>
            </a:xfrm>
            <a:prstGeom prst="rect">
              <a:avLst/>
            </a:prstGeom>
          </p:spPr>
        </p:pic>
      </p:grpSp>
      <p:sp>
        <p:nvSpPr>
          <p:cNvPr id="2" name="Прямоугольник 1"/>
          <p:cNvSpPr/>
          <p:nvPr/>
        </p:nvSpPr>
        <p:spPr>
          <a:xfrm>
            <a:off x="2038652" y="1240228"/>
            <a:ext cx="7594868" cy="4693593"/>
          </a:xfrm>
          <a:prstGeom prst="rect">
            <a:avLst/>
          </a:prstGeom>
        </p:spPr>
        <p:txBody>
          <a:bodyPr wrap="square">
            <a:spAutoFit/>
          </a:bodyPr>
          <a:lstStyle/>
          <a:p>
            <a:pPr>
              <a:defRPr/>
            </a:pPr>
            <a:r>
              <a:rPr lang="ru-RU" sz="1300" dirty="0">
                <a:solidFill>
                  <a:schemeClr val="accent2"/>
                </a:solidFill>
                <a:latin typeface="Times New Roman" panose="02020603050405020304" pitchFamily="18" charset="0"/>
                <a:cs typeface="Times New Roman" panose="02020603050405020304" pitchFamily="18" charset="0"/>
              </a:rPr>
              <a:t>а)</a:t>
            </a:r>
            <a:r>
              <a:rPr lang="ru-RU" sz="1300" dirty="0">
                <a:solidFill>
                  <a:schemeClr val="accent1">
                    <a:lumMod val="75000"/>
                  </a:schemeClr>
                </a:solidFill>
                <a:latin typeface="Times New Roman" panose="02020603050405020304" pitchFamily="18" charset="0"/>
                <a:cs typeface="Times New Roman" panose="02020603050405020304" pitchFamily="18" charset="0"/>
              </a:rPr>
              <a:t> </a:t>
            </a:r>
            <a:r>
              <a:rPr lang="ru-RU" sz="1300" dirty="0">
                <a:solidFill>
                  <a:srgbClr val="FF0000"/>
                </a:solidFill>
                <a:latin typeface="Times New Roman" panose="02020603050405020304" pitchFamily="18" charset="0"/>
                <a:cs typeface="Times New Roman" panose="02020603050405020304" pitchFamily="18" charset="0"/>
              </a:rPr>
              <a:t>проведение специальной оценки условий труда;</a:t>
            </a:r>
          </a:p>
          <a:p>
            <a:pPr>
              <a:defRPr/>
            </a:pPr>
            <a:r>
              <a:rPr lang="ru-RU" sz="1300" dirty="0">
                <a:solidFill>
                  <a:schemeClr val="accent2"/>
                </a:solidFill>
                <a:latin typeface="Times New Roman" panose="02020603050405020304" pitchFamily="18" charset="0"/>
                <a:cs typeface="Times New Roman" panose="02020603050405020304" pitchFamily="18" charset="0"/>
              </a:rPr>
              <a:t>б)</a:t>
            </a:r>
            <a:r>
              <a:rPr lang="ru-RU" sz="1300" dirty="0">
                <a:solidFill>
                  <a:schemeClr val="accent1">
                    <a:lumMod val="75000"/>
                  </a:schemeClr>
                </a:solidFill>
                <a:latin typeface="Times New Roman" panose="02020603050405020304" pitchFamily="18" charset="0"/>
                <a:cs typeface="Times New Roman" panose="02020603050405020304" pitchFamily="18" charset="0"/>
              </a:rPr>
              <a:t> </a:t>
            </a:r>
            <a:r>
              <a:rPr lang="ru-RU" sz="1300" dirty="0">
                <a:latin typeface="Times New Roman" panose="02020603050405020304" pitchFamily="18" charset="0"/>
                <a:cs typeface="Times New Roman" panose="02020603050405020304" pitchFamily="18" charset="0"/>
              </a:rPr>
              <a:t>реализация мероприятий по приведению уровней воздействия вредных и (или) опасных производственных факторов на рабочих местах в соответствие с государственными нормативными требованиями охраны труда;</a:t>
            </a:r>
          </a:p>
          <a:p>
            <a:pPr>
              <a:defRPr/>
            </a:pPr>
            <a:r>
              <a:rPr lang="ru-RU" sz="1300" dirty="0">
                <a:solidFill>
                  <a:schemeClr val="accent2"/>
                </a:solidFill>
                <a:latin typeface="Times New Roman" panose="02020603050405020304" pitchFamily="18" charset="0"/>
                <a:cs typeface="Times New Roman" panose="02020603050405020304" pitchFamily="18" charset="0"/>
              </a:rPr>
              <a:t>в)</a:t>
            </a:r>
            <a:r>
              <a:rPr lang="ru-RU" sz="1300" dirty="0">
                <a:solidFill>
                  <a:schemeClr val="accent1">
                    <a:lumMod val="75000"/>
                  </a:schemeClr>
                </a:solidFill>
                <a:latin typeface="Times New Roman" panose="02020603050405020304" pitchFamily="18" charset="0"/>
                <a:cs typeface="Times New Roman" panose="02020603050405020304" pitchFamily="18" charset="0"/>
              </a:rPr>
              <a:t> </a:t>
            </a:r>
            <a:r>
              <a:rPr lang="ru-RU" sz="1300" dirty="0">
                <a:solidFill>
                  <a:srgbClr val="FF0000"/>
                </a:solidFill>
                <a:latin typeface="Times New Roman" panose="02020603050405020304" pitchFamily="18" charset="0"/>
                <a:cs typeface="Times New Roman" panose="02020603050405020304" pitchFamily="18" charset="0"/>
              </a:rPr>
              <a:t>обучение по охране труда  и (или) обучение по вопросам безопасного ведения работ</a:t>
            </a:r>
          </a:p>
          <a:p>
            <a:pPr>
              <a:defRPr/>
            </a:pPr>
            <a:r>
              <a:rPr lang="ru-RU" sz="1300" dirty="0">
                <a:solidFill>
                  <a:schemeClr val="accent2"/>
                </a:solidFill>
                <a:latin typeface="Times New Roman" panose="02020603050405020304" pitchFamily="18" charset="0"/>
                <a:cs typeface="Times New Roman" panose="02020603050405020304" pitchFamily="18" charset="0"/>
              </a:rPr>
              <a:t>г)</a:t>
            </a:r>
            <a:r>
              <a:rPr lang="ru-RU" sz="1300" dirty="0">
                <a:solidFill>
                  <a:schemeClr val="accent1">
                    <a:lumMod val="75000"/>
                  </a:schemeClr>
                </a:solidFill>
                <a:latin typeface="Times New Roman" panose="02020603050405020304" pitchFamily="18" charset="0"/>
                <a:cs typeface="Times New Roman" panose="02020603050405020304" pitchFamily="18" charset="0"/>
              </a:rPr>
              <a:t> </a:t>
            </a:r>
            <a:r>
              <a:rPr lang="ru-RU" sz="1300" dirty="0">
                <a:solidFill>
                  <a:srgbClr val="FF0000"/>
                </a:solidFill>
                <a:latin typeface="Times New Roman" panose="02020603050405020304" pitchFamily="18" charset="0"/>
                <a:cs typeface="Times New Roman" panose="02020603050405020304" pitchFamily="18" charset="0"/>
              </a:rPr>
              <a:t>приобретение спецодежды, СИЗ </a:t>
            </a:r>
          </a:p>
          <a:p>
            <a:pPr>
              <a:defRPr/>
            </a:pPr>
            <a:r>
              <a:rPr lang="ru-RU" sz="1300" dirty="0">
                <a:solidFill>
                  <a:schemeClr val="accent2"/>
                </a:solidFill>
                <a:latin typeface="Times New Roman" panose="02020603050405020304" pitchFamily="18" charset="0"/>
                <a:cs typeface="Times New Roman" panose="02020603050405020304" pitchFamily="18" charset="0"/>
              </a:rPr>
              <a:t>д</a:t>
            </a:r>
            <a:r>
              <a:rPr lang="ru-RU" sz="1300" dirty="0">
                <a:solidFill>
                  <a:schemeClr val="accent1">
                    <a:lumMod val="75000"/>
                  </a:schemeClr>
                </a:solidFill>
                <a:latin typeface="Times New Roman" panose="02020603050405020304" pitchFamily="18" charset="0"/>
                <a:cs typeface="Times New Roman" panose="02020603050405020304" pitchFamily="18" charset="0"/>
              </a:rPr>
              <a:t>) </a:t>
            </a:r>
            <a:r>
              <a:rPr lang="ru-RU" sz="1300" dirty="0">
                <a:latin typeface="Times New Roman" panose="02020603050405020304" pitchFamily="18" charset="0"/>
                <a:cs typeface="Times New Roman" panose="02020603050405020304" pitchFamily="18" charset="0"/>
              </a:rPr>
              <a:t>санаторно-курортное лечение работников, занятых на работах с вредными и (или) опасными производственными факторами (исключая размещение в номерах высшей категории);</a:t>
            </a:r>
          </a:p>
          <a:p>
            <a:pPr>
              <a:defRPr/>
            </a:pPr>
            <a:r>
              <a:rPr lang="ru-RU" sz="1300" dirty="0">
                <a:solidFill>
                  <a:schemeClr val="accent2"/>
                </a:solidFill>
                <a:latin typeface="Times New Roman" panose="02020603050405020304" pitchFamily="18" charset="0"/>
                <a:cs typeface="Times New Roman" panose="02020603050405020304" pitchFamily="18" charset="0"/>
              </a:rPr>
              <a:t>е) </a:t>
            </a:r>
            <a:r>
              <a:rPr lang="ru-RU" sz="1300" dirty="0">
                <a:latin typeface="Times New Roman" panose="02020603050405020304" pitchFamily="18" charset="0"/>
                <a:cs typeface="Times New Roman" panose="02020603050405020304" pitchFamily="18" charset="0"/>
              </a:rPr>
              <a:t>проведение обязательных периодических медицинских осмотров (обследований) работников;</a:t>
            </a:r>
          </a:p>
          <a:p>
            <a:pPr>
              <a:defRPr/>
            </a:pPr>
            <a:r>
              <a:rPr lang="ru-RU" sz="1300" dirty="0">
                <a:solidFill>
                  <a:schemeClr val="accent2"/>
                </a:solidFill>
                <a:latin typeface="Times New Roman" panose="02020603050405020304" pitchFamily="18" charset="0"/>
                <a:cs typeface="Times New Roman" panose="02020603050405020304" pitchFamily="18" charset="0"/>
              </a:rPr>
              <a:t>ж) </a:t>
            </a:r>
            <a:r>
              <a:rPr lang="ru-RU" sz="1300" dirty="0">
                <a:latin typeface="Times New Roman" panose="02020603050405020304" pitchFamily="18" charset="0"/>
                <a:cs typeface="Times New Roman" panose="02020603050405020304" pitchFamily="18" charset="0"/>
              </a:rPr>
              <a:t>обеспечение лечебно-профилактическим питанием </a:t>
            </a:r>
          </a:p>
          <a:p>
            <a:pPr>
              <a:defRPr/>
            </a:pPr>
            <a:r>
              <a:rPr lang="ru-RU" sz="1300" dirty="0">
                <a:solidFill>
                  <a:schemeClr val="accent2"/>
                </a:solidFill>
                <a:latin typeface="Times New Roman" panose="02020603050405020304" pitchFamily="18" charset="0"/>
                <a:cs typeface="Times New Roman" panose="02020603050405020304" pitchFamily="18" charset="0"/>
              </a:rPr>
              <a:t>з) </a:t>
            </a:r>
            <a:r>
              <a:rPr lang="ru-RU" sz="1300" dirty="0">
                <a:latin typeface="Times New Roman" panose="02020603050405020304" pitchFamily="18" charset="0"/>
                <a:cs typeface="Times New Roman" panose="02020603050405020304" pitchFamily="18" charset="0"/>
              </a:rPr>
              <a:t>приобретение медицинских изделий для определения алкоголя и </a:t>
            </a:r>
            <a:r>
              <a:rPr lang="ru-RU" sz="1300" dirty="0" err="1">
                <a:latin typeface="Times New Roman" panose="02020603050405020304" pitchFamily="18" charset="0"/>
                <a:cs typeface="Times New Roman" panose="02020603050405020304" pitchFamily="18" charset="0"/>
              </a:rPr>
              <a:t>психоактивных</a:t>
            </a:r>
            <a:r>
              <a:rPr lang="ru-RU" sz="1300" dirty="0">
                <a:latin typeface="Times New Roman" panose="02020603050405020304" pitchFamily="18" charset="0"/>
                <a:cs typeface="Times New Roman" panose="02020603050405020304" pitchFamily="18" charset="0"/>
              </a:rPr>
              <a:t> веществ в организме;</a:t>
            </a:r>
          </a:p>
          <a:p>
            <a:pPr>
              <a:defRPr/>
            </a:pPr>
            <a:r>
              <a:rPr lang="ru-RU" sz="1300" dirty="0">
                <a:solidFill>
                  <a:schemeClr val="accent2"/>
                </a:solidFill>
                <a:latin typeface="Times New Roman" panose="02020603050405020304" pitchFamily="18" charset="0"/>
                <a:cs typeface="Times New Roman" panose="02020603050405020304" pitchFamily="18" charset="0"/>
              </a:rPr>
              <a:t>и) </a:t>
            </a:r>
            <a:r>
              <a:rPr lang="ru-RU" sz="1300" dirty="0">
                <a:solidFill>
                  <a:srgbClr val="FF0000"/>
                </a:solidFill>
                <a:latin typeface="Times New Roman" panose="02020603050405020304" pitchFamily="18" charset="0"/>
                <a:cs typeface="Times New Roman" panose="02020603050405020304" pitchFamily="18" charset="0"/>
              </a:rPr>
              <a:t>приобретение </a:t>
            </a:r>
            <a:r>
              <a:rPr lang="ru-RU" sz="1300" dirty="0" err="1">
                <a:solidFill>
                  <a:srgbClr val="FF0000"/>
                </a:solidFill>
                <a:latin typeface="Times New Roman" panose="02020603050405020304" pitchFamily="18" charset="0"/>
                <a:cs typeface="Times New Roman" panose="02020603050405020304" pitchFamily="18" charset="0"/>
              </a:rPr>
              <a:t>тахографов</a:t>
            </a:r>
            <a:r>
              <a:rPr lang="ru-RU" sz="1300" dirty="0">
                <a:solidFill>
                  <a:srgbClr val="FF0000"/>
                </a:solidFill>
                <a:latin typeface="Times New Roman" panose="02020603050405020304" pitchFamily="18" charset="0"/>
                <a:cs typeface="Times New Roman" panose="02020603050405020304" pitchFamily="18" charset="0"/>
              </a:rPr>
              <a:t>;</a:t>
            </a:r>
          </a:p>
          <a:p>
            <a:pPr>
              <a:defRPr/>
            </a:pPr>
            <a:r>
              <a:rPr lang="ru-RU" sz="1300" dirty="0">
                <a:solidFill>
                  <a:schemeClr val="accent2"/>
                </a:solidFill>
                <a:latin typeface="Times New Roman" panose="02020603050405020304" pitchFamily="18" charset="0"/>
                <a:cs typeface="Times New Roman" panose="02020603050405020304" pitchFamily="18" charset="0"/>
              </a:rPr>
              <a:t>к) </a:t>
            </a:r>
            <a:r>
              <a:rPr lang="ru-RU" sz="1300" dirty="0">
                <a:solidFill>
                  <a:srgbClr val="FF0000"/>
                </a:solidFill>
                <a:latin typeface="Times New Roman" panose="02020603050405020304" pitchFamily="18" charset="0"/>
                <a:cs typeface="Times New Roman" panose="02020603050405020304" pitchFamily="18" charset="0"/>
              </a:rPr>
              <a:t>приобретение аптечек для оказания первой помощи;</a:t>
            </a:r>
          </a:p>
          <a:p>
            <a:pPr>
              <a:defRPr/>
            </a:pPr>
            <a:r>
              <a:rPr lang="ru-RU" sz="1300" dirty="0">
                <a:solidFill>
                  <a:schemeClr val="accent2">
                    <a:lumMod val="75000"/>
                  </a:schemeClr>
                </a:solidFill>
                <a:latin typeface="Times New Roman" panose="02020603050405020304" pitchFamily="18" charset="0"/>
                <a:cs typeface="Times New Roman" panose="02020603050405020304" pitchFamily="18" charset="0"/>
              </a:rPr>
              <a:t>л) </a:t>
            </a:r>
            <a:r>
              <a:rPr lang="ru-RU" sz="1300" dirty="0">
                <a:latin typeface="Times New Roman" panose="02020603050405020304" pitchFamily="18" charset="0"/>
                <a:cs typeface="Times New Roman" panose="02020603050405020304" pitchFamily="18" charset="0"/>
              </a:rPr>
              <a:t>приобретение отдельных приборов, устройств, оборудования и (или) комплексов (систем) приборов, устройств, оборудования, непосредственно предназначенных для обеспечения безопасности работников и (или) контроля за безопасным ведением работ в рамках технологических процессов, в том числе на подземных работах;</a:t>
            </a:r>
          </a:p>
          <a:p>
            <a:pPr>
              <a:defRPr/>
            </a:pPr>
            <a:r>
              <a:rPr lang="ru-RU" sz="1300" dirty="0">
                <a:solidFill>
                  <a:schemeClr val="accent2"/>
                </a:solidFill>
                <a:latin typeface="Times New Roman" panose="02020603050405020304" pitchFamily="18" charset="0"/>
                <a:cs typeface="Times New Roman" panose="02020603050405020304" pitchFamily="18" charset="0"/>
              </a:rPr>
              <a:t>м) </a:t>
            </a:r>
            <a:r>
              <a:rPr lang="ru-RU" sz="1300" dirty="0">
                <a:latin typeface="Times New Roman" panose="02020603050405020304" pitchFamily="18" charset="0"/>
                <a:cs typeface="Times New Roman" panose="02020603050405020304" pitchFamily="18" charset="0"/>
              </a:rPr>
              <a:t>приобретение отдельных приборов, устройств, оборудования и (или) комплексов (систем) приборов, устройств, оборудования, непосредственно обеспечивающих проведение обучения по вопросам безопасного ведения работ, в том числе горных работ, и действиям в случае аварии или инцидента на опасном производственном объекте и (или) дистанционную видео- и аудио фиксацию инструктажей, обучения и иных форм подготовки работников по безопасному производству работ, а также хранение результатов такой фиксации</a:t>
            </a:r>
            <a:r>
              <a:rPr lang="ru-RU" sz="1300" dirty="0" smtClean="0">
                <a:latin typeface="Times New Roman" panose="02020603050405020304" pitchFamily="18" charset="0"/>
                <a:cs typeface="Times New Roman" panose="02020603050405020304" pitchFamily="18" charset="0"/>
              </a:rPr>
              <a:t>;</a:t>
            </a:r>
            <a:endParaRPr lang="ru-RU" sz="1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54152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object 34"/>
          <p:cNvSpPr txBox="1">
            <a:spLocks noGrp="1"/>
          </p:cNvSpPr>
          <p:nvPr>
            <p:ph type="title"/>
          </p:nvPr>
        </p:nvSpPr>
        <p:spPr>
          <a:xfrm>
            <a:off x="2066681" y="155562"/>
            <a:ext cx="7644848" cy="746743"/>
          </a:xfrm>
          <a:prstGeom prst="rect">
            <a:avLst/>
          </a:prstGeom>
        </p:spPr>
        <p:txBody>
          <a:bodyPr vert="horz" wrap="square" lIns="0" tIns="8001" rIns="0" bIns="0" rtlCol="0">
            <a:spAutoFit/>
          </a:bodyPr>
          <a:lstStyle/>
          <a:p>
            <a:r>
              <a:rPr lang="ru-RU" sz="2400" b="1" dirty="0">
                <a:latin typeface="Times New Roman" panose="02020603050405020304" pitchFamily="18" charset="0"/>
                <a:cs typeface="Times New Roman" panose="02020603050405020304" pitchFamily="18" charset="0"/>
              </a:rPr>
              <a:t>Мероприятия по финансовому обеспечению предупредительных </a:t>
            </a:r>
            <a:r>
              <a:rPr lang="ru-RU" sz="2400" b="1" dirty="0" smtClean="0">
                <a:latin typeface="Times New Roman" panose="02020603050405020304" pitchFamily="18" charset="0"/>
                <a:cs typeface="Times New Roman" panose="02020603050405020304" pitchFamily="18" charset="0"/>
              </a:rPr>
              <a:t>мер</a:t>
            </a:r>
            <a:endParaRPr lang="ru-RU" sz="2400" b="1" dirty="0">
              <a:latin typeface="Times New Roman" panose="02020603050405020304" pitchFamily="18" charset="0"/>
              <a:cs typeface="Times New Roman" panose="02020603050405020304" pitchFamily="18" charset="0"/>
            </a:endParaRPr>
          </a:p>
        </p:txBody>
      </p:sp>
      <p:sp>
        <p:nvSpPr>
          <p:cNvPr id="45" name="object 3">
            <a:extLst>
              <a:ext uri="{FF2B5EF4-FFF2-40B4-BE49-F238E27FC236}">
                <a16:creationId xmlns="" xmlns:a16="http://schemas.microsoft.com/office/drawing/2014/main" id="{E29114B4-D23B-2A40-BF81-4F4A2A1644BC}"/>
              </a:ext>
            </a:extLst>
          </p:cNvPr>
          <p:cNvSpPr/>
          <p:nvPr/>
        </p:nvSpPr>
        <p:spPr>
          <a:xfrm>
            <a:off x="100980" y="107872"/>
            <a:ext cx="1849249" cy="6642259"/>
          </a:xfrm>
          <a:custGeom>
            <a:avLst/>
            <a:gdLst/>
            <a:ahLst/>
            <a:cxnLst/>
            <a:rect l="l" t="t" r="r" b="b"/>
            <a:pathLst>
              <a:path w="3034665" h="8856345">
                <a:moveTo>
                  <a:pt x="2310396" y="0"/>
                </a:moveTo>
                <a:lnTo>
                  <a:pt x="0" y="0"/>
                </a:lnTo>
                <a:lnTo>
                  <a:pt x="0" y="8856002"/>
                </a:lnTo>
                <a:lnTo>
                  <a:pt x="3034550" y="8856002"/>
                </a:lnTo>
                <a:lnTo>
                  <a:pt x="3007347" y="8795408"/>
                </a:lnTo>
                <a:lnTo>
                  <a:pt x="2980688" y="8735033"/>
                </a:lnTo>
                <a:lnTo>
                  <a:pt x="2954568" y="8674876"/>
                </a:lnTo>
                <a:lnTo>
                  <a:pt x="2928983" y="8614936"/>
                </a:lnTo>
                <a:lnTo>
                  <a:pt x="2903927" y="8555211"/>
                </a:lnTo>
                <a:lnTo>
                  <a:pt x="2879397" y="8495701"/>
                </a:lnTo>
                <a:lnTo>
                  <a:pt x="2855387" y="8436404"/>
                </a:lnTo>
                <a:lnTo>
                  <a:pt x="2831893" y="8377321"/>
                </a:lnTo>
                <a:lnTo>
                  <a:pt x="2808910" y="8318448"/>
                </a:lnTo>
                <a:lnTo>
                  <a:pt x="2786434" y="8259787"/>
                </a:lnTo>
                <a:lnTo>
                  <a:pt x="2764459" y="8201335"/>
                </a:lnTo>
                <a:lnTo>
                  <a:pt x="2742981" y="8143091"/>
                </a:lnTo>
                <a:lnTo>
                  <a:pt x="2721995" y="8085055"/>
                </a:lnTo>
                <a:lnTo>
                  <a:pt x="2701497" y="8027225"/>
                </a:lnTo>
                <a:lnTo>
                  <a:pt x="2681481" y="7969600"/>
                </a:lnTo>
                <a:lnTo>
                  <a:pt x="2661944" y="7912180"/>
                </a:lnTo>
                <a:lnTo>
                  <a:pt x="2642880" y="7854963"/>
                </a:lnTo>
                <a:lnTo>
                  <a:pt x="2624285" y="7797949"/>
                </a:lnTo>
                <a:lnTo>
                  <a:pt x="2606154" y="7741136"/>
                </a:lnTo>
                <a:lnTo>
                  <a:pt x="2588482" y="7684523"/>
                </a:lnTo>
                <a:lnTo>
                  <a:pt x="2571264" y="7628109"/>
                </a:lnTo>
                <a:lnTo>
                  <a:pt x="2554497" y="7571894"/>
                </a:lnTo>
                <a:lnTo>
                  <a:pt x="2538174" y="7515875"/>
                </a:lnTo>
                <a:lnTo>
                  <a:pt x="2522292" y="7460053"/>
                </a:lnTo>
                <a:lnTo>
                  <a:pt x="2506846" y="7404426"/>
                </a:lnTo>
                <a:lnTo>
                  <a:pt x="2491831" y="7348993"/>
                </a:lnTo>
                <a:lnTo>
                  <a:pt x="2477242" y="7293752"/>
                </a:lnTo>
                <a:lnTo>
                  <a:pt x="2463075" y="7238704"/>
                </a:lnTo>
                <a:lnTo>
                  <a:pt x="2449325" y="7183847"/>
                </a:lnTo>
                <a:lnTo>
                  <a:pt x="2435986" y="7129180"/>
                </a:lnTo>
                <a:lnTo>
                  <a:pt x="2423056" y="7074702"/>
                </a:lnTo>
                <a:lnTo>
                  <a:pt x="2410528" y="7020411"/>
                </a:lnTo>
                <a:lnTo>
                  <a:pt x="2398398" y="6966308"/>
                </a:lnTo>
                <a:lnTo>
                  <a:pt x="2386662" y="6912390"/>
                </a:lnTo>
                <a:lnTo>
                  <a:pt x="2375314" y="6858657"/>
                </a:lnTo>
                <a:lnTo>
                  <a:pt x="2364350" y="6805108"/>
                </a:lnTo>
                <a:lnTo>
                  <a:pt x="2353765" y="6751741"/>
                </a:lnTo>
                <a:lnTo>
                  <a:pt x="2343555" y="6698557"/>
                </a:lnTo>
                <a:lnTo>
                  <a:pt x="2333715" y="6645553"/>
                </a:lnTo>
                <a:lnTo>
                  <a:pt x="2324240" y="6592728"/>
                </a:lnTo>
                <a:lnTo>
                  <a:pt x="2315125" y="6540082"/>
                </a:lnTo>
                <a:lnTo>
                  <a:pt x="2306366" y="6487614"/>
                </a:lnTo>
                <a:lnTo>
                  <a:pt x="2297958" y="6435322"/>
                </a:lnTo>
                <a:lnTo>
                  <a:pt x="2289897" y="6383206"/>
                </a:lnTo>
                <a:lnTo>
                  <a:pt x="2282176" y="6331265"/>
                </a:lnTo>
                <a:lnTo>
                  <a:pt x="2274793" y="6279496"/>
                </a:lnTo>
                <a:lnTo>
                  <a:pt x="2267742" y="6227900"/>
                </a:lnTo>
                <a:lnTo>
                  <a:pt x="2261018" y="6176476"/>
                </a:lnTo>
                <a:lnTo>
                  <a:pt x="2254617" y="6125222"/>
                </a:lnTo>
                <a:lnTo>
                  <a:pt x="2248535" y="6074137"/>
                </a:lnTo>
                <a:lnTo>
                  <a:pt x="2242765" y="6023221"/>
                </a:lnTo>
                <a:lnTo>
                  <a:pt x="2237304" y="5972472"/>
                </a:lnTo>
                <a:lnTo>
                  <a:pt x="2232147" y="5921889"/>
                </a:lnTo>
                <a:lnTo>
                  <a:pt x="2227289" y="5871471"/>
                </a:lnTo>
                <a:lnTo>
                  <a:pt x="2222726" y="5821218"/>
                </a:lnTo>
                <a:lnTo>
                  <a:pt x="2218453" y="5771128"/>
                </a:lnTo>
                <a:lnTo>
                  <a:pt x="2214464" y="5721200"/>
                </a:lnTo>
                <a:lnTo>
                  <a:pt x="2210756" y="5671433"/>
                </a:lnTo>
                <a:lnTo>
                  <a:pt x="2207324" y="5621826"/>
                </a:lnTo>
                <a:lnTo>
                  <a:pt x="2204162" y="5572378"/>
                </a:lnTo>
                <a:lnTo>
                  <a:pt x="2198633" y="5473955"/>
                </a:lnTo>
                <a:lnTo>
                  <a:pt x="2194132" y="5376156"/>
                </a:lnTo>
                <a:lnTo>
                  <a:pt x="2190620" y="5278972"/>
                </a:lnTo>
                <a:lnTo>
                  <a:pt x="2188061" y="5182396"/>
                </a:lnTo>
                <a:lnTo>
                  <a:pt x="2186415" y="5086419"/>
                </a:lnTo>
                <a:lnTo>
                  <a:pt x="2185647" y="4991033"/>
                </a:lnTo>
                <a:lnTo>
                  <a:pt x="2185717" y="4896229"/>
                </a:lnTo>
                <a:lnTo>
                  <a:pt x="2186589" y="4802000"/>
                </a:lnTo>
                <a:lnTo>
                  <a:pt x="2188224" y="4708337"/>
                </a:lnTo>
                <a:lnTo>
                  <a:pt x="2190586" y="4615231"/>
                </a:lnTo>
                <a:lnTo>
                  <a:pt x="2193636" y="4522676"/>
                </a:lnTo>
                <a:lnTo>
                  <a:pt x="2197336" y="4430662"/>
                </a:lnTo>
                <a:lnTo>
                  <a:pt x="2201650" y="4339181"/>
                </a:lnTo>
                <a:lnTo>
                  <a:pt x="2206539" y="4248225"/>
                </a:lnTo>
                <a:lnTo>
                  <a:pt x="2211966" y="4157785"/>
                </a:lnTo>
                <a:lnTo>
                  <a:pt x="2221032" y="4023077"/>
                </a:lnTo>
                <a:lnTo>
                  <a:pt x="2231096" y="3889485"/>
                </a:lnTo>
                <a:lnTo>
                  <a:pt x="2242031" y="3756981"/>
                </a:lnTo>
                <a:lnTo>
                  <a:pt x="2257746" y="3581954"/>
                </a:lnTo>
                <a:lnTo>
                  <a:pt x="2278790" y="3365722"/>
                </a:lnTo>
                <a:lnTo>
                  <a:pt x="2367152" y="2526647"/>
                </a:lnTo>
                <a:lnTo>
                  <a:pt x="2387346" y="2322699"/>
                </a:lnTo>
                <a:lnTo>
                  <a:pt x="2402135" y="2161037"/>
                </a:lnTo>
                <a:lnTo>
                  <a:pt x="2412234" y="2040621"/>
                </a:lnTo>
                <a:lnTo>
                  <a:pt x="2421338" y="1920885"/>
                </a:lnTo>
                <a:lnTo>
                  <a:pt x="2426794" y="1841425"/>
                </a:lnTo>
                <a:lnTo>
                  <a:pt x="2431713" y="1762248"/>
                </a:lnTo>
                <a:lnTo>
                  <a:pt x="2436059" y="1683344"/>
                </a:lnTo>
                <a:lnTo>
                  <a:pt x="2439795" y="1604705"/>
                </a:lnTo>
                <a:lnTo>
                  <a:pt x="2442881" y="1526323"/>
                </a:lnTo>
                <a:lnTo>
                  <a:pt x="2445282" y="1448191"/>
                </a:lnTo>
                <a:lnTo>
                  <a:pt x="2446958" y="1370298"/>
                </a:lnTo>
                <a:lnTo>
                  <a:pt x="2447873" y="1292639"/>
                </a:lnTo>
                <a:lnTo>
                  <a:pt x="2447988" y="1215203"/>
                </a:lnTo>
                <a:lnTo>
                  <a:pt x="2447266" y="1137984"/>
                </a:lnTo>
                <a:lnTo>
                  <a:pt x="2445670" y="1060972"/>
                </a:lnTo>
                <a:lnTo>
                  <a:pt x="2443162" y="984160"/>
                </a:lnTo>
                <a:lnTo>
                  <a:pt x="2439703" y="907538"/>
                </a:lnTo>
                <a:lnTo>
                  <a:pt x="2435257" y="831100"/>
                </a:lnTo>
                <a:lnTo>
                  <a:pt x="2432652" y="792947"/>
                </a:lnTo>
                <a:lnTo>
                  <a:pt x="2429786" y="754837"/>
                </a:lnTo>
                <a:lnTo>
                  <a:pt x="2426654" y="716768"/>
                </a:lnTo>
                <a:lnTo>
                  <a:pt x="2423252" y="678740"/>
                </a:lnTo>
                <a:lnTo>
                  <a:pt x="2419574" y="640751"/>
                </a:lnTo>
                <a:lnTo>
                  <a:pt x="2415617" y="602801"/>
                </a:lnTo>
                <a:lnTo>
                  <a:pt x="2411375" y="564888"/>
                </a:lnTo>
                <a:lnTo>
                  <a:pt x="2406843" y="527012"/>
                </a:lnTo>
                <a:lnTo>
                  <a:pt x="2402018" y="489172"/>
                </a:lnTo>
                <a:lnTo>
                  <a:pt x="2396894" y="451365"/>
                </a:lnTo>
                <a:lnTo>
                  <a:pt x="2391467" y="413592"/>
                </a:lnTo>
                <a:lnTo>
                  <a:pt x="2385732" y="375852"/>
                </a:lnTo>
                <a:lnTo>
                  <a:pt x="2379683" y="338143"/>
                </a:lnTo>
                <a:lnTo>
                  <a:pt x="2373318" y="300464"/>
                </a:lnTo>
                <a:lnTo>
                  <a:pt x="2366630" y="262814"/>
                </a:lnTo>
                <a:lnTo>
                  <a:pt x="2359615" y="225193"/>
                </a:lnTo>
                <a:lnTo>
                  <a:pt x="2352268" y="187599"/>
                </a:lnTo>
                <a:lnTo>
                  <a:pt x="2344585" y="150031"/>
                </a:lnTo>
                <a:lnTo>
                  <a:pt x="2336562" y="112488"/>
                </a:lnTo>
                <a:lnTo>
                  <a:pt x="2328192" y="74969"/>
                </a:lnTo>
                <a:lnTo>
                  <a:pt x="2319472" y="37473"/>
                </a:lnTo>
                <a:lnTo>
                  <a:pt x="2310396" y="0"/>
                </a:lnTo>
                <a:close/>
              </a:path>
            </a:pathLst>
          </a:custGeom>
          <a:solidFill>
            <a:srgbClr val="CCDDE7"/>
          </a:solidFill>
        </p:spPr>
        <p:style>
          <a:lnRef idx="0">
            <a:scrgbClr r="0" g="0" b="0"/>
          </a:lnRef>
          <a:fillRef idx="0">
            <a:scrgbClr r="0" g="0" b="0"/>
          </a:fillRef>
          <a:effectRef idx="0">
            <a:scrgbClr r="0" g="0" b="0"/>
          </a:effectRef>
          <a:fontRef idx="major"/>
        </p:style>
        <p:txBody>
          <a:bodyPr wrap="square" lIns="0" tIns="0" rIns="0" bIns="0" rtlCol="0"/>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endParaRPr/>
          </a:p>
        </p:txBody>
      </p:sp>
      <p:pic>
        <p:nvPicPr>
          <p:cNvPr id="73" name="object 4">
            <a:extLst>
              <a:ext uri="{FF2B5EF4-FFF2-40B4-BE49-F238E27FC236}">
                <a16:creationId xmlns="" xmlns:a16="http://schemas.microsoft.com/office/drawing/2014/main" id="{6588F54A-E23E-FF49-838F-55CC2FDE64DE}"/>
              </a:ext>
            </a:extLst>
          </p:cNvPr>
          <p:cNvPicPr/>
          <p:nvPr/>
        </p:nvPicPr>
        <p:blipFill>
          <a:blip r:embed="rId2" cstate="print"/>
          <a:stretch>
            <a:fillRect/>
          </a:stretch>
        </p:blipFill>
        <p:spPr>
          <a:xfrm>
            <a:off x="1365616" y="106043"/>
            <a:ext cx="446182" cy="6643988"/>
          </a:xfrm>
          <a:prstGeom prst="rect">
            <a:avLst/>
          </a:prstGeom>
        </p:spPr>
      </p:pic>
      <p:grpSp>
        <p:nvGrpSpPr>
          <p:cNvPr id="74" name="Group 73">
            <a:extLst>
              <a:ext uri="{FF2B5EF4-FFF2-40B4-BE49-F238E27FC236}">
                <a16:creationId xmlns="" xmlns:a16="http://schemas.microsoft.com/office/drawing/2014/main" id="{20F5D676-E236-D84F-AE2F-D718B81E0C87}"/>
              </a:ext>
            </a:extLst>
          </p:cNvPr>
          <p:cNvGrpSpPr/>
          <p:nvPr/>
        </p:nvGrpSpPr>
        <p:grpSpPr>
          <a:xfrm>
            <a:off x="400181" y="5665724"/>
            <a:ext cx="557244" cy="806651"/>
            <a:chOff x="634994" y="7556702"/>
            <a:chExt cx="914452" cy="1075534"/>
          </a:xfrm>
        </p:grpSpPr>
        <p:pic>
          <p:nvPicPr>
            <p:cNvPr id="75" name="object 5">
              <a:extLst>
                <a:ext uri="{FF2B5EF4-FFF2-40B4-BE49-F238E27FC236}">
                  <a16:creationId xmlns="" xmlns:a16="http://schemas.microsoft.com/office/drawing/2014/main" id="{8AE9C3F9-595E-1C4E-99E9-7C93D66F0E7A}"/>
                </a:ext>
              </a:extLst>
            </p:cNvPr>
            <p:cNvPicPr/>
            <p:nvPr/>
          </p:nvPicPr>
          <p:blipFill>
            <a:blip r:embed="rId3" cstate="print"/>
            <a:stretch>
              <a:fillRect/>
            </a:stretch>
          </p:blipFill>
          <p:spPr>
            <a:xfrm>
              <a:off x="637218" y="8429396"/>
              <a:ext cx="163266" cy="78676"/>
            </a:xfrm>
            <a:prstGeom prst="rect">
              <a:avLst/>
            </a:prstGeom>
          </p:spPr>
        </p:pic>
        <p:pic>
          <p:nvPicPr>
            <p:cNvPr id="76" name="object 6">
              <a:extLst>
                <a:ext uri="{FF2B5EF4-FFF2-40B4-BE49-F238E27FC236}">
                  <a16:creationId xmlns="" xmlns:a16="http://schemas.microsoft.com/office/drawing/2014/main" id="{472D9660-E25E-174D-8E49-E08660851B7F}"/>
                </a:ext>
              </a:extLst>
            </p:cNvPr>
            <p:cNvPicPr/>
            <p:nvPr/>
          </p:nvPicPr>
          <p:blipFill>
            <a:blip r:embed="rId4" cstate="print"/>
            <a:stretch>
              <a:fillRect/>
            </a:stretch>
          </p:blipFill>
          <p:spPr>
            <a:xfrm>
              <a:off x="822641" y="8430279"/>
              <a:ext cx="341118" cy="89959"/>
            </a:xfrm>
            <a:prstGeom prst="rect">
              <a:avLst/>
            </a:prstGeom>
          </p:spPr>
        </p:pic>
        <p:sp>
          <p:nvSpPr>
            <p:cNvPr id="77" name="object 7">
              <a:extLst>
                <a:ext uri="{FF2B5EF4-FFF2-40B4-BE49-F238E27FC236}">
                  <a16:creationId xmlns="" xmlns:a16="http://schemas.microsoft.com/office/drawing/2014/main" id="{E385B0AA-9606-004C-91FF-291BD32CC62D}"/>
                </a:ext>
              </a:extLst>
            </p:cNvPr>
            <p:cNvSpPr/>
            <p:nvPr/>
          </p:nvSpPr>
          <p:spPr>
            <a:xfrm>
              <a:off x="1192096" y="8430277"/>
              <a:ext cx="62230" cy="77470"/>
            </a:xfrm>
            <a:custGeom>
              <a:avLst/>
              <a:gdLst/>
              <a:ahLst/>
              <a:cxnLst/>
              <a:rect l="l" t="t" r="r" b="b"/>
              <a:pathLst>
                <a:path w="62230" h="77470">
                  <a:moveTo>
                    <a:pt x="10883" y="0"/>
                  </a:moveTo>
                  <a:lnTo>
                    <a:pt x="0" y="0"/>
                  </a:lnTo>
                  <a:lnTo>
                    <a:pt x="0" y="76923"/>
                  </a:lnTo>
                  <a:lnTo>
                    <a:pt x="31750" y="76923"/>
                  </a:lnTo>
                  <a:lnTo>
                    <a:pt x="44600" y="75284"/>
                  </a:lnTo>
                  <a:lnTo>
                    <a:pt x="54124" y="70399"/>
                  </a:lnTo>
                  <a:lnTo>
                    <a:pt x="55698" y="68249"/>
                  </a:lnTo>
                  <a:lnTo>
                    <a:pt x="10883" y="68249"/>
                  </a:lnTo>
                  <a:lnTo>
                    <a:pt x="10883" y="35483"/>
                  </a:lnTo>
                  <a:lnTo>
                    <a:pt x="56574" y="35483"/>
                  </a:lnTo>
                  <a:lnTo>
                    <a:pt x="54738" y="32935"/>
                  </a:lnTo>
                  <a:lnTo>
                    <a:pt x="45848" y="28348"/>
                  </a:lnTo>
                  <a:lnTo>
                    <a:pt x="33731" y="26809"/>
                  </a:lnTo>
                  <a:lnTo>
                    <a:pt x="10883" y="26809"/>
                  </a:lnTo>
                  <a:lnTo>
                    <a:pt x="10883" y="0"/>
                  </a:lnTo>
                  <a:close/>
                </a:path>
                <a:path w="62230" h="77470">
                  <a:moveTo>
                    <a:pt x="56574" y="35483"/>
                  </a:moveTo>
                  <a:lnTo>
                    <a:pt x="44170" y="35483"/>
                  </a:lnTo>
                  <a:lnTo>
                    <a:pt x="51079" y="40436"/>
                  </a:lnTo>
                  <a:lnTo>
                    <a:pt x="51079" y="51320"/>
                  </a:lnTo>
                  <a:lnTo>
                    <a:pt x="49782" y="58643"/>
                  </a:lnTo>
                  <a:lnTo>
                    <a:pt x="45972" y="63942"/>
                  </a:lnTo>
                  <a:lnTo>
                    <a:pt x="39769" y="67163"/>
                  </a:lnTo>
                  <a:lnTo>
                    <a:pt x="31292" y="68249"/>
                  </a:lnTo>
                  <a:lnTo>
                    <a:pt x="55698" y="68249"/>
                  </a:lnTo>
                  <a:lnTo>
                    <a:pt x="60042" y="62318"/>
                  </a:lnTo>
                  <a:lnTo>
                    <a:pt x="62077" y="51092"/>
                  </a:lnTo>
                  <a:lnTo>
                    <a:pt x="60211" y="40531"/>
                  </a:lnTo>
                  <a:lnTo>
                    <a:pt x="56574" y="35483"/>
                  </a:lnTo>
                  <a:close/>
                </a:path>
              </a:pathLst>
            </a:custGeom>
            <a:solidFill>
              <a:srgbClr val="58595B"/>
            </a:solidFill>
          </p:spPr>
          <p:txBody>
            <a:bodyPr wrap="square" lIns="0" tIns="0" rIns="0" bIns="0" rtlCol="0"/>
            <a:lstStyle/>
            <a:p>
              <a:endParaRPr/>
            </a:p>
          </p:txBody>
        </p:sp>
        <p:pic>
          <p:nvPicPr>
            <p:cNvPr id="78" name="object 8">
              <a:extLst>
                <a:ext uri="{FF2B5EF4-FFF2-40B4-BE49-F238E27FC236}">
                  <a16:creationId xmlns="" xmlns:a16="http://schemas.microsoft.com/office/drawing/2014/main" id="{F9DDD202-1689-9345-941F-9329EC81CF2D}"/>
                </a:ext>
              </a:extLst>
            </p:cNvPr>
            <p:cNvPicPr/>
            <p:nvPr/>
          </p:nvPicPr>
          <p:blipFill>
            <a:blip r:embed="rId5" cstate="print"/>
            <a:stretch>
              <a:fillRect/>
            </a:stretch>
          </p:blipFill>
          <p:spPr>
            <a:xfrm>
              <a:off x="1274796" y="8430279"/>
              <a:ext cx="66154" cy="76911"/>
            </a:xfrm>
            <a:prstGeom prst="rect">
              <a:avLst/>
            </a:prstGeom>
          </p:spPr>
        </p:pic>
        <p:pic>
          <p:nvPicPr>
            <p:cNvPr id="79" name="object 9">
              <a:extLst>
                <a:ext uri="{FF2B5EF4-FFF2-40B4-BE49-F238E27FC236}">
                  <a16:creationId xmlns="" xmlns:a16="http://schemas.microsoft.com/office/drawing/2014/main" id="{E6D90ABF-E531-2C44-A07D-FB7A025D54AE}"/>
                </a:ext>
              </a:extLst>
            </p:cNvPr>
            <p:cNvPicPr/>
            <p:nvPr/>
          </p:nvPicPr>
          <p:blipFill>
            <a:blip r:embed="rId6" cstate="print"/>
            <a:stretch>
              <a:fillRect/>
            </a:stretch>
          </p:blipFill>
          <p:spPr>
            <a:xfrm>
              <a:off x="1369272" y="8430277"/>
              <a:ext cx="85153" cy="76923"/>
            </a:xfrm>
            <a:prstGeom prst="rect">
              <a:avLst/>
            </a:prstGeom>
          </p:spPr>
        </p:pic>
        <p:sp>
          <p:nvSpPr>
            <p:cNvPr id="80" name="object 10">
              <a:extLst>
                <a:ext uri="{FF2B5EF4-FFF2-40B4-BE49-F238E27FC236}">
                  <a16:creationId xmlns="" xmlns:a16="http://schemas.microsoft.com/office/drawing/2014/main" id="{9AC239B6-FFFB-6B45-BCBC-C4761EE0E4A2}"/>
                </a:ext>
              </a:extLst>
            </p:cNvPr>
            <p:cNvSpPr/>
            <p:nvPr/>
          </p:nvSpPr>
          <p:spPr>
            <a:xfrm>
              <a:off x="1482771" y="8430279"/>
              <a:ext cx="66675" cy="77470"/>
            </a:xfrm>
            <a:custGeom>
              <a:avLst/>
              <a:gdLst/>
              <a:ahLst/>
              <a:cxnLst/>
              <a:rect l="l" t="t" r="r" b="b"/>
              <a:pathLst>
                <a:path w="66675" h="77470">
                  <a:moveTo>
                    <a:pt x="66471" y="0"/>
                  </a:moveTo>
                  <a:lnTo>
                    <a:pt x="56349" y="0"/>
                  </a:lnTo>
                  <a:lnTo>
                    <a:pt x="10871" y="59334"/>
                  </a:lnTo>
                  <a:lnTo>
                    <a:pt x="10871" y="0"/>
                  </a:lnTo>
                  <a:lnTo>
                    <a:pt x="0" y="0"/>
                  </a:lnTo>
                  <a:lnTo>
                    <a:pt x="0" y="76911"/>
                  </a:lnTo>
                  <a:lnTo>
                    <a:pt x="10096" y="76911"/>
                  </a:lnTo>
                  <a:lnTo>
                    <a:pt x="55689" y="17691"/>
                  </a:lnTo>
                  <a:lnTo>
                    <a:pt x="55689" y="76911"/>
                  </a:lnTo>
                  <a:lnTo>
                    <a:pt x="66471" y="76911"/>
                  </a:lnTo>
                  <a:lnTo>
                    <a:pt x="66471" y="0"/>
                  </a:lnTo>
                  <a:close/>
                </a:path>
              </a:pathLst>
            </a:custGeom>
            <a:solidFill>
              <a:srgbClr val="58595B"/>
            </a:solidFill>
          </p:spPr>
          <p:txBody>
            <a:bodyPr wrap="square" lIns="0" tIns="0" rIns="0" bIns="0" rtlCol="0"/>
            <a:lstStyle/>
            <a:p>
              <a:endParaRPr/>
            </a:p>
          </p:txBody>
        </p:sp>
        <p:pic>
          <p:nvPicPr>
            <p:cNvPr id="81" name="object 11">
              <a:extLst>
                <a:ext uri="{FF2B5EF4-FFF2-40B4-BE49-F238E27FC236}">
                  <a16:creationId xmlns="" xmlns:a16="http://schemas.microsoft.com/office/drawing/2014/main" id="{BB8DA70F-8086-BE4A-88B0-C54D4509D3EB}"/>
                </a:ext>
              </a:extLst>
            </p:cNvPr>
            <p:cNvPicPr/>
            <p:nvPr/>
          </p:nvPicPr>
          <p:blipFill>
            <a:blip r:embed="rId7" cstate="print"/>
            <a:stretch>
              <a:fillRect/>
            </a:stretch>
          </p:blipFill>
          <p:spPr>
            <a:xfrm>
              <a:off x="634994" y="8541165"/>
              <a:ext cx="188554" cy="82626"/>
            </a:xfrm>
            <a:prstGeom prst="rect">
              <a:avLst/>
            </a:prstGeom>
          </p:spPr>
        </p:pic>
        <p:pic>
          <p:nvPicPr>
            <p:cNvPr id="82" name="object 12">
              <a:extLst>
                <a:ext uri="{FF2B5EF4-FFF2-40B4-BE49-F238E27FC236}">
                  <a16:creationId xmlns="" xmlns:a16="http://schemas.microsoft.com/office/drawing/2014/main" id="{F61F53E2-53C6-4646-9298-ADD052CAC6D5}"/>
                </a:ext>
              </a:extLst>
            </p:cNvPr>
            <p:cNvPicPr/>
            <p:nvPr/>
          </p:nvPicPr>
          <p:blipFill>
            <a:blip r:embed="rId8" cstate="print"/>
            <a:stretch>
              <a:fillRect/>
            </a:stretch>
          </p:blipFill>
          <p:spPr>
            <a:xfrm>
              <a:off x="845724" y="8544010"/>
              <a:ext cx="164275" cy="88226"/>
            </a:xfrm>
            <a:prstGeom prst="rect">
              <a:avLst/>
            </a:prstGeom>
          </p:spPr>
        </p:pic>
        <p:pic>
          <p:nvPicPr>
            <p:cNvPr id="83" name="object 13">
              <a:extLst>
                <a:ext uri="{FF2B5EF4-FFF2-40B4-BE49-F238E27FC236}">
                  <a16:creationId xmlns="" xmlns:a16="http://schemas.microsoft.com/office/drawing/2014/main" id="{5AECEDBD-41AD-144E-8C65-85EE44130273}"/>
                </a:ext>
              </a:extLst>
            </p:cNvPr>
            <p:cNvPicPr/>
            <p:nvPr/>
          </p:nvPicPr>
          <p:blipFill>
            <a:blip r:embed="rId9" cstate="print"/>
            <a:stretch>
              <a:fillRect/>
            </a:stretch>
          </p:blipFill>
          <p:spPr>
            <a:xfrm>
              <a:off x="1057757" y="8543142"/>
              <a:ext cx="319289" cy="78663"/>
            </a:xfrm>
            <a:prstGeom prst="rect">
              <a:avLst/>
            </a:prstGeom>
          </p:spPr>
        </p:pic>
        <p:pic>
          <p:nvPicPr>
            <p:cNvPr id="84" name="object 14">
              <a:extLst>
                <a:ext uri="{FF2B5EF4-FFF2-40B4-BE49-F238E27FC236}">
                  <a16:creationId xmlns="" xmlns:a16="http://schemas.microsoft.com/office/drawing/2014/main" id="{96D31B5A-667A-4245-8476-B3B7636CD2C8}"/>
                </a:ext>
              </a:extLst>
            </p:cNvPr>
            <p:cNvPicPr/>
            <p:nvPr/>
          </p:nvPicPr>
          <p:blipFill>
            <a:blip r:embed="rId10" cstate="print"/>
            <a:stretch>
              <a:fillRect/>
            </a:stretch>
          </p:blipFill>
          <p:spPr>
            <a:xfrm>
              <a:off x="1396605" y="8544012"/>
              <a:ext cx="66471" cy="76911"/>
            </a:xfrm>
            <a:prstGeom prst="rect">
              <a:avLst/>
            </a:prstGeom>
          </p:spPr>
        </p:pic>
        <p:pic>
          <p:nvPicPr>
            <p:cNvPr id="85" name="object 15">
              <a:extLst>
                <a:ext uri="{FF2B5EF4-FFF2-40B4-BE49-F238E27FC236}">
                  <a16:creationId xmlns="" xmlns:a16="http://schemas.microsoft.com/office/drawing/2014/main" id="{64F59B50-F07B-C04F-BAAF-361C208FEA8A}"/>
                </a:ext>
              </a:extLst>
            </p:cNvPr>
            <p:cNvPicPr/>
            <p:nvPr/>
          </p:nvPicPr>
          <p:blipFill>
            <a:blip r:embed="rId11" cstate="print"/>
            <a:stretch>
              <a:fillRect/>
            </a:stretch>
          </p:blipFill>
          <p:spPr>
            <a:xfrm>
              <a:off x="1482771" y="8544012"/>
              <a:ext cx="66471" cy="76911"/>
            </a:xfrm>
            <a:prstGeom prst="rect">
              <a:avLst/>
            </a:prstGeom>
          </p:spPr>
        </p:pic>
        <p:sp>
          <p:nvSpPr>
            <p:cNvPr id="86" name="object 16">
              <a:extLst>
                <a:ext uri="{FF2B5EF4-FFF2-40B4-BE49-F238E27FC236}">
                  <a16:creationId xmlns="" xmlns:a16="http://schemas.microsoft.com/office/drawing/2014/main" id="{8F34719E-BCE0-E94F-8BF1-3A09A326921C}"/>
                </a:ext>
              </a:extLst>
            </p:cNvPr>
            <p:cNvSpPr/>
            <p:nvPr/>
          </p:nvSpPr>
          <p:spPr>
            <a:xfrm>
              <a:off x="1489430" y="8408555"/>
              <a:ext cx="54610" cy="8255"/>
            </a:xfrm>
            <a:custGeom>
              <a:avLst/>
              <a:gdLst/>
              <a:ahLst/>
              <a:cxnLst/>
              <a:rect l="l" t="t" r="r" b="b"/>
              <a:pathLst>
                <a:path w="54609" h="8254">
                  <a:moveTo>
                    <a:pt x="54533" y="0"/>
                  </a:moveTo>
                  <a:lnTo>
                    <a:pt x="0" y="0"/>
                  </a:lnTo>
                  <a:lnTo>
                    <a:pt x="0" y="8115"/>
                  </a:lnTo>
                  <a:lnTo>
                    <a:pt x="54533" y="8115"/>
                  </a:lnTo>
                  <a:lnTo>
                    <a:pt x="54533" y="0"/>
                  </a:lnTo>
                  <a:close/>
                </a:path>
              </a:pathLst>
            </a:custGeom>
            <a:solidFill>
              <a:srgbClr val="58595B"/>
            </a:solidFill>
          </p:spPr>
          <p:txBody>
            <a:bodyPr wrap="square" lIns="0" tIns="0" rIns="0" bIns="0" rtlCol="0"/>
            <a:lstStyle/>
            <a:p>
              <a:endParaRPr/>
            </a:p>
          </p:txBody>
        </p:sp>
        <p:pic>
          <p:nvPicPr>
            <p:cNvPr id="87" name="object 17">
              <a:extLst>
                <a:ext uri="{FF2B5EF4-FFF2-40B4-BE49-F238E27FC236}">
                  <a16:creationId xmlns="" xmlns:a16="http://schemas.microsoft.com/office/drawing/2014/main" id="{96558440-5DFC-094A-927A-EC7068203E50}"/>
                </a:ext>
              </a:extLst>
            </p:cNvPr>
            <p:cNvPicPr/>
            <p:nvPr/>
          </p:nvPicPr>
          <p:blipFill>
            <a:blip r:embed="rId12" cstate="print"/>
            <a:stretch>
              <a:fillRect/>
            </a:stretch>
          </p:blipFill>
          <p:spPr>
            <a:xfrm>
              <a:off x="644093" y="7556702"/>
              <a:ext cx="895848" cy="769188"/>
            </a:xfrm>
            <a:prstGeom prst="rect">
              <a:avLst/>
            </a:prstGeom>
          </p:spPr>
        </p:pic>
      </p:grpSp>
      <p:sp>
        <p:nvSpPr>
          <p:cNvPr id="2" name="Прямоугольник 1"/>
          <p:cNvSpPr/>
          <p:nvPr/>
        </p:nvSpPr>
        <p:spPr>
          <a:xfrm>
            <a:off x="2038652" y="1240228"/>
            <a:ext cx="7594868" cy="3293209"/>
          </a:xfrm>
          <a:prstGeom prst="rect">
            <a:avLst/>
          </a:prstGeom>
        </p:spPr>
        <p:txBody>
          <a:bodyPr wrap="square">
            <a:spAutoFit/>
          </a:bodyPr>
          <a:lstStyle/>
          <a:p>
            <a:r>
              <a:rPr lang="ru-RU" sz="1300" dirty="0">
                <a:solidFill>
                  <a:srgbClr val="C00000"/>
                </a:solidFill>
                <a:latin typeface="Times New Roman" panose="02020603050405020304" pitchFamily="18" charset="0"/>
                <a:cs typeface="Times New Roman" panose="02020603050405020304" pitchFamily="18" charset="0"/>
              </a:rPr>
              <a:t>н) </a:t>
            </a:r>
            <a:r>
              <a:rPr lang="ru-RU" sz="1300" dirty="0">
                <a:latin typeface="Times New Roman" panose="02020603050405020304" pitchFamily="18" charset="0"/>
                <a:cs typeface="Times New Roman" panose="02020603050405020304" pitchFamily="18" charset="0"/>
              </a:rPr>
              <a:t>санаторно-курортное лечение работников не ранее чем за пять лет до достижения ими возраста, дающего право на назначение страховой пенсии по старости в соответствии с пенсионным законодательством (исключая размещение в номерах высшей категории);</a:t>
            </a:r>
          </a:p>
          <a:p>
            <a:endParaRPr lang="ru-RU" sz="1300" dirty="0">
              <a:solidFill>
                <a:srgbClr val="C00000"/>
              </a:solidFill>
              <a:latin typeface="Times New Roman" panose="02020603050405020304" pitchFamily="18" charset="0"/>
              <a:cs typeface="Times New Roman" panose="02020603050405020304" pitchFamily="18" charset="0"/>
            </a:endParaRPr>
          </a:p>
          <a:p>
            <a:r>
              <a:rPr lang="ru-RU" sz="1300" dirty="0">
                <a:solidFill>
                  <a:srgbClr val="C00000"/>
                </a:solidFill>
                <a:latin typeface="Times New Roman" panose="02020603050405020304" pitchFamily="18" charset="0"/>
                <a:cs typeface="Times New Roman" panose="02020603050405020304" pitchFamily="18" charset="0"/>
              </a:rPr>
              <a:t> о) </a:t>
            </a:r>
            <a:r>
              <a:rPr lang="ru-RU" sz="1300" dirty="0">
                <a:latin typeface="Times New Roman" panose="02020603050405020304" pitchFamily="18" charset="0"/>
                <a:cs typeface="Times New Roman" panose="02020603050405020304" pitchFamily="18" charset="0"/>
              </a:rPr>
              <a:t>приобретение отдельных приборов, устройств, оборудования и (или) комплексов (систем) приборов, устройств, оборудования, сервисов, систем, непосредственно предназначенных для мониторинга на рабочем месте состояния здоровья работников, занятых на работах с вредными и (или) опасными производственными факторами;</a:t>
            </a:r>
          </a:p>
          <a:p>
            <a:endParaRPr lang="ru-RU" sz="1300" dirty="0">
              <a:latin typeface="Times New Roman" panose="02020603050405020304" pitchFamily="18" charset="0"/>
              <a:cs typeface="Times New Roman" panose="02020603050405020304" pitchFamily="18" charset="0"/>
            </a:endParaRPr>
          </a:p>
          <a:p>
            <a:r>
              <a:rPr lang="ru-RU" sz="1300" dirty="0">
                <a:solidFill>
                  <a:srgbClr val="C00000"/>
                </a:solidFill>
                <a:latin typeface="Times New Roman" panose="02020603050405020304" pitchFamily="18" charset="0"/>
                <a:cs typeface="Times New Roman" panose="02020603050405020304" pitchFamily="18" charset="0"/>
              </a:rPr>
              <a:t>п) </a:t>
            </a:r>
            <a:r>
              <a:rPr lang="ru-RU" sz="1300" dirty="0">
                <a:latin typeface="Times New Roman" panose="02020603050405020304" pitchFamily="18" charset="0"/>
                <a:cs typeface="Times New Roman" panose="02020603050405020304" pitchFamily="18" charset="0"/>
              </a:rPr>
              <a:t>приобретение приборов, устройств, оборудования обеспечивающих безопасное ведение горных работ, в рамках модернизации основных производств</a:t>
            </a:r>
            <a:r>
              <a:rPr lang="ru-RU" sz="1300" dirty="0">
                <a:latin typeface="Times New Roman" panose="02020603050405020304" pitchFamily="18" charset="0"/>
                <a:cs typeface="Times New Roman" panose="02020603050405020304" pitchFamily="18" charset="0"/>
                <a:hlinkClick r:id="rId13"/>
              </a:rPr>
              <a:t>;</a:t>
            </a:r>
          </a:p>
          <a:p>
            <a:endParaRPr lang="ru-RU" sz="1300" dirty="0">
              <a:latin typeface="Times New Roman" panose="02020603050405020304" pitchFamily="18" charset="0"/>
              <a:cs typeface="Times New Roman" panose="02020603050405020304" pitchFamily="18" charset="0"/>
              <a:hlinkClick r:id="rId13"/>
            </a:endParaRPr>
          </a:p>
          <a:p>
            <a:r>
              <a:rPr lang="ru-RU" sz="1300" dirty="0">
                <a:solidFill>
                  <a:srgbClr val="C00000"/>
                </a:solidFill>
                <a:latin typeface="Times New Roman" panose="02020603050405020304" pitchFamily="18" charset="0"/>
                <a:cs typeface="Times New Roman" panose="02020603050405020304" pitchFamily="18" charset="0"/>
              </a:rPr>
              <a:t>р) </a:t>
            </a:r>
            <a:r>
              <a:rPr lang="ru-RU" sz="1300" dirty="0">
                <a:latin typeface="Times New Roman" panose="02020603050405020304" pitchFamily="18" charset="0"/>
                <a:cs typeface="Times New Roman" panose="02020603050405020304" pitchFamily="18" charset="0"/>
              </a:rPr>
              <a:t>обеспечение бесплатной выдачей молока или других равноценных пищевых продуктов работников, которым предусмотрена  бесплатная выдача молока или других равноценных пищевых </a:t>
            </a:r>
            <a:r>
              <a:rPr lang="ru-RU" sz="1300" dirty="0" smtClean="0">
                <a:latin typeface="Times New Roman" panose="02020603050405020304" pitchFamily="18" charset="0"/>
                <a:cs typeface="Times New Roman" panose="02020603050405020304" pitchFamily="18" charset="0"/>
              </a:rPr>
              <a:t>продуктов</a:t>
            </a:r>
          </a:p>
          <a:p>
            <a:endParaRPr lang="ru-RU" sz="1300" dirty="0">
              <a:latin typeface="Times New Roman" panose="02020603050405020304" pitchFamily="18" charset="0"/>
              <a:cs typeface="Times New Roman" panose="02020603050405020304" pitchFamily="18" charset="0"/>
            </a:endParaRPr>
          </a:p>
          <a:p>
            <a:r>
              <a:rPr lang="ru-RU" sz="1300" dirty="0">
                <a:solidFill>
                  <a:srgbClr val="C00000"/>
                </a:solidFill>
                <a:latin typeface="Times New Roman" panose="02020603050405020304" pitchFamily="18" charset="0"/>
                <a:cs typeface="Times New Roman" panose="02020603050405020304" pitchFamily="18" charset="0"/>
              </a:rPr>
              <a:t>с) </a:t>
            </a:r>
            <a:r>
              <a:rPr lang="ru-RU" sz="1300" dirty="0">
                <a:latin typeface="Times New Roman" panose="02020603050405020304" pitchFamily="18" charset="0"/>
                <a:cs typeface="Times New Roman" panose="02020603050405020304" pitchFamily="18" charset="0"/>
              </a:rPr>
              <a:t>проведение оценки профессиональных </a:t>
            </a:r>
            <a:r>
              <a:rPr lang="ru-RU" sz="1300" dirty="0" smtClean="0">
                <a:latin typeface="Times New Roman" panose="02020603050405020304" pitchFamily="18" charset="0"/>
                <a:cs typeface="Times New Roman" panose="02020603050405020304" pitchFamily="18" charset="0"/>
              </a:rPr>
              <a:t>рисков</a:t>
            </a:r>
            <a:endParaRPr lang="ru-RU" sz="13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187465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73185" y="1340768"/>
            <a:ext cx="8892988" cy="4739759"/>
          </a:xfrm>
          <a:prstGeom prst="rect">
            <a:avLst/>
          </a:prstGeom>
        </p:spPr>
        <p:txBody>
          <a:bodyPr wrap="square">
            <a:spAutoFit/>
          </a:bodyPr>
          <a:lstStyle/>
          <a:p>
            <a:pPr indent="457200" algn="just"/>
            <a:r>
              <a:rPr lang="ru-RU" dirty="0">
                <a:solidFill>
                  <a:schemeClr val="tx2">
                    <a:lumMod val="50000"/>
                  </a:schemeClr>
                </a:solidFill>
                <a:latin typeface="Times New Roman" panose="02020603050405020304" pitchFamily="18" charset="0"/>
                <a:cs typeface="Times New Roman" panose="02020603050405020304" pitchFamily="18" charset="0"/>
              </a:rPr>
              <a:t>Страхователь самостоятельно определяет перечень осуществляемых в текущем календарном году предупредительных мер в соответствии с </a:t>
            </a:r>
            <a:r>
              <a:rPr lang="ru-RU" dirty="0" err="1">
                <a:solidFill>
                  <a:schemeClr val="tx2">
                    <a:lumMod val="50000"/>
                  </a:schemeClr>
                </a:solidFill>
                <a:latin typeface="Times New Roman" panose="02020603050405020304" pitchFamily="18" charset="0"/>
                <a:cs typeface="Times New Roman" panose="02020603050405020304" pitchFamily="18" charset="0"/>
              </a:rPr>
              <a:t>с</a:t>
            </a:r>
            <a:r>
              <a:rPr lang="ru-RU" dirty="0">
                <a:solidFill>
                  <a:schemeClr val="tx2">
                    <a:lumMod val="50000"/>
                  </a:schemeClr>
                </a:solidFill>
                <a:latin typeface="Times New Roman" panose="02020603050405020304" pitchFamily="18" charset="0"/>
                <a:cs typeface="Times New Roman" panose="02020603050405020304" pitchFamily="18" charset="0"/>
              </a:rPr>
              <a:t> учетом перечня мероприятий по улучшению условий и охраны труда работников, разработанного по результатам проведения специальной оценки условий труда и (или) коллективного договора (соглашения по охране труда между работодателем и представительным органом работников) и (или) перечня реализуемых страхователем мероприятий по улучшению условий и охраны труда, ликвидации или снижению уровней профессиональных рисков либо недопущению повышения их уровней.</a:t>
            </a:r>
          </a:p>
          <a:p>
            <a:pPr indent="457200" algn="just">
              <a:defRPr/>
            </a:pPr>
            <a:endParaRPr lang="ru-RU" b="1" dirty="0">
              <a:solidFill>
                <a:schemeClr val="tx2">
                  <a:lumMod val="50000"/>
                </a:schemeClr>
              </a:solidFill>
              <a:latin typeface="Times New Roman" panose="02020603050405020304" pitchFamily="18" charset="0"/>
              <a:cs typeface="Times New Roman" panose="02020603050405020304" pitchFamily="18" charset="0"/>
            </a:endParaRPr>
          </a:p>
          <a:p>
            <a:pPr indent="457200" algn="just"/>
            <a:r>
              <a:rPr lang="ru-RU" dirty="0">
                <a:solidFill>
                  <a:schemeClr val="tx2">
                    <a:lumMod val="50000"/>
                  </a:schemeClr>
                </a:solidFill>
                <a:latin typeface="Times New Roman" panose="02020603050405020304" pitchFamily="18" charset="0"/>
                <a:cs typeface="Times New Roman" panose="02020603050405020304" pitchFamily="18" charset="0"/>
              </a:rPr>
              <a:t>Страхователь или обособленное </a:t>
            </a:r>
            <a:r>
              <a:rPr lang="ru-RU" b="1" dirty="0" smtClean="0">
                <a:solidFill>
                  <a:srgbClr val="FF0000"/>
                </a:solidFill>
                <a:latin typeface="Times New Roman" panose="02020603050405020304" pitchFamily="18" charset="0"/>
                <a:cs typeface="Times New Roman" panose="02020603050405020304" pitchFamily="18" charset="0"/>
              </a:rPr>
              <a:t>в </a:t>
            </a:r>
            <a:r>
              <a:rPr lang="ru-RU" b="1" dirty="0">
                <a:solidFill>
                  <a:srgbClr val="FF0000"/>
                </a:solidFill>
                <a:latin typeface="Times New Roman" panose="02020603050405020304" pitchFamily="18" charset="0"/>
                <a:cs typeface="Times New Roman" panose="02020603050405020304" pitchFamily="18" charset="0"/>
              </a:rPr>
              <a:t>срок до 1 августа текущего календарного года обращается с заявлением о </a:t>
            </a:r>
            <a:r>
              <a:rPr lang="ru-RU" b="1" dirty="0" smtClean="0">
                <a:solidFill>
                  <a:srgbClr val="FF0000"/>
                </a:solidFill>
                <a:latin typeface="Times New Roman" panose="02020603050405020304" pitchFamily="18" charset="0"/>
                <a:cs typeface="Times New Roman" panose="02020603050405020304" pitchFamily="18" charset="0"/>
              </a:rPr>
              <a:t>ФОПМ и планом ФОПМ.</a:t>
            </a:r>
          </a:p>
          <a:p>
            <a:pPr indent="457200" algn="just"/>
            <a:r>
              <a:rPr lang="ru-RU" b="1" dirty="0" smtClean="0">
                <a:solidFill>
                  <a:srgbClr val="FF0000"/>
                </a:solidFill>
                <a:latin typeface="Times New Roman" panose="02020603050405020304" pitchFamily="18" charset="0"/>
                <a:cs typeface="Times New Roman" panose="02020603050405020304" pitchFamily="18" charset="0"/>
              </a:rPr>
              <a:t>Форма заявления – приложение к Административному регламенту</a:t>
            </a:r>
          </a:p>
          <a:p>
            <a:pPr indent="457200" algn="just"/>
            <a:endParaRPr lang="ru-RU" b="1" dirty="0">
              <a:solidFill>
                <a:srgbClr val="FF0000"/>
              </a:solidFill>
              <a:latin typeface="Times New Roman" panose="02020603050405020304" pitchFamily="18" charset="0"/>
              <a:cs typeface="Times New Roman" panose="02020603050405020304" pitchFamily="18" charset="0"/>
            </a:endParaRPr>
          </a:p>
          <a:p>
            <a:pPr indent="457200" algn="just"/>
            <a:r>
              <a:rPr lang="ru-RU" dirty="0" smtClean="0">
                <a:solidFill>
                  <a:schemeClr val="tx2">
                    <a:lumMod val="50000"/>
                  </a:schemeClr>
                </a:solidFill>
                <a:latin typeface="Times New Roman" panose="02020603050405020304" pitchFamily="18" charset="0"/>
                <a:cs typeface="Times New Roman" panose="02020603050405020304" pitchFamily="18" charset="0"/>
              </a:rPr>
              <a:t> В </a:t>
            </a:r>
            <a:r>
              <a:rPr lang="ru-RU" dirty="0">
                <a:solidFill>
                  <a:schemeClr val="tx2">
                    <a:lumMod val="50000"/>
                  </a:schemeClr>
                </a:solidFill>
                <a:latin typeface="Times New Roman" panose="02020603050405020304" pitchFamily="18" charset="0"/>
                <a:cs typeface="Times New Roman" panose="02020603050405020304" pitchFamily="18" charset="0"/>
              </a:rPr>
              <a:t>случае включения </a:t>
            </a:r>
            <a:r>
              <a:rPr lang="ru-RU" dirty="0" smtClean="0">
                <a:solidFill>
                  <a:schemeClr val="tx2">
                    <a:lumMod val="50000"/>
                  </a:schemeClr>
                </a:solidFill>
                <a:latin typeface="Times New Roman" panose="02020603050405020304" pitchFamily="18" charset="0"/>
                <a:cs typeface="Times New Roman" panose="02020603050405020304" pitchFamily="18" charset="0"/>
              </a:rPr>
              <a:t>в план ФОПМ  мероприятия </a:t>
            </a:r>
            <a:r>
              <a:rPr lang="ru-RU" dirty="0" err="1" smtClean="0">
                <a:solidFill>
                  <a:schemeClr val="tx2">
                    <a:lumMod val="50000"/>
                  </a:schemeClr>
                </a:solidFill>
                <a:latin typeface="Times New Roman" panose="02020603050405020304" pitchFamily="18" charset="0"/>
                <a:cs typeface="Times New Roman" panose="02020603050405020304" pitchFamily="18" charset="0"/>
              </a:rPr>
              <a:t>пп</a:t>
            </a:r>
            <a:r>
              <a:rPr lang="ru-RU" dirty="0" smtClean="0">
                <a:solidFill>
                  <a:schemeClr val="tx2">
                    <a:lumMod val="50000"/>
                  </a:schemeClr>
                </a:solidFill>
                <a:latin typeface="Times New Roman" panose="02020603050405020304" pitchFamily="18" charset="0"/>
                <a:cs typeface="Times New Roman" panose="02020603050405020304" pitchFamily="18" charset="0"/>
              </a:rPr>
              <a:t> «п» дополнительно </a:t>
            </a:r>
            <a:r>
              <a:rPr lang="ru-RU" dirty="0">
                <a:solidFill>
                  <a:schemeClr val="tx2">
                    <a:lumMod val="50000"/>
                  </a:schemeClr>
                </a:solidFill>
                <a:latin typeface="Times New Roman" panose="02020603050405020304" pitchFamily="18" charset="0"/>
                <a:cs typeface="Times New Roman" panose="02020603050405020304" pitchFamily="18" charset="0"/>
              </a:rPr>
              <a:t>представляет документы (копии документов), обосновывающие необходимость финансового обеспечения предупредительных мер:</a:t>
            </a:r>
          </a:p>
          <a:p>
            <a:pPr>
              <a:defRPr/>
            </a:pPr>
            <a:endParaRPr lang="ru-RU" sz="1400" u="sng" dirty="0" smtClean="0">
              <a:solidFill>
                <a:schemeClr val="tx2">
                  <a:lumMod val="50000"/>
                </a:schemeClr>
              </a:solidFill>
              <a:latin typeface="Times New Roman" panose="02020603050405020304" pitchFamily="18" charset="0"/>
              <a:cs typeface="Times New Roman" panose="02020603050405020304" pitchFamily="18" charset="0"/>
            </a:endParaRPr>
          </a:p>
        </p:txBody>
      </p:sp>
      <p:grpSp>
        <p:nvGrpSpPr>
          <p:cNvPr id="3" name="Group 57">
            <a:extLst>
              <a:ext uri="{FF2B5EF4-FFF2-40B4-BE49-F238E27FC236}">
                <a16:creationId xmlns:a16="http://schemas.microsoft.com/office/drawing/2014/main" xmlns="" id="{128AD3B2-AA2B-044C-BE81-E84938DEA450}"/>
              </a:ext>
            </a:extLst>
          </p:cNvPr>
          <p:cNvGrpSpPr/>
          <p:nvPr/>
        </p:nvGrpSpPr>
        <p:grpSpPr>
          <a:xfrm>
            <a:off x="396707" y="465273"/>
            <a:ext cx="741813" cy="806645"/>
            <a:chOff x="634994" y="480009"/>
            <a:chExt cx="914452" cy="1075526"/>
          </a:xfrm>
        </p:grpSpPr>
        <p:pic>
          <p:nvPicPr>
            <p:cNvPr id="4" name="object 5">
              <a:extLst>
                <a:ext uri="{FF2B5EF4-FFF2-40B4-BE49-F238E27FC236}">
                  <a16:creationId xmlns:a16="http://schemas.microsoft.com/office/drawing/2014/main" xmlns="" id="{A267BA74-CF6E-8444-8748-661470FA8F4B}"/>
                </a:ext>
              </a:extLst>
            </p:cNvPr>
            <p:cNvPicPr/>
            <p:nvPr/>
          </p:nvPicPr>
          <p:blipFill>
            <a:blip r:embed="rId2" cstate="print"/>
            <a:stretch>
              <a:fillRect/>
            </a:stretch>
          </p:blipFill>
          <p:spPr>
            <a:xfrm>
              <a:off x="637218" y="1352696"/>
              <a:ext cx="163266" cy="78676"/>
            </a:xfrm>
            <a:prstGeom prst="rect">
              <a:avLst/>
            </a:prstGeom>
          </p:spPr>
        </p:pic>
        <p:pic>
          <p:nvPicPr>
            <p:cNvPr id="5" name="object 6">
              <a:extLst>
                <a:ext uri="{FF2B5EF4-FFF2-40B4-BE49-F238E27FC236}">
                  <a16:creationId xmlns:a16="http://schemas.microsoft.com/office/drawing/2014/main" xmlns="" id="{573E76A0-6E1D-5548-92E9-D5E74C2DED44}"/>
                </a:ext>
              </a:extLst>
            </p:cNvPr>
            <p:cNvPicPr/>
            <p:nvPr/>
          </p:nvPicPr>
          <p:blipFill>
            <a:blip r:embed="rId3" cstate="print"/>
            <a:stretch>
              <a:fillRect/>
            </a:stretch>
          </p:blipFill>
          <p:spPr>
            <a:xfrm>
              <a:off x="822641" y="1353580"/>
              <a:ext cx="341118" cy="89957"/>
            </a:xfrm>
            <a:prstGeom prst="rect">
              <a:avLst/>
            </a:prstGeom>
          </p:spPr>
        </p:pic>
        <p:sp>
          <p:nvSpPr>
            <p:cNvPr id="6" name="object 7">
              <a:extLst>
                <a:ext uri="{FF2B5EF4-FFF2-40B4-BE49-F238E27FC236}">
                  <a16:creationId xmlns:a16="http://schemas.microsoft.com/office/drawing/2014/main" xmlns="" id="{D8ACC6AC-501C-5C47-8DB6-B5AA9A51F396}"/>
                </a:ext>
              </a:extLst>
            </p:cNvPr>
            <p:cNvSpPr/>
            <p:nvPr/>
          </p:nvSpPr>
          <p:spPr>
            <a:xfrm>
              <a:off x="1192096" y="1353577"/>
              <a:ext cx="62230" cy="77470"/>
            </a:xfrm>
            <a:custGeom>
              <a:avLst/>
              <a:gdLst/>
              <a:ahLst/>
              <a:cxnLst/>
              <a:rect l="l" t="t" r="r" b="b"/>
              <a:pathLst>
                <a:path w="62230" h="77469">
                  <a:moveTo>
                    <a:pt x="10883" y="0"/>
                  </a:moveTo>
                  <a:lnTo>
                    <a:pt x="0" y="0"/>
                  </a:lnTo>
                  <a:lnTo>
                    <a:pt x="0" y="76923"/>
                  </a:lnTo>
                  <a:lnTo>
                    <a:pt x="31750" y="76923"/>
                  </a:lnTo>
                  <a:lnTo>
                    <a:pt x="44600" y="75284"/>
                  </a:lnTo>
                  <a:lnTo>
                    <a:pt x="54124" y="70399"/>
                  </a:lnTo>
                  <a:lnTo>
                    <a:pt x="55698" y="68249"/>
                  </a:lnTo>
                  <a:lnTo>
                    <a:pt x="10883" y="68249"/>
                  </a:lnTo>
                  <a:lnTo>
                    <a:pt x="10883" y="35483"/>
                  </a:lnTo>
                  <a:lnTo>
                    <a:pt x="56574" y="35483"/>
                  </a:lnTo>
                  <a:lnTo>
                    <a:pt x="54738" y="32935"/>
                  </a:lnTo>
                  <a:lnTo>
                    <a:pt x="45848" y="28348"/>
                  </a:lnTo>
                  <a:lnTo>
                    <a:pt x="33731" y="26809"/>
                  </a:lnTo>
                  <a:lnTo>
                    <a:pt x="10883" y="26809"/>
                  </a:lnTo>
                  <a:lnTo>
                    <a:pt x="10883" y="0"/>
                  </a:lnTo>
                  <a:close/>
                </a:path>
                <a:path w="62230" h="77469">
                  <a:moveTo>
                    <a:pt x="56574" y="35483"/>
                  </a:moveTo>
                  <a:lnTo>
                    <a:pt x="44170" y="35483"/>
                  </a:lnTo>
                  <a:lnTo>
                    <a:pt x="51079" y="40436"/>
                  </a:lnTo>
                  <a:lnTo>
                    <a:pt x="51079" y="51320"/>
                  </a:lnTo>
                  <a:lnTo>
                    <a:pt x="49782" y="58643"/>
                  </a:lnTo>
                  <a:lnTo>
                    <a:pt x="45972" y="63942"/>
                  </a:lnTo>
                  <a:lnTo>
                    <a:pt x="39769" y="67163"/>
                  </a:lnTo>
                  <a:lnTo>
                    <a:pt x="31292" y="68249"/>
                  </a:lnTo>
                  <a:lnTo>
                    <a:pt x="55698" y="68249"/>
                  </a:lnTo>
                  <a:lnTo>
                    <a:pt x="60042" y="62318"/>
                  </a:lnTo>
                  <a:lnTo>
                    <a:pt x="62077" y="51092"/>
                  </a:lnTo>
                  <a:lnTo>
                    <a:pt x="60211" y="40531"/>
                  </a:lnTo>
                  <a:lnTo>
                    <a:pt x="56574" y="35483"/>
                  </a:lnTo>
                  <a:close/>
                </a:path>
              </a:pathLst>
            </a:custGeom>
            <a:solidFill>
              <a:srgbClr val="58595B"/>
            </a:solidFill>
          </p:spPr>
          <p:txBody>
            <a:bodyPr wrap="square" lIns="0" tIns="0" rIns="0" bIns="0" rtlCol="0"/>
            <a:lstStyle/>
            <a:p>
              <a:endParaRPr/>
            </a:p>
          </p:txBody>
        </p:sp>
        <p:pic>
          <p:nvPicPr>
            <p:cNvPr id="7" name="object 8">
              <a:extLst>
                <a:ext uri="{FF2B5EF4-FFF2-40B4-BE49-F238E27FC236}">
                  <a16:creationId xmlns:a16="http://schemas.microsoft.com/office/drawing/2014/main" xmlns="" id="{7B93CEC3-B4BB-0745-A182-01CFF7460977}"/>
                </a:ext>
              </a:extLst>
            </p:cNvPr>
            <p:cNvPicPr/>
            <p:nvPr/>
          </p:nvPicPr>
          <p:blipFill>
            <a:blip r:embed="rId4" cstate="print"/>
            <a:stretch>
              <a:fillRect/>
            </a:stretch>
          </p:blipFill>
          <p:spPr>
            <a:xfrm>
              <a:off x="1274796" y="1353580"/>
              <a:ext cx="66154" cy="76911"/>
            </a:xfrm>
            <a:prstGeom prst="rect">
              <a:avLst/>
            </a:prstGeom>
          </p:spPr>
        </p:pic>
        <p:pic>
          <p:nvPicPr>
            <p:cNvPr id="8" name="object 9">
              <a:extLst>
                <a:ext uri="{FF2B5EF4-FFF2-40B4-BE49-F238E27FC236}">
                  <a16:creationId xmlns:a16="http://schemas.microsoft.com/office/drawing/2014/main" xmlns="" id="{F073B450-5A5D-044E-ADAC-5DED8FEC4A71}"/>
                </a:ext>
              </a:extLst>
            </p:cNvPr>
            <p:cNvPicPr/>
            <p:nvPr/>
          </p:nvPicPr>
          <p:blipFill>
            <a:blip r:embed="rId5" cstate="print"/>
            <a:stretch>
              <a:fillRect/>
            </a:stretch>
          </p:blipFill>
          <p:spPr>
            <a:xfrm>
              <a:off x="1369272" y="1353577"/>
              <a:ext cx="85153" cy="76923"/>
            </a:xfrm>
            <a:prstGeom prst="rect">
              <a:avLst/>
            </a:prstGeom>
          </p:spPr>
        </p:pic>
        <p:sp>
          <p:nvSpPr>
            <p:cNvPr id="9" name="object 10">
              <a:extLst>
                <a:ext uri="{FF2B5EF4-FFF2-40B4-BE49-F238E27FC236}">
                  <a16:creationId xmlns:a16="http://schemas.microsoft.com/office/drawing/2014/main" xmlns="" id="{4E4E1EA9-4DDD-CF4B-9315-C368B8FE54AC}"/>
                </a:ext>
              </a:extLst>
            </p:cNvPr>
            <p:cNvSpPr/>
            <p:nvPr/>
          </p:nvSpPr>
          <p:spPr>
            <a:xfrm>
              <a:off x="1482771" y="1353580"/>
              <a:ext cx="66675" cy="77470"/>
            </a:xfrm>
            <a:custGeom>
              <a:avLst/>
              <a:gdLst/>
              <a:ahLst/>
              <a:cxnLst/>
              <a:rect l="l" t="t" r="r" b="b"/>
              <a:pathLst>
                <a:path w="66675" h="77469">
                  <a:moveTo>
                    <a:pt x="66471" y="0"/>
                  </a:moveTo>
                  <a:lnTo>
                    <a:pt x="56349" y="0"/>
                  </a:lnTo>
                  <a:lnTo>
                    <a:pt x="10871" y="59334"/>
                  </a:lnTo>
                  <a:lnTo>
                    <a:pt x="10871" y="0"/>
                  </a:lnTo>
                  <a:lnTo>
                    <a:pt x="0" y="0"/>
                  </a:lnTo>
                  <a:lnTo>
                    <a:pt x="0" y="76911"/>
                  </a:lnTo>
                  <a:lnTo>
                    <a:pt x="10096" y="76911"/>
                  </a:lnTo>
                  <a:lnTo>
                    <a:pt x="55689" y="17691"/>
                  </a:lnTo>
                  <a:lnTo>
                    <a:pt x="55689" y="76911"/>
                  </a:lnTo>
                  <a:lnTo>
                    <a:pt x="66471" y="76911"/>
                  </a:lnTo>
                  <a:lnTo>
                    <a:pt x="66471" y="0"/>
                  </a:lnTo>
                  <a:close/>
                </a:path>
              </a:pathLst>
            </a:custGeom>
            <a:solidFill>
              <a:srgbClr val="58595B"/>
            </a:solidFill>
          </p:spPr>
          <p:txBody>
            <a:bodyPr wrap="square" lIns="0" tIns="0" rIns="0" bIns="0" rtlCol="0"/>
            <a:lstStyle/>
            <a:p>
              <a:endParaRPr/>
            </a:p>
          </p:txBody>
        </p:sp>
        <p:pic>
          <p:nvPicPr>
            <p:cNvPr id="10" name="object 11">
              <a:extLst>
                <a:ext uri="{FF2B5EF4-FFF2-40B4-BE49-F238E27FC236}">
                  <a16:creationId xmlns:a16="http://schemas.microsoft.com/office/drawing/2014/main" xmlns="" id="{1CF935D6-7625-F24C-AC37-84C602466711}"/>
                </a:ext>
              </a:extLst>
            </p:cNvPr>
            <p:cNvPicPr/>
            <p:nvPr/>
          </p:nvPicPr>
          <p:blipFill>
            <a:blip r:embed="rId6" cstate="print"/>
            <a:stretch>
              <a:fillRect/>
            </a:stretch>
          </p:blipFill>
          <p:spPr>
            <a:xfrm>
              <a:off x="634994" y="1464464"/>
              <a:ext cx="188554" cy="82626"/>
            </a:xfrm>
            <a:prstGeom prst="rect">
              <a:avLst/>
            </a:prstGeom>
          </p:spPr>
        </p:pic>
        <p:pic>
          <p:nvPicPr>
            <p:cNvPr id="11" name="object 12">
              <a:extLst>
                <a:ext uri="{FF2B5EF4-FFF2-40B4-BE49-F238E27FC236}">
                  <a16:creationId xmlns:a16="http://schemas.microsoft.com/office/drawing/2014/main" xmlns="" id="{80D1809F-4E9B-7048-A496-AF8AAB712E50}"/>
                </a:ext>
              </a:extLst>
            </p:cNvPr>
            <p:cNvPicPr/>
            <p:nvPr/>
          </p:nvPicPr>
          <p:blipFill>
            <a:blip r:embed="rId7" cstate="print"/>
            <a:stretch>
              <a:fillRect/>
            </a:stretch>
          </p:blipFill>
          <p:spPr>
            <a:xfrm>
              <a:off x="845724" y="1467309"/>
              <a:ext cx="164275" cy="88226"/>
            </a:xfrm>
            <a:prstGeom prst="rect">
              <a:avLst/>
            </a:prstGeom>
          </p:spPr>
        </p:pic>
        <p:pic>
          <p:nvPicPr>
            <p:cNvPr id="12" name="object 13">
              <a:extLst>
                <a:ext uri="{FF2B5EF4-FFF2-40B4-BE49-F238E27FC236}">
                  <a16:creationId xmlns:a16="http://schemas.microsoft.com/office/drawing/2014/main" xmlns="" id="{FF8257AD-DF3C-8B47-BE06-FF229F3E814C}"/>
                </a:ext>
              </a:extLst>
            </p:cNvPr>
            <p:cNvPicPr/>
            <p:nvPr/>
          </p:nvPicPr>
          <p:blipFill>
            <a:blip r:embed="rId8" cstate="print"/>
            <a:stretch>
              <a:fillRect/>
            </a:stretch>
          </p:blipFill>
          <p:spPr>
            <a:xfrm>
              <a:off x="1057757" y="1466442"/>
              <a:ext cx="319289" cy="78663"/>
            </a:xfrm>
            <a:prstGeom prst="rect">
              <a:avLst/>
            </a:prstGeom>
          </p:spPr>
        </p:pic>
        <p:pic>
          <p:nvPicPr>
            <p:cNvPr id="13" name="object 14">
              <a:extLst>
                <a:ext uri="{FF2B5EF4-FFF2-40B4-BE49-F238E27FC236}">
                  <a16:creationId xmlns:a16="http://schemas.microsoft.com/office/drawing/2014/main" xmlns="" id="{5F2A7640-0B9F-D943-84A2-CB648A3C2609}"/>
                </a:ext>
              </a:extLst>
            </p:cNvPr>
            <p:cNvPicPr/>
            <p:nvPr/>
          </p:nvPicPr>
          <p:blipFill>
            <a:blip r:embed="rId9" cstate="print"/>
            <a:stretch>
              <a:fillRect/>
            </a:stretch>
          </p:blipFill>
          <p:spPr>
            <a:xfrm>
              <a:off x="1396605" y="1467312"/>
              <a:ext cx="66471" cy="76911"/>
            </a:xfrm>
            <a:prstGeom prst="rect">
              <a:avLst/>
            </a:prstGeom>
          </p:spPr>
        </p:pic>
        <p:pic>
          <p:nvPicPr>
            <p:cNvPr id="14" name="object 15">
              <a:extLst>
                <a:ext uri="{FF2B5EF4-FFF2-40B4-BE49-F238E27FC236}">
                  <a16:creationId xmlns:a16="http://schemas.microsoft.com/office/drawing/2014/main" xmlns="" id="{D405252F-548F-4E42-A107-6113FD1EC67C}"/>
                </a:ext>
              </a:extLst>
            </p:cNvPr>
            <p:cNvPicPr/>
            <p:nvPr/>
          </p:nvPicPr>
          <p:blipFill>
            <a:blip r:embed="rId10" cstate="print"/>
            <a:stretch>
              <a:fillRect/>
            </a:stretch>
          </p:blipFill>
          <p:spPr>
            <a:xfrm>
              <a:off x="1482771" y="1467312"/>
              <a:ext cx="66471" cy="76911"/>
            </a:xfrm>
            <a:prstGeom prst="rect">
              <a:avLst/>
            </a:prstGeom>
          </p:spPr>
        </p:pic>
        <p:sp>
          <p:nvSpPr>
            <p:cNvPr id="15" name="object 16">
              <a:extLst>
                <a:ext uri="{FF2B5EF4-FFF2-40B4-BE49-F238E27FC236}">
                  <a16:creationId xmlns:a16="http://schemas.microsoft.com/office/drawing/2014/main" xmlns="" id="{C4EB2F21-33E1-4E48-9166-00F20ADE3FCD}"/>
                </a:ext>
              </a:extLst>
            </p:cNvPr>
            <p:cNvSpPr/>
            <p:nvPr/>
          </p:nvSpPr>
          <p:spPr>
            <a:xfrm>
              <a:off x="1489430" y="1331849"/>
              <a:ext cx="54610" cy="8255"/>
            </a:xfrm>
            <a:custGeom>
              <a:avLst/>
              <a:gdLst/>
              <a:ahLst/>
              <a:cxnLst/>
              <a:rect l="l" t="t" r="r" b="b"/>
              <a:pathLst>
                <a:path w="54609" h="8255">
                  <a:moveTo>
                    <a:pt x="54533" y="0"/>
                  </a:moveTo>
                  <a:lnTo>
                    <a:pt x="0" y="0"/>
                  </a:lnTo>
                  <a:lnTo>
                    <a:pt x="0" y="8115"/>
                  </a:lnTo>
                  <a:lnTo>
                    <a:pt x="54533" y="8115"/>
                  </a:lnTo>
                  <a:lnTo>
                    <a:pt x="54533" y="0"/>
                  </a:lnTo>
                  <a:close/>
                </a:path>
              </a:pathLst>
            </a:custGeom>
            <a:solidFill>
              <a:srgbClr val="58595B"/>
            </a:solidFill>
          </p:spPr>
          <p:txBody>
            <a:bodyPr wrap="square" lIns="0" tIns="0" rIns="0" bIns="0" rtlCol="0"/>
            <a:lstStyle/>
            <a:p>
              <a:endParaRPr/>
            </a:p>
          </p:txBody>
        </p:sp>
        <p:pic>
          <p:nvPicPr>
            <p:cNvPr id="16" name="object 17">
              <a:extLst>
                <a:ext uri="{FF2B5EF4-FFF2-40B4-BE49-F238E27FC236}">
                  <a16:creationId xmlns:a16="http://schemas.microsoft.com/office/drawing/2014/main" xmlns="" id="{BCFF1620-159D-CC4A-AAC0-F0B5484DFC9F}"/>
                </a:ext>
              </a:extLst>
            </p:cNvPr>
            <p:cNvPicPr/>
            <p:nvPr/>
          </p:nvPicPr>
          <p:blipFill>
            <a:blip r:embed="rId11" cstate="print"/>
            <a:stretch>
              <a:fillRect/>
            </a:stretch>
          </p:blipFill>
          <p:spPr>
            <a:xfrm>
              <a:off x="644093" y="480009"/>
              <a:ext cx="895848" cy="769188"/>
            </a:xfrm>
            <a:prstGeom prst="rect">
              <a:avLst/>
            </a:prstGeom>
          </p:spPr>
        </p:pic>
      </p:grpSp>
      <p:sp>
        <p:nvSpPr>
          <p:cNvPr id="17" name="Прямоугольник 16"/>
          <p:cNvSpPr/>
          <p:nvPr/>
        </p:nvSpPr>
        <p:spPr>
          <a:xfrm>
            <a:off x="1988671" y="264590"/>
            <a:ext cx="6864763" cy="461665"/>
          </a:xfrm>
          <a:prstGeom prst="rect">
            <a:avLst/>
          </a:prstGeom>
        </p:spPr>
        <p:txBody>
          <a:bodyPr wrap="square">
            <a:spAutoFit/>
          </a:bodyPr>
          <a:lstStyle/>
          <a:p>
            <a:pPr lvl="0" algn="ctr">
              <a:defRPr/>
            </a:pPr>
            <a:r>
              <a:rPr lang="ru-RU" sz="2400" b="1" dirty="0" err="1" smtClean="0">
                <a:latin typeface="Times New Roman" panose="02020603050405020304" pitchFamily="18" charset="0"/>
                <a:cs typeface="Times New Roman" panose="02020603050405020304" pitchFamily="18" charset="0"/>
              </a:rPr>
              <a:t>п.п</a:t>
            </a:r>
            <a:r>
              <a:rPr lang="ru-RU" sz="2400" b="1" dirty="0" smtClean="0">
                <a:latin typeface="Times New Roman" panose="02020603050405020304" pitchFamily="18" charset="0"/>
                <a:cs typeface="Times New Roman" panose="02020603050405020304" pitchFamily="18" charset="0"/>
              </a:rPr>
              <a:t>. 3 Правил ФОПМ</a:t>
            </a:r>
            <a:endParaRPr lang="ru-RU" sz="2400" b="1" i="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016692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51491" y="297559"/>
            <a:ext cx="8426012" cy="496823"/>
          </a:xfrm>
          <a:prstGeom prst="rect">
            <a:avLst/>
          </a:prstGeom>
        </p:spPr>
        <p:txBody>
          <a:bodyPr wrap="square" lIns="95777" tIns="47889" rIns="95777" bIns="47889">
            <a:spAutoFit/>
          </a:bodyPr>
          <a:lstStyle/>
          <a:p>
            <a:pPr algn="ctr">
              <a:defRPr/>
            </a:pPr>
            <a:r>
              <a:rPr lang="ru-RU" sz="2600" b="1" dirty="0">
                <a:solidFill>
                  <a:schemeClr val="tx2">
                    <a:lumMod val="50000"/>
                  </a:schemeClr>
                </a:solidFill>
                <a:latin typeface="Times New Roman" panose="02020603050405020304" pitchFamily="18" charset="0"/>
                <a:cs typeface="Times New Roman" panose="02020603050405020304" pitchFamily="18" charset="0"/>
              </a:rPr>
              <a:t>Плановые ассигнования на 2024 год  </a:t>
            </a:r>
          </a:p>
        </p:txBody>
      </p:sp>
      <p:grpSp>
        <p:nvGrpSpPr>
          <p:cNvPr id="32" name="Group 6">
            <a:extLst>
              <a:ext uri="{FF2B5EF4-FFF2-40B4-BE49-F238E27FC236}">
                <a16:creationId xmlns:a16="http://schemas.microsoft.com/office/drawing/2014/main" xmlns="" id="{A0E28B5D-06CC-EE40-B67D-CDEC70E36FA2}"/>
              </a:ext>
            </a:extLst>
          </p:cNvPr>
          <p:cNvGrpSpPr/>
          <p:nvPr/>
        </p:nvGrpSpPr>
        <p:grpSpPr>
          <a:xfrm>
            <a:off x="386950" y="360008"/>
            <a:ext cx="664542" cy="806645"/>
            <a:chOff x="634994" y="480009"/>
            <a:chExt cx="914452" cy="1075526"/>
          </a:xfrm>
        </p:grpSpPr>
        <p:pic>
          <p:nvPicPr>
            <p:cNvPr id="35" name="object 3">
              <a:extLst>
                <a:ext uri="{FF2B5EF4-FFF2-40B4-BE49-F238E27FC236}">
                  <a16:creationId xmlns:a16="http://schemas.microsoft.com/office/drawing/2014/main" xmlns="" id="{514F6CE0-3F09-7646-BBD8-40CD5B5F6742}"/>
                </a:ext>
              </a:extLst>
            </p:cNvPr>
            <p:cNvPicPr/>
            <p:nvPr/>
          </p:nvPicPr>
          <p:blipFill>
            <a:blip r:embed="rId3" cstate="print"/>
            <a:stretch>
              <a:fillRect/>
            </a:stretch>
          </p:blipFill>
          <p:spPr>
            <a:xfrm>
              <a:off x="637218" y="1352696"/>
              <a:ext cx="163266" cy="78676"/>
            </a:xfrm>
            <a:prstGeom prst="rect">
              <a:avLst/>
            </a:prstGeom>
          </p:spPr>
        </p:pic>
        <p:pic>
          <p:nvPicPr>
            <p:cNvPr id="36" name="object 4">
              <a:extLst>
                <a:ext uri="{FF2B5EF4-FFF2-40B4-BE49-F238E27FC236}">
                  <a16:creationId xmlns:a16="http://schemas.microsoft.com/office/drawing/2014/main" xmlns="" id="{63DD7692-3234-774B-A189-B60AD6FBC4F5}"/>
                </a:ext>
              </a:extLst>
            </p:cNvPr>
            <p:cNvPicPr/>
            <p:nvPr/>
          </p:nvPicPr>
          <p:blipFill>
            <a:blip r:embed="rId4" cstate="print"/>
            <a:stretch>
              <a:fillRect/>
            </a:stretch>
          </p:blipFill>
          <p:spPr>
            <a:xfrm>
              <a:off x="822641" y="1353580"/>
              <a:ext cx="341118" cy="89957"/>
            </a:xfrm>
            <a:prstGeom prst="rect">
              <a:avLst/>
            </a:prstGeom>
          </p:spPr>
        </p:pic>
        <p:sp>
          <p:nvSpPr>
            <p:cNvPr id="37" name="object 5">
              <a:extLst>
                <a:ext uri="{FF2B5EF4-FFF2-40B4-BE49-F238E27FC236}">
                  <a16:creationId xmlns:a16="http://schemas.microsoft.com/office/drawing/2014/main" xmlns="" id="{F05A1893-2993-734D-B0A9-B57553F0C382}"/>
                </a:ext>
              </a:extLst>
            </p:cNvPr>
            <p:cNvSpPr/>
            <p:nvPr/>
          </p:nvSpPr>
          <p:spPr>
            <a:xfrm>
              <a:off x="1192096" y="1353577"/>
              <a:ext cx="62230" cy="77470"/>
            </a:xfrm>
            <a:custGeom>
              <a:avLst/>
              <a:gdLst/>
              <a:ahLst/>
              <a:cxnLst/>
              <a:rect l="l" t="t" r="r" b="b"/>
              <a:pathLst>
                <a:path w="62230" h="77469">
                  <a:moveTo>
                    <a:pt x="10883" y="0"/>
                  </a:moveTo>
                  <a:lnTo>
                    <a:pt x="0" y="0"/>
                  </a:lnTo>
                  <a:lnTo>
                    <a:pt x="0" y="76923"/>
                  </a:lnTo>
                  <a:lnTo>
                    <a:pt x="31750" y="76923"/>
                  </a:lnTo>
                  <a:lnTo>
                    <a:pt x="44600" y="75284"/>
                  </a:lnTo>
                  <a:lnTo>
                    <a:pt x="54124" y="70399"/>
                  </a:lnTo>
                  <a:lnTo>
                    <a:pt x="55698" y="68249"/>
                  </a:lnTo>
                  <a:lnTo>
                    <a:pt x="10883" y="68249"/>
                  </a:lnTo>
                  <a:lnTo>
                    <a:pt x="10883" y="35483"/>
                  </a:lnTo>
                  <a:lnTo>
                    <a:pt x="56574" y="35483"/>
                  </a:lnTo>
                  <a:lnTo>
                    <a:pt x="54738" y="32935"/>
                  </a:lnTo>
                  <a:lnTo>
                    <a:pt x="45848" y="28348"/>
                  </a:lnTo>
                  <a:lnTo>
                    <a:pt x="33731" y="26809"/>
                  </a:lnTo>
                  <a:lnTo>
                    <a:pt x="10883" y="26809"/>
                  </a:lnTo>
                  <a:lnTo>
                    <a:pt x="10883" y="0"/>
                  </a:lnTo>
                  <a:close/>
                </a:path>
                <a:path w="62230" h="77469">
                  <a:moveTo>
                    <a:pt x="56574" y="35483"/>
                  </a:moveTo>
                  <a:lnTo>
                    <a:pt x="44170" y="35483"/>
                  </a:lnTo>
                  <a:lnTo>
                    <a:pt x="51079" y="40436"/>
                  </a:lnTo>
                  <a:lnTo>
                    <a:pt x="51079" y="51320"/>
                  </a:lnTo>
                  <a:lnTo>
                    <a:pt x="49782" y="58643"/>
                  </a:lnTo>
                  <a:lnTo>
                    <a:pt x="45972" y="63942"/>
                  </a:lnTo>
                  <a:lnTo>
                    <a:pt x="39769" y="67163"/>
                  </a:lnTo>
                  <a:lnTo>
                    <a:pt x="31292" y="68249"/>
                  </a:lnTo>
                  <a:lnTo>
                    <a:pt x="55698" y="68249"/>
                  </a:lnTo>
                  <a:lnTo>
                    <a:pt x="60042" y="62318"/>
                  </a:lnTo>
                  <a:lnTo>
                    <a:pt x="62077" y="51092"/>
                  </a:lnTo>
                  <a:lnTo>
                    <a:pt x="60211" y="40531"/>
                  </a:lnTo>
                  <a:lnTo>
                    <a:pt x="56574" y="35483"/>
                  </a:lnTo>
                  <a:close/>
                </a:path>
              </a:pathLst>
            </a:custGeom>
            <a:solidFill>
              <a:srgbClr val="58595B"/>
            </a:solidFill>
          </p:spPr>
          <p:txBody>
            <a:bodyPr wrap="square" lIns="0" tIns="0" rIns="0" bIns="0" rtlCol="0"/>
            <a:lstStyle/>
            <a:p>
              <a:endParaRPr/>
            </a:p>
          </p:txBody>
        </p:sp>
        <p:pic>
          <p:nvPicPr>
            <p:cNvPr id="38" name="object 6">
              <a:extLst>
                <a:ext uri="{FF2B5EF4-FFF2-40B4-BE49-F238E27FC236}">
                  <a16:creationId xmlns:a16="http://schemas.microsoft.com/office/drawing/2014/main" xmlns="" id="{7B743F23-EB63-4D40-A1B0-9F85F1318426}"/>
                </a:ext>
              </a:extLst>
            </p:cNvPr>
            <p:cNvPicPr/>
            <p:nvPr/>
          </p:nvPicPr>
          <p:blipFill>
            <a:blip r:embed="rId5" cstate="print"/>
            <a:stretch>
              <a:fillRect/>
            </a:stretch>
          </p:blipFill>
          <p:spPr>
            <a:xfrm>
              <a:off x="1274796" y="1353580"/>
              <a:ext cx="66154" cy="76911"/>
            </a:xfrm>
            <a:prstGeom prst="rect">
              <a:avLst/>
            </a:prstGeom>
          </p:spPr>
        </p:pic>
        <p:pic>
          <p:nvPicPr>
            <p:cNvPr id="39" name="object 7">
              <a:extLst>
                <a:ext uri="{FF2B5EF4-FFF2-40B4-BE49-F238E27FC236}">
                  <a16:creationId xmlns:a16="http://schemas.microsoft.com/office/drawing/2014/main" xmlns="" id="{43A3A301-51C5-3B46-8C24-00665A28DC40}"/>
                </a:ext>
              </a:extLst>
            </p:cNvPr>
            <p:cNvPicPr/>
            <p:nvPr/>
          </p:nvPicPr>
          <p:blipFill>
            <a:blip r:embed="rId6" cstate="print"/>
            <a:stretch>
              <a:fillRect/>
            </a:stretch>
          </p:blipFill>
          <p:spPr>
            <a:xfrm>
              <a:off x="1369272" y="1353577"/>
              <a:ext cx="85153" cy="76923"/>
            </a:xfrm>
            <a:prstGeom prst="rect">
              <a:avLst/>
            </a:prstGeom>
          </p:spPr>
        </p:pic>
        <p:sp>
          <p:nvSpPr>
            <p:cNvPr id="40" name="object 8">
              <a:extLst>
                <a:ext uri="{FF2B5EF4-FFF2-40B4-BE49-F238E27FC236}">
                  <a16:creationId xmlns:a16="http://schemas.microsoft.com/office/drawing/2014/main" xmlns="" id="{6426D98D-215E-8244-91C4-8F434923A407}"/>
                </a:ext>
              </a:extLst>
            </p:cNvPr>
            <p:cNvSpPr/>
            <p:nvPr/>
          </p:nvSpPr>
          <p:spPr>
            <a:xfrm>
              <a:off x="1482771" y="1353580"/>
              <a:ext cx="66675" cy="77470"/>
            </a:xfrm>
            <a:custGeom>
              <a:avLst/>
              <a:gdLst/>
              <a:ahLst/>
              <a:cxnLst/>
              <a:rect l="l" t="t" r="r" b="b"/>
              <a:pathLst>
                <a:path w="66675" h="77469">
                  <a:moveTo>
                    <a:pt x="66471" y="0"/>
                  </a:moveTo>
                  <a:lnTo>
                    <a:pt x="56349" y="0"/>
                  </a:lnTo>
                  <a:lnTo>
                    <a:pt x="10871" y="59334"/>
                  </a:lnTo>
                  <a:lnTo>
                    <a:pt x="10871" y="0"/>
                  </a:lnTo>
                  <a:lnTo>
                    <a:pt x="0" y="0"/>
                  </a:lnTo>
                  <a:lnTo>
                    <a:pt x="0" y="76911"/>
                  </a:lnTo>
                  <a:lnTo>
                    <a:pt x="10096" y="76911"/>
                  </a:lnTo>
                  <a:lnTo>
                    <a:pt x="55689" y="17691"/>
                  </a:lnTo>
                  <a:lnTo>
                    <a:pt x="55689" y="76911"/>
                  </a:lnTo>
                  <a:lnTo>
                    <a:pt x="66471" y="76911"/>
                  </a:lnTo>
                  <a:lnTo>
                    <a:pt x="66471" y="0"/>
                  </a:lnTo>
                  <a:close/>
                </a:path>
              </a:pathLst>
            </a:custGeom>
            <a:solidFill>
              <a:srgbClr val="58595B"/>
            </a:solidFill>
          </p:spPr>
          <p:txBody>
            <a:bodyPr wrap="square" lIns="0" tIns="0" rIns="0" bIns="0" rtlCol="0"/>
            <a:lstStyle/>
            <a:p>
              <a:endParaRPr/>
            </a:p>
          </p:txBody>
        </p:sp>
        <p:pic>
          <p:nvPicPr>
            <p:cNvPr id="42" name="object 9">
              <a:extLst>
                <a:ext uri="{FF2B5EF4-FFF2-40B4-BE49-F238E27FC236}">
                  <a16:creationId xmlns:a16="http://schemas.microsoft.com/office/drawing/2014/main" xmlns="" id="{8BE24660-4A3F-E348-9B52-76573469C698}"/>
                </a:ext>
              </a:extLst>
            </p:cNvPr>
            <p:cNvPicPr/>
            <p:nvPr/>
          </p:nvPicPr>
          <p:blipFill>
            <a:blip r:embed="rId7" cstate="print"/>
            <a:stretch>
              <a:fillRect/>
            </a:stretch>
          </p:blipFill>
          <p:spPr>
            <a:xfrm>
              <a:off x="634994" y="1464464"/>
              <a:ext cx="188554" cy="82626"/>
            </a:xfrm>
            <a:prstGeom prst="rect">
              <a:avLst/>
            </a:prstGeom>
          </p:spPr>
        </p:pic>
        <p:pic>
          <p:nvPicPr>
            <p:cNvPr id="43" name="object 10">
              <a:extLst>
                <a:ext uri="{FF2B5EF4-FFF2-40B4-BE49-F238E27FC236}">
                  <a16:creationId xmlns:a16="http://schemas.microsoft.com/office/drawing/2014/main" xmlns="" id="{405CD552-6241-DF42-B93A-6D51E2F94917}"/>
                </a:ext>
              </a:extLst>
            </p:cNvPr>
            <p:cNvPicPr/>
            <p:nvPr/>
          </p:nvPicPr>
          <p:blipFill>
            <a:blip r:embed="rId8" cstate="print"/>
            <a:stretch>
              <a:fillRect/>
            </a:stretch>
          </p:blipFill>
          <p:spPr>
            <a:xfrm>
              <a:off x="845724" y="1467309"/>
              <a:ext cx="164275" cy="88226"/>
            </a:xfrm>
            <a:prstGeom prst="rect">
              <a:avLst/>
            </a:prstGeom>
          </p:spPr>
        </p:pic>
        <p:pic>
          <p:nvPicPr>
            <p:cNvPr id="45" name="object 11">
              <a:extLst>
                <a:ext uri="{FF2B5EF4-FFF2-40B4-BE49-F238E27FC236}">
                  <a16:creationId xmlns:a16="http://schemas.microsoft.com/office/drawing/2014/main" xmlns="" id="{AB951ABE-E1DE-3F45-B987-283B3D4FEB8A}"/>
                </a:ext>
              </a:extLst>
            </p:cNvPr>
            <p:cNvPicPr/>
            <p:nvPr/>
          </p:nvPicPr>
          <p:blipFill>
            <a:blip r:embed="rId9" cstate="print"/>
            <a:stretch>
              <a:fillRect/>
            </a:stretch>
          </p:blipFill>
          <p:spPr>
            <a:xfrm>
              <a:off x="1057757" y="1466442"/>
              <a:ext cx="319289" cy="78663"/>
            </a:xfrm>
            <a:prstGeom prst="rect">
              <a:avLst/>
            </a:prstGeom>
          </p:spPr>
        </p:pic>
        <p:pic>
          <p:nvPicPr>
            <p:cNvPr id="46" name="object 12">
              <a:extLst>
                <a:ext uri="{FF2B5EF4-FFF2-40B4-BE49-F238E27FC236}">
                  <a16:creationId xmlns:a16="http://schemas.microsoft.com/office/drawing/2014/main" xmlns="" id="{91348924-45C1-D74E-A748-D493422DC090}"/>
                </a:ext>
              </a:extLst>
            </p:cNvPr>
            <p:cNvPicPr/>
            <p:nvPr/>
          </p:nvPicPr>
          <p:blipFill>
            <a:blip r:embed="rId10" cstate="print"/>
            <a:stretch>
              <a:fillRect/>
            </a:stretch>
          </p:blipFill>
          <p:spPr>
            <a:xfrm>
              <a:off x="1396605" y="1467312"/>
              <a:ext cx="66471" cy="76911"/>
            </a:xfrm>
            <a:prstGeom prst="rect">
              <a:avLst/>
            </a:prstGeom>
          </p:spPr>
        </p:pic>
        <p:pic>
          <p:nvPicPr>
            <p:cNvPr id="47" name="object 13">
              <a:extLst>
                <a:ext uri="{FF2B5EF4-FFF2-40B4-BE49-F238E27FC236}">
                  <a16:creationId xmlns:a16="http://schemas.microsoft.com/office/drawing/2014/main" xmlns="" id="{5D2C8A54-6116-0146-A33B-1645B48F2143}"/>
                </a:ext>
              </a:extLst>
            </p:cNvPr>
            <p:cNvPicPr/>
            <p:nvPr/>
          </p:nvPicPr>
          <p:blipFill>
            <a:blip r:embed="rId11" cstate="print"/>
            <a:stretch>
              <a:fillRect/>
            </a:stretch>
          </p:blipFill>
          <p:spPr>
            <a:xfrm>
              <a:off x="1482771" y="1467312"/>
              <a:ext cx="66471" cy="76911"/>
            </a:xfrm>
            <a:prstGeom prst="rect">
              <a:avLst/>
            </a:prstGeom>
          </p:spPr>
        </p:pic>
        <p:sp>
          <p:nvSpPr>
            <p:cNvPr id="50" name="object 14">
              <a:extLst>
                <a:ext uri="{FF2B5EF4-FFF2-40B4-BE49-F238E27FC236}">
                  <a16:creationId xmlns:a16="http://schemas.microsoft.com/office/drawing/2014/main" xmlns="" id="{8299A96C-04B5-E643-AF7B-64587623B0E7}"/>
                </a:ext>
              </a:extLst>
            </p:cNvPr>
            <p:cNvSpPr/>
            <p:nvPr/>
          </p:nvSpPr>
          <p:spPr>
            <a:xfrm>
              <a:off x="1489430" y="1331849"/>
              <a:ext cx="54610" cy="8255"/>
            </a:xfrm>
            <a:custGeom>
              <a:avLst/>
              <a:gdLst/>
              <a:ahLst/>
              <a:cxnLst/>
              <a:rect l="l" t="t" r="r" b="b"/>
              <a:pathLst>
                <a:path w="54609" h="8255">
                  <a:moveTo>
                    <a:pt x="54533" y="0"/>
                  </a:moveTo>
                  <a:lnTo>
                    <a:pt x="0" y="0"/>
                  </a:lnTo>
                  <a:lnTo>
                    <a:pt x="0" y="8115"/>
                  </a:lnTo>
                  <a:lnTo>
                    <a:pt x="54533" y="8115"/>
                  </a:lnTo>
                  <a:lnTo>
                    <a:pt x="54533" y="0"/>
                  </a:lnTo>
                  <a:close/>
                </a:path>
              </a:pathLst>
            </a:custGeom>
            <a:solidFill>
              <a:srgbClr val="58595B"/>
            </a:solidFill>
          </p:spPr>
          <p:txBody>
            <a:bodyPr wrap="square" lIns="0" tIns="0" rIns="0" bIns="0" rtlCol="0"/>
            <a:lstStyle/>
            <a:p>
              <a:endParaRPr/>
            </a:p>
          </p:txBody>
        </p:sp>
        <p:pic>
          <p:nvPicPr>
            <p:cNvPr id="51" name="object 15">
              <a:extLst>
                <a:ext uri="{FF2B5EF4-FFF2-40B4-BE49-F238E27FC236}">
                  <a16:creationId xmlns:a16="http://schemas.microsoft.com/office/drawing/2014/main" xmlns="" id="{C2DB39E6-CEA0-FB47-AEC0-E21F16E1F693}"/>
                </a:ext>
              </a:extLst>
            </p:cNvPr>
            <p:cNvPicPr/>
            <p:nvPr/>
          </p:nvPicPr>
          <p:blipFill>
            <a:blip r:embed="rId12" cstate="print"/>
            <a:stretch>
              <a:fillRect/>
            </a:stretch>
          </p:blipFill>
          <p:spPr>
            <a:xfrm>
              <a:off x="644093" y="480009"/>
              <a:ext cx="895848" cy="769188"/>
            </a:xfrm>
            <a:prstGeom prst="rect">
              <a:avLst/>
            </a:prstGeom>
          </p:spPr>
        </p:pic>
      </p:grpSp>
      <p:graphicFrame>
        <p:nvGraphicFramePr>
          <p:cNvPr id="24" name="Таблица 23"/>
          <p:cNvGraphicFramePr>
            <a:graphicFrameLocks noGrp="1"/>
          </p:cNvGraphicFramePr>
          <p:nvPr>
            <p:extLst>
              <p:ext uri="{D42A27DB-BD31-4B8C-83A1-F6EECF244321}">
                <p14:modId xmlns:p14="http://schemas.microsoft.com/office/powerpoint/2010/main" val="1534542926"/>
              </p:ext>
            </p:extLst>
          </p:nvPr>
        </p:nvGraphicFramePr>
        <p:xfrm>
          <a:off x="1442610" y="2132857"/>
          <a:ext cx="7332814" cy="3017520"/>
        </p:xfrm>
        <a:graphic>
          <a:graphicData uri="http://schemas.openxmlformats.org/drawingml/2006/table">
            <a:tbl>
              <a:tblPr firstRow="1" bandRow="1">
                <a:tableStyleId>{5C22544A-7EE6-4342-B048-85BDC9FD1C3A}</a:tableStyleId>
              </a:tblPr>
              <a:tblGrid>
                <a:gridCol w="2071100"/>
                <a:gridCol w="2071100"/>
                <a:gridCol w="1809413"/>
                <a:gridCol w="1381201"/>
              </a:tblGrid>
              <a:tr h="14630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800" dirty="0" smtClean="0">
                          <a:latin typeface="Times New Roman" panose="02020603050405020304" pitchFamily="18" charset="0"/>
                          <a:cs typeface="Times New Roman" panose="02020603050405020304" pitchFamily="18" charset="0"/>
                        </a:rPr>
                        <a:t>Год</a:t>
                      </a:r>
                      <a:endParaRPr lang="ru-RU" sz="1800" dirty="0">
                        <a:latin typeface="Times New Roman" panose="02020603050405020304" pitchFamily="18" charset="0"/>
                        <a:cs typeface="Times New Roman" panose="02020603050405020304" pitchFamily="18" charset="0"/>
                      </a:endParaRPr>
                    </a:p>
                  </a:txBody>
                  <a:tcPr marL="99060" marR="99060"/>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800" dirty="0" smtClean="0">
                          <a:latin typeface="Times New Roman" panose="02020603050405020304" pitchFamily="18" charset="0"/>
                          <a:cs typeface="Times New Roman" panose="02020603050405020304" pitchFamily="18" charset="0"/>
                        </a:rPr>
                        <a:t>Плановые ассигнования в, млн руб.</a:t>
                      </a:r>
                      <a:endParaRPr lang="ru-RU" sz="1800" dirty="0">
                        <a:latin typeface="Times New Roman" panose="02020603050405020304" pitchFamily="18" charset="0"/>
                        <a:cs typeface="Times New Roman" panose="02020603050405020304" pitchFamily="18" charset="0"/>
                      </a:endParaRPr>
                    </a:p>
                  </a:txBody>
                  <a:tcPr marL="99060" marR="99060"/>
                </a:tc>
                <a:tc>
                  <a:txBody>
                    <a:bodyPr/>
                    <a:lstStyle/>
                    <a:p>
                      <a:pPr algn="ctr"/>
                      <a:r>
                        <a:rPr lang="ru-RU" sz="1800" dirty="0" smtClean="0">
                          <a:latin typeface="Times New Roman" panose="02020603050405020304" pitchFamily="18" charset="0"/>
                          <a:cs typeface="Times New Roman" panose="02020603050405020304" pitchFamily="18" charset="0"/>
                        </a:rPr>
                        <a:t>Распределено по обратившимся</a:t>
                      </a:r>
                      <a:r>
                        <a:rPr lang="ru-RU" sz="1800" baseline="0" dirty="0" smtClean="0">
                          <a:latin typeface="Times New Roman" panose="02020603050405020304" pitchFamily="18" charset="0"/>
                          <a:cs typeface="Times New Roman" panose="02020603050405020304" pitchFamily="18" charset="0"/>
                        </a:rPr>
                        <a:t> до 01.08.2024 страхователям,</a:t>
                      </a:r>
                      <a:r>
                        <a:rPr lang="ru-RU" sz="1800" dirty="0" smtClean="0">
                          <a:latin typeface="Times New Roman" panose="02020603050405020304" pitchFamily="18" charset="0"/>
                          <a:cs typeface="Times New Roman" panose="02020603050405020304" pitchFamily="18" charset="0"/>
                        </a:rPr>
                        <a:t> млн. руб.</a:t>
                      </a:r>
                      <a:endParaRPr lang="ru-RU" sz="1800" dirty="0">
                        <a:latin typeface="Times New Roman" panose="02020603050405020304" pitchFamily="18" charset="0"/>
                        <a:cs typeface="Times New Roman" panose="02020603050405020304" pitchFamily="18" charset="0"/>
                      </a:endParaRPr>
                    </a:p>
                  </a:txBody>
                  <a:tcPr marL="99060" marR="99060"/>
                </a:tc>
                <a:tc>
                  <a:txBody>
                    <a:bodyPr/>
                    <a:lstStyle/>
                    <a:p>
                      <a:pPr algn="ctr"/>
                      <a:r>
                        <a:rPr lang="ru-RU" sz="1800" dirty="0" smtClean="0">
                          <a:latin typeface="Times New Roman" panose="02020603050405020304" pitchFamily="18" charset="0"/>
                          <a:cs typeface="Times New Roman" panose="02020603050405020304" pitchFamily="18" charset="0"/>
                        </a:rPr>
                        <a:t>Не распределено</a:t>
                      </a:r>
                      <a:r>
                        <a:rPr lang="ru-RU" sz="1800" baseline="0" dirty="0" smtClean="0">
                          <a:latin typeface="Times New Roman" panose="02020603050405020304" pitchFamily="18" charset="0"/>
                          <a:cs typeface="Times New Roman" panose="02020603050405020304" pitchFamily="18" charset="0"/>
                        </a:rPr>
                        <a:t> ассигнований, млн. руб.</a:t>
                      </a:r>
                      <a:endParaRPr lang="ru-RU" sz="1800" dirty="0">
                        <a:latin typeface="Times New Roman" panose="02020603050405020304" pitchFamily="18" charset="0"/>
                        <a:cs typeface="Times New Roman" panose="02020603050405020304" pitchFamily="18" charset="0"/>
                      </a:endParaRPr>
                    </a:p>
                  </a:txBody>
                  <a:tcPr marL="99060" marR="99060"/>
                </a:tc>
              </a:tr>
              <a:tr h="640080">
                <a:tc>
                  <a:txBody>
                    <a:bodyPr/>
                    <a:lstStyle/>
                    <a:p>
                      <a:pPr algn="ctr"/>
                      <a:r>
                        <a:rPr lang="ru-RU" sz="1800" b="1" dirty="0" smtClean="0">
                          <a:latin typeface="Times New Roman" panose="02020603050405020304" pitchFamily="18" charset="0"/>
                          <a:cs typeface="Times New Roman" panose="02020603050405020304" pitchFamily="18" charset="0"/>
                        </a:rPr>
                        <a:t>2024</a:t>
                      </a:r>
                      <a:endParaRPr lang="ru-RU" sz="1800" b="1" dirty="0">
                        <a:latin typeface="Times New Roman" panose="02020603050405020304" pitchFamily="18" charset="0"/>
                        <a:cs typeface="Times New Roman" panose="02020603050405020304" pitchFamily="18" charset="0"/>
                      </a:endParaRPr>
                    </a:p>
                  </a:txBody>
                  <a:tcPr marL="99060" marR="99060"/>
                </a:tc>
                <a:tc>
                  <a:txBody>
                    <a:bodyPr/>
                    <a:lstStyle/>
                    <a:p>
                      <a:pPr algn="ctr"/>
                      <a:r>
                        <a:rPr lang="ru-RU" sz="1800" b="1" dirty="0" smtClean="0">
                          <a:latin typeface="Times New Roman" panose="02020603050405020304" pitchFamily="18" charset="0"/>
                          <a:cs typeface="Times New Roman" panose="02020603050405020304" pitchFamily="18" charset="0"/>
                        </a:rPr>
                        <a:t>621,2</a:t>
                      </a:r>
                      <a:endParaRPr lang="ru-RU" sz="1800" b="1" dirty="0">
                        <a:latin typeface="Times New Roman" panose="02020603050405020304" pitchFamily="18" charset="0"/>
                        <a:cs typeface="Times New Roman" panose="02020603050405020304" pitchFamily="18" charset="0"/>
                      </a:endParaRPr>
                    </a:p>
                  </a:txBody>
                  <a:tcPr marL="99060" marR="99060"/>
                </a:tc>
                <a:tc>
                  <a:txBody>
                    <a:bodyPr/>
                    <a:lstStyle/>
                    <a:p>
                      <a:pPr algn="ctr"/>
                      <a:r>
                        <a:rPr lang="ru-RU" sz="1800" b="1" dirty="0" smtClean="0">
                          <a:latin typeface="Times New Roman" panose="02020603050405020304" pitchFamily="18" charset="0"/>
                          <a:cs typeface="Times New Roman" panose="02020603050405020304" pitchFamily="18" charset="0"/>
                        </a:rPr>
                        <a:t>55,03</a:t>
                      </a:r>
                      <a:endParaRPr lang="ru-RU" sz="1800" b="1" dirty="0">
                        <a:latin typeface="Times New Roman" panose="02020603050405020304" pitchFamily="18" charset="0"/>
                        <a:cs typeface="Times New Roman" panose="02020603050405020304" pitchFamily="18" charset="0"/>
                      </a:endParaRPr>
                    </a:p>
                  </a:txBody>
                  <a:tcPr marL="99060" marR="99060"/>
                </a:tc>
                <a:tc>
                  <a:txBody>
                    <a:bodyPr/>
                    <a:lstStyle/>
                    <a:p>
                      <a:pPr algn="ctr"/>
                      <a:r>
                        <a:rPr lang="ru-RU" sz="1800" b="1" dirty="0" smtClean="0">
                          <a:latin typeface="Times New Roman" panose="02020603050405020304" pitchFamily="18" charset="0"/>
                          <a:cs typeface="Times New Roman" panose="02020603050405020304" pitchFamily="18" charset="0"/>
                        </a:rPr>
                        <a:t>66,1</a:t>
                      </a:r>
                      <a:endParaRPr lang="ru-RU" sz="1800" b="1" dirty="0">
                        <a:latin typeface="Times New Roman" panose="02020603050405020304" pitchFamily="18" charset="0"/>
                        <a:cs typeface="Times New Roman" panose="02020603050405020304" pitchFamily="18" charset="0"/>
                      </a:endParaRPr>
                    </a:p>
                  </a:txBody>
                  <a:tcPr marL="99060" marR="99060"/>
                </a:tc>
              </a:tr>
              <a:tr h="640080">
                <a:tc>
                  <a:txBody>
                    <a:bodyPr/>
                    <a:lstStyle/>
                    <a:p>
                      <a:pPr algn="ctr"/>
                      <a:r>
                        <a:rPr lang="ru-RU" sz="1800" b="1" dirty="0" smtClean="0">
                          <a:latin typeface="Times New Roman" panose="02020603050405020304" pitchFamily="18" charset="0"/>
                          <a:cs typeface="Times New Roman" panose="02020603050405020304" pitchFamily="18" charset="0"/>
                        </a:rPr>
                        <a:t>2025</a:t>
                      </a:r>
                      <a:endParaRPr lang="ru-RU" sz="1800" b="1" dirty="0">
                        <a:latin typeface="Times New Roman" panose="02020603050405020304" pitchFamily="18" charset="0"/>
                        <a:cs typeface="Times New Roman" panose="02020603050405020304" pitchFamily="18" charset="0"/>
                      </a:endParaRPr>
                    </a:p>
                  </a:txBody>
                  <a:tcPr marL="99060" marR="99060"/>
                </a:tc>
                <a:tc>
                  <a:txBody>
                    <a:bodyPr/>
                    <a:lstStyle/>
                    <a:p>
                      <a:pPr algn="ctr"/>
                      <a:r>
                        <a:rPr lang="ru-RU" sz="1800" b="1" dirty="0" smtClean="0">
                          <a:latin typeface="Times New Roman" panose="02020603050405020304" pitchFamily="18" charset="0"/>
                          <a:cs typeface="Times New Roman" panose="02020603050405020304" pitchFamily="18" charset="0"/>
                        </a:rPr>
                        <a:t>641,6 </a:t>
                      </a:r>
                      <a:endParaRPr lang="ru-RU" sz="1800" b="1" dirty="0">
                        <a:latin typeface="Times New Roman" panose="02020603050405020304" pitchFamily="18" charset="0"/>
                        <a:cs typeface="Times New Roman" panose="02020603050405020304" pitchFamily="18" charset="0"/>
                      </a:endParaRPr>
                    </a:p>
                  </a:txBody>
                  <a:tcPr marL="99060" marR="99060"/>
                </a:tc>
                <a:tc>
                  <a:txBody>
                    <a:bodyPr/>
                    <a:lstStyle/>
                    <a:p>
                      <a:pPr algn="ctr"/>
                      <a:endParaRPr lang="ru-RU" sz="1800" b="1" dirty="0">
                        <a:latin typeface="Times New Roman" panose="02020603050405020304" pitchFamily="18" charset="0"/>
                        <a:cs typeface="Times New Roman" panose="02020603050405020304" pitchFamily="18" charset="0"/>
                      </a:endParaRPr>
                    </a:p>
                  </a:txBody>
                  <a:tcPr marL="99060" marR="99060"/>
                </a:tc>
                <a:tc>
                  <a:txBody>
                    <a:bodyPr/>
                    <a:lstStyle/>
                    <a:p>
                      <a:pPr algn="ctr"/>
                      <a:endParaRPr lang="ru-RU" sz="1800" b="1" dirty="0">
                        <a:latin typeface="Times New Roman" panose="02020603050405020304" pitchFamily="18" charset="0"/>
                        <a:cs typeface="Times New Roman" panose="02020603050405020304" pitchFamily="18" charset="0"/>
                      </a:endParaRPr>
                    </a:p>
                  </a:txBody>
                  <a:tcPr marL="99060" marR="99060"/>
                </a:tc>
              </a:tr>
            </a:tbl>
          </a:graphicData>
        </a:graphic>
      </p:graphicFrame>
    </p:spTree>
    <p:extLst>
      <p:ext uri="{BB962C8B-B14F-4D97-AF65-F5344CB8AC3E}">
        <p14:creationId xmlns:p14="http://schemas.microsoft.com/office/powerpoint/2010/main" val="57495941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20413" y="456091"/>
            <a:ext cx="8892988" cy="5570756"/>
          </a:xfrm>
          <a:prstGeom prst="rect">
            <a:avLst/>
          </a:prstGeom>
        </p:spPr>
        <p:txBody>
          <a:bodyPr wrap="square">
            <a:spAutoFit/>
          </a:bodyPr>
          <a:lstStyle/>
          <a:p>
            <a:pPr algn="ctr">
              <a:defRPr/>
            </a:pPr>
            <a:endParaRPr lang="ru-RU" b="1" i="1" dirty="0" smtClean="0">
              <a:solidFill>
                <a:schemeClr val="tx1">
                  <a:lumMod val="65000"/>
                  <a:lumOff val="35000"/>
                </a:schemeClr>
              </a:solidFill>
              <a:latin typeface="Montserrat-Medium"/>
              <a:cs typeface="Times New Roman" pitchFamily="18" charset="0"/>
            </a:endParaRPr>
          </a:p>
          <a:p>
            <a:pPr algn="ctr">
              <a:defRPr/>
            </a:pPr>
            <a:endParaRPr lang="ru-RU" b="1" dirty="0" smtClean="0">
              <a:solidFill>
                <a:srgbClr val="C00000"/>
              </a:solidFill>
              <a:latin typeface="Times New Roman" panose="02020603050405020304" pitchFamily="18" charset="0"/>
              <a:cs typeface="Times New Roman" panose="02020603050405020304" pitchFamily="18" charset="0"/>
            </a:endParaRPr>
          </a:p>
          <a:p>
            <a:pPr algn="ctr">
              <a:defRPr/>
            </a:pPr>
            <a:r>
              <a:rPr lang="ru-RU" b="1" dirty="0" smtClean="0">
                <a:solidFill>
                  <a:srgbClr val="C00000"/>
                </a:solidFill>
                <a:latin typeface="Times New Roman" panose="02020603050405020304" pitchFamily="18" charset="0"/>
                <a:cs typeface="Times New Roman" panose="02020603050405020304" pitchFamily="18" charset="0"/>
              </a:rPr>
              <a:t>ПЛАН ФОПМ </a:t>
            </a:r>
            <a:endParaRPr lang="ru-RU" b="1" dirty="0">
              <a:solidFill>
                <a:srgbClr val="C00000"/>
              </a:solidFill>
              <a:latin typeface="Times New Roman" panose="02020603050405020304" pitchFamily="18" charset="0"/>
              <a:cs typeface="Times New Roman" panose="02020603050405020304" pitchFamily="18" charset="0"/>
            </a:endParaRPr>
          </a:p>
          <a:p>
            <a:pPr indent="457200" algn="ctr">
              <a:defRPr/>
            </a:pPr>
            <a:endParaRPr lang="ru-RU" b="1" dirty="0" smtClean="0">
              <a:solidFill>
                <a:srgbClr val="C00000"/>
              </a:solidFill>
              <a:latin typeface="Times New Roman" panose="02020603050405020304" pitchFamily="18" charset="0"/>
              <a:cs typeface="Times New Roman" panose="02020603050405020304" pitchFamily="18" charset="0"/>
            </a:endParaRPr>
          </a:p>
          <a:p>
            <a:pPr indent="457200" algn="just">
              <a:buFont typeface="+mj-lt"/>
              <a:buAutoNum type="arabicPeriod"/>
              <a:defRPr/>
            </a:pPr>
            <a:r>
              <a:rPr lang="ru-RU" b="1" dirty="0" smtClean="0">
                <a:solidFill>
                  <a:schemeClr val="tx2">
                    <a:lumMod val="75000"/>
                  </a:schemeClr>
                </a:solidFill>
                <a:latin typeface="Times New Roman" panose="02020603050405020304" pitchFamily="18" charset="0"/>
                <a:cs typeface="Times New Roman" panose="02020603050405020304" pitchFamily="18" charset="0"/>
              </a:rPr>
              <a:t>Предоставляется вместе с заявлением на ФОПМ </a:t>
            </a:r>
            <a:r>
              <a:rPr lang="ru-RU" b="1" dirty="0" smtClean="0">
                <a:solidFill>
                  <a:srgbClr val="C00000"/>
                </a:solidFill>
                <a:latin typeface="Times New Roman" panose="02020603050405020304" pitchFamily="18" charset="0"/>
                <a:cs typeface="Times New Roman" panose="02020603050405020304" pitchFamily="18" charset="0"/>
              </a:rPr>
              <a:t>,</a:t>
            </a:r>
          </a:p>
          <a:p>
            <a:pPr indent="457200" algn="just">
              <a:buAutoNum type="arabicPeriod"/>
              <a:defRPr/>
            </a:pPr>
            <a:endParaRPr lang="ru-RU" sz="1400" b="1" dirty="0" smtClean="0">
              <a:solidFill>
                <a:srgbClr val="C00000"/>
              </a:solidFill>
              <a:latin typeface="Times New Roman" panose="02020603050405020304" pitchFamily="18" charset="0"/>
              <a:cs typeface="Times New Roman" panose="02020603050405020304" pitchFamily="18" charset="0"/>
            </a:endParaRPr>
          </a:p>
          <a:p>
            <a:pPr indent="457200" algn="just">
              <a:buFont typeface="+mj-lt"/>
              <a:buAutoNum type="arabicPeriod"/>
            </a:pPr>
            <a:r>
              <a:rPr lang="ru-RU" b="1" dirty="0" smtClean="0">
                <a:solidFill>
                  <a:schemeClr val="tx2">
                    <a:lumMod val="75000"/>
                  </a:schemeClr>
                </a:solidFill>
                <a:latin typeface="Times New Roman" panose="02020603050405020304" pitchFamily="18" charset="0"/>
                <a:cs typeface="Times New Roman" panose="02020603050405020304" pitchFamily="18" charset="0"/>
              </a:rPr>
              <a:t>Подписывается руководителем и главным бухгалтером (при наличии) и согласовывается председателем первичной профсоюзной организации (при наличии) . </a:t>
            </a:r>
            <a:br>
              <a:rPr lang="ru-RU" b="1" dirty="0" smtClean="0">
                <a:solidFill>
                  <a:schemeClr val="tx2">
                    <a:lumMod val="75000"/>
                  </a:schemeClr>
                </a:solidFill>
                <a:latin typeface="Times New Roman" panose="02020603050405020304" pitchFamily="18" charset="0"/>
                <a:cs typeface="Times New Roman" panose="02020603050405020304" pitchFamily="18" charset="0"/>
              </a:rPr>
            </a:br>
            <a:r>
              <a:rPr lang="ru-RU" b="1" dirty="0" smtClean="0">
                <a:solidFill>
                  <a:schemeClr val="tx2">
                    <a:lumMod val="75000"/>
                  </a:schemeClr>
                </a:solidFill>
                <a:latin typeface="Times New Roman" panose="02020603050405020304" pitchFamily="18" charset="0"/>
                <a:cs typeface="Times New Roman" panose="02020603050405020304" pitchFamily="18" charset="0"/>
              </a:rPr>
              <a:t>3. Наименование предупредительных мер указывается в </a:t>
            </a:r>
            <a:r>
              <a:rPr lang="ru-RU" b="1" dirty="0" err="1" smtClean="0">
                <a:solidFill>
                  <a:schemeClr val="tx2">
                    <a:lumMod val="75000"/>
                  </a:schemeClr>
                </a:solidFill>
                <a:latin typeface="Times New Roman" panose="02020603050405020304" pitchFamily="18" charset="0"/>
                <a:cs typeface="Times New Roman" panose="02020603050405020304" pitchFamily="18" charset="0"/>
              </a:rPr>
              <a:t>соотвтетствии</a:t>
            </a:r>
            <a:r>
              <a:rPr lang="ru-RU" b="1" dirty="0" smtClean="0">
                <a:solidFill>
                  <a:schemeClr val="tx2">
                    <a:lumMod val="75000"/>
                  </a:schemeClr>
                </a:solidFill>
                <a:latin typeface="Times New Roman" panose="02020603050405020304" pitchFamily="18" charset="0"/>
                <a:cs typeface="Times New Roman" panose="02020603050405020304" pitchFamily="18" charset="0"/>
              </a:rPr>
              <a:t> с п.2 Правил.</a:t>
            </a:r>
          </a:p>
          <a:p>
            <a:pPr indent="457200" algn="just">
              <a:buFont typeface="+mj-lt"/>
              <a:buAutoNum type="arabicPeriod"/>
            </a:pPr>
            <a:endParaRPr lang="ru-RU" b="1" dirty="0" smtClean="0">
              <a:solidFill>
                <a:schemeClr val="tx2">
                  <a:lumMod val="75000"/>
                </a:schemeClr>
              </a:solidFill>
              <a:latin typeface="Times New Roman" panose="02020603050405020304" pitchFamily="18" charset="0"/>
              <a:cs typeface="Times New Roman" panose="02020603050405020304" pitchFamily="18" charset="0"/>
            </a:endParaRPr>
          </a:p>
          <a:p>
            <a:pPr algn="just"/>
            <a:r>
              <a:rPr lang="ru-RU" b="1" dirty="0" smtClean="0">
                <a:solidFill>
                  <a:schemeClr val="tx2">
                    <a:lumMod val="75000"/>
                  </a:schemeClr>
                </a:solidFill>
                <a:latin typeface="Times New Roman" panose="02020603050405020304" pitchFamily="18" charset="0"/>
                <a:cs typeface="Times New Roman" panose="02020603050405020304" pitchFamily="18" charset="0"/>
              </a:rPr>
              <a:t>4. Составляется с указанием суммы ФОПМ по каждому мероприятию отдельно, а также с указанием итоговой суммы. </a:t>
            </a:r>
          </a:p>
          <a:p>
            <a:pPr algn="just"/>
            <a:endParaRPr lang="ru-RU" b="1" dirty="0" smtClean="0">
              <a:solidFill>
                <a:schemeClr val="tx2">
                  <a:lumMod val="75000"/>
                </a:schemeClr>
              </a:solidFill>
              <a:latin typeface="Times New Roman" panose="02020603050405020304" pitchFamily="18" charset="0"/>
              <a:cs typeface="Times New Roman" panose="02020603050405020304" pitchFamily="18" charset="0"/>
            </a:endParaRPr>
          </a:p>
          <a:p>
            <a:pPr algn="just"/>
            <a:r>
              <a:rPr lang="ru-RU" b="1" dirty="0" smtClean="0">
                <a:solidFill>
                  <a:schemeClr val="tx2">
                    <a:lumMod val="75000"/>
                  </a:schemeClr>
                </a:solidFill>
                <a:latin typeface="Times New Roman" panose="02020603050405020304" pitchFamily="18" charset="0"/>
                <a:cs typeface="Times New Roman" panose="02020603050405020304" pitchFamily="18" charset="0"/>
              </a:rPr>
              <a:t>5. Максимальный объем средств, направляемых страхователем на финансовое обеспечение предупредительных мер, определен п.1 Правил. Таким образом, страхователь не имеет права в плане финансового обеспечения предупредительных мер указывать сумму финансового обеспечения, превышающую максимальный объем средств, определенный п.1 Правил.</a:t>
            </a:r>
          </a:p>
        </p:txBody>
      </p:sp>
      <p:grpSp>
        <p:nvGrpSpPr>
          <p:cNvPr id="3" name="Group 57">
            <a:extLst>
              <a:ext uri="{FF2B5EF4-FFF2-40B4-BE49-F238E27FC236}">
                <a16:creationId xmlns:a16="http://schemas.microsoft.com/office/drawing/2014/main" xmlns="" id="{128AD3B2-AA2B-044C-BE81-E84938DEA450}"/>
              </a:ext>
            </a:extLst>
          </p:cNvPr>
          <p:cNvGrpSpPr/>
          <p:nvPr/>
        </p:nvGrpSpPr>
        <p:grpSpPr>
          <a:xfrm>
            <a:off x="396707" y="465273"/>
            <a:ext cx="741813" cy="806645"/>
            <a:chOff x="634994" y="480009"/>
            <a:chExt cx="914452" cy="1075526"/>
          </a:xfrm>
        </p:grpSpPr>
        <p:pic>
          <p:nvPicPr>
            <p:cNvPr id="4" name="object 5">
              <a:extLst>
                <a:ext uri="{FF2B5EF4-FFF2-40B4-BE49-F238E27FC236}">
                  <a16:creationId xmlns:a16="http://schemas.microsoft.com/office/drawing/2014/main" xmlns="" id="{A267BA74-CF6E-8444-8748-661470FA8F4B}"/>
                </a:ext>
              </a:extLst>
            </p:cNvPr>
            <p:cNvPicPr/>
            <p:nvPr/>
          </p:nvPicPr>
          <p:blipFill>
            <a:blip r:embed="rId2" cstate="print"/>
            <a:stretch>
              <a:fillRect/>
            </a:stretch>
          </p:blipFill>
          <p:spPr>
            <a:xfrm>
              <a:off x="637218" y="1352696"/>
              <a:ext cx="163266" cy="78676"/>
            </a:xfrm>
            <a:prstGeom prst="rect">
              <a:avLst/>
            </a:prstGeom>
          </p:spPr>
        </p:pic>
        <p:pic>
          <p:nvPicPr>
            <p:cNvPr id="5" name="object 6">
              <a:extLst>
                <a:ext uri="{FF2B5EF4-FFF2-40B4-BE49-F238E27FC236}">
                  <a16:creationId xmlns:a16="http://schemas.microsoft.com/office/drawing/2014/main" xmlns="" id="{573E76A0-6E1D-5548-92E9-D5E74C2DED44}"/>
                </a:ext>
              </a:extLst>
            </p:cNvPr>
            <p:cNvPicPr/>
            <p:nvPr/>
          </p:nvPicPr>
          <p:blipFill>
            <a:blip r:embed="rId3" cstate="print"/>
            <a:stretch>
              <a:fillRect/>
            </a:stretch>
          </p:blipFill>
          <p:spPr>
            <a:xfrm>
              <a:off x="822641" y="1353580"/>
              <a:ext cx="341118" cy="89957"/>
            </a:xfrm>
            <a:prstGeom prst="rect">
              <a:avLst/>
            </a:prstGeom>
          </p:spPr>
        </p:pic>
        <p:sp>
          <p:nvSpPr>
            <p:cNvPr id="6" name="object 7">
              <a:extLst>
                <a:ext uri="{FF2B5EF4-FFF2-40B4-BE49-F238E27FC236}">
                  <a16:creationId xmlns:a16="http://schemas.microsoft.com/office/drawing/2014/main" xmlns="" id="{D8ACC6AC-501C-5C47-8DB6-B5AA9A51F396}"/>
                </a:ext>
              </a:extLst>
            </p:cNvPr>
            <p:cNvSpPr/>
            <p:nvPr/>
          </p:nvSpPr>
          <p:spPr>
            <a:xfrm>
              <a:off x="1192096" y="1353577"/>
              <a:ext cx="62230" cy="77470"/>
            </a:xfrm>
            <a:custGeom>
              <a:avLst/>
              <a:gdLst/>
              <a:ahLst/>
              <a:cxnLst/>
              <a:rect l="l" t="t" r="r" b="b"/>
              <a:pathLst>
                <a:path w="62230" h="77469">
                  <a:moveTo>
                    <a:pt x="10883" y="0"/>
                  </a:moveTo>
                  <a:lnTo>
                    <a:pt x="0" y="0"/>
                  </a:lnTo>
                  <a:lnTo>
                    <a:pt x="0" y="76923"/>
                  </a:lnTo>
                  <a:lnTo>
                    <a:pt x="31750" y="76923"/>
                  </a:lnTo>
                  <a:lnTo>
                    <a:pt x="44600" y="75284"/>
                  </a:lnTo>
                  <a:lnTo>
                    <a:pt x="54124" y="70399"/>
                  </a:lnTo>
                  <a:lnTo>
                    <a:pt x="55698" y="68249"/>
                  </a:lnTo>
                  <a:lnTo>
                    <a:pt x="10883" y="68249"/>
                  </a:lnTo>
                  <a:lnTo>
                    <a:pt x="10883" y="35483"/>
                  </a:lnTo>
                  <a:lnTo>
                    <a:pt x="56574" y="35483"/>
                  </a:lnTo>
                  <a:lnTo>
                    <a:pt x="54738" y="32935"/>
                  </a:lnTo>
                  <a:lnTo>
                    <a:pt x="45848" y="28348"/>
                  </a:lnTo>
                  <a:lnTo>
                    <a:pt x="33731" y="26809"/>
                  </a:lnTo>
                  <a:lnTo>
                    <a:pt x="10883" y="26809"/>
                  </a:lnTo>
                  <a:lnTo>
                    <a:pt x="10883" y="0"/>
                  </a:lnTo>
                  <a:close/>
                </a:path>
                <a:path w="62230" h="77469">
                  <a:moveTo>
                    <a:pt x="56574" y="35483"/>
                  </a:moveTo>
                  <a:lnTo>
                    <a:pt x="44170" y="35483"/>
                  </a:lnTo>
                  <a:lnTo>
                    <a:pt x="51079" y="40436"/>
                  </a:lnTo>
                  <a:lnTo>
                    <a:pt x="51079" y="51320"/>
                  </a:lnTo>
                  <a:lnTo>
                    <a:pt x="49782" y="58643"/>
                  </a:lnTo>
                  <a:lnTo>
                    <a:pt x="45972" y="63942"/>
                  </a:lnTo>
                  <a:lnTo>
                    <a:pt x="39769" y="67163"/>
                  </a:lnTo>
                  <a:lnTo>
                    <a:pt x="31292" y="68249"/>
                  </a:lnTo>
                  <a:lnTo>
                    <a:pt x="55698" y="68249"/>
                  </a:lnTo>
                  <a:lnTo>
                    <a:pt x="60042" y="62318"/>
                  </a:lnTo>
                  <a:lnTo>
                    <a:pt x="62077" y="51092"/>
                  </a:lnTo>
                  <a:lnTo>
                    <a:pt x="60211" y="40531"/>
                  </a:lnTo>
                  <a:lnTo>
                    <a:pt x="56574" y="35483"/>
                  </a:lnTo>
                  <a:close/>
                </a:path>
              </a:pathLst>
            </a:custGeom>
            <a:solidFill>
              <a:srgbClr val="58595B"/>
            </a:solidFill>
          </p:spPr>
          <p:txBody>
            <a:bodyPr wrap="square" lIns="0" tIns="0" rIns="0" bIns="0" rtlCol="0"/>
            <a:lstStyle/>
            <a:p>
              <a:endParaRPr/>
            </a:p>
          </p:txBody>
        </p:sp>
        <p:pic>
          <p:nvPicPr>
            <p:cNvPr id="7" name="object 8">
              <a:extLst>
                <a:ext uri="{FF2B5EF4-FFF2-40B4-BE49-F238E27FC236}">
                  <a16:creationId xmlns:a16="http://schemas.microsoft.com/office/drawing/2014/main" xmlns="" id="{7B93CEC3-B4BB-0745-A182-01CFF7460977}"/>
                </a:ext>
              </a:extLst>
            </p:cNvPr>
            <p:cNvPicPr/>
            <p:nvPr/>
          </p:nvPicPr>
          <p:blipFill>
            <a:blip r:embed="rId4" cstate="print"/>
            <a:stretch>
              <a:fillRect/>
            </a:stretch>
          </p:blipFill>
          <p:spPr>
            <a:xfrm>
              <a:off x="1274796" y="1353580"/>
              <a:ext cx="66154" cy="76911"/>
            </a:xfrm>
            <a:prstGeom prst="rect">
              <a:avLst/>
            </a:prstGeom>
          </p:spPr>
        </p:pic>
        <p:pic>
          <p:nvPicPr>
            <p:cNvPr id="8" name="object 9">
              <a:extLst>
                <a:ext uri="{FF2B5EF4-FFF2-40B4-BE49-F238E27FC236}">
                  <a16:creationId xmlns:a16="http://schemas.microsoft.com/office/drawing/2014/main" xmlns="" id="{F073B450-5A5D-044E-ADAC-5DED8FEC4A71}"/>
                </a:ext>
              </a:extLst>
            </p:cNvPr>
            <p:cNvPicPr/>
            <p:nvPr/>
          </p:nvPicPr>
          <p:blipFill>
            <a:blip r:embed="rId5" cstate="print"/>
            <a:stretch>
              <a:fillRect/>
            </a:stretch>
          </p:blipFill>
          <p:spPr>
            <a:xfrm>
              <a:off x="1369272" y="1353577"/>
              <a:ext cx="85153" cy="76923"/>
            </a:xfrm>
            <a:prstGeom prst="rect">
              <a:avLst/>
            </a:prstGeom>
          </p:spPr>
        </p:pic>
        <p:sp>
          <p:nvSpPr>
            <p:cNvPr id="9" name="object 10">
              <a:extLst>
                <a:ext uri="{FF2B5EF4-FFF2-40B4-BE49-F238E27FC236}">
                  <a16:creationId xmlns:a16="http://schemas.microsoft.com/office/drawing/2014/main" xmlns="" id="{4E4E1EA9-4DDD-CF4B-9315-C368B8FE54AC}"/>
                </a:ext>
              </a:extLst>
            </p:cNvPr>
            <p:cNvSpPr/>
            <p:nvPr/>
          </p:nvSpPr>
          <p:spPr>
            <a:xfrm>
              <a:off x="1482771" y="1353580"/>
              <a:ext cx="66675" cy="77470"/>
            </a:xfrm>
            <a:custGeom>
              <a:avLst/>
              <a:gdLst/>
              <a:ahLst/>
              <a:cxnLst/>
              <a:rect l="l" t="t" r="r" b="b"/>
              <a:pathLst>
                <a:path w="66675" h="77469">
                  <a:moveTo>
                    <a:pt x="66471" y="0"/>
                  </a:moveTo>
                  <a:lnTo>
                    <a:pt x="56349" y="0"/>
                  </a:lnTo>
                  <a:lnTo>
                    <a:pt x="10871" y="59334"/>
                  </a:lnTo>
                  <a:lnTo>
                    <a:pt x="10871" y="0"/>
                  </a:lnTo>
                  <a:lnTo>
                    <a:pt x="0" y="0"/>
                  </a:lnTo>
                  <a:lnTo>
                    <a:pt x="0" y="76911"/>
                  </a:lnTo>
                  <a:lnTo>
                    <a:pt x="10096" y="76911"/>
                  </a:lnTo>
                  <a:lnTo>
                    <a:pt x="55689" y="17691"/>
                  </a:lnTo>
                  <a:lnTo>
                    <a:pt x="55689" y="76911"/>
                  </a:lnTo>
                  <a:lnTo>
                    <a:pt x="66471" y="76911"/>
                  </a:lnTo>
                  <a:lnTo>
                    <a:pt x="66471" y="0"/>
                  </a:lnTo>
                  <a:close/>
                </a:path>
              </a:pathLst>
            </a:custGeom>
            <a:solidFill>
              <a:srgbClr val="58595B"/>
            </a:solidFill>
          </p:spPr>
          <p:txBody>
            <a:bodyPr wrap="square" lIns="0" tIns="0" rIns="0" bIns="0" rtlCol="0"/>
            <a:lstStyle/>
            <a:p>
              <a:endParaRPr/>
            </a:p>
          </p:txBody>
        </p:sp>
        <p:pic>
          <p:nvPicPr>
            <p:cNvPr id="10" name="object 11">
              <a:extLst>
                <a:ext uri="{FF2B5EF4-FFF2-40B4-BE49-F238E27FC236}">
                  <a16:creationId xmlns:a16="http://schemas.microsoft.com/office/drawing/2014/main" xmlns="" id="{1CF935D6-7625-F24C-AC37-84C602466711}"/>
                </a:ext>
              </a:extLst>
            </p:cNvPr>
            <p:cNvPicPr/>
            <p:nvPr/>
          </p:nvPicPr>
          <p:blipFill>
            <a:blip r:embed="rId6" cstate="print"/>
            <a:stretch>
              <a:fillRect/>
            </a:stretch>
          </p:blipFill>
          <p:spPr>
            <a:xfrm>
              <a:off x="634994" y="1464464"/>
              <a:ext cx="188554" cy="82626"/>
            </a:xfrm>
            <a:prstGeom prst="rect">
              <a:avLst/>
            </a:prstGeom>
          </p:spPr>
        </p:pic>
        <p:pic>
          <p:nvPicPr>
            <p:cNvPr id="11" name="object 12">
              <a:extLst>
                <a:ext uri="{FF2B5EF4-FFF2-40B4-BE49-F238E27FC236}">
                  <a16:creationId xmlns:a16="http://schemas.microsoft.com/office/drawing/2014/main" xmlns="" id="{80D1809F-4E9B-7048-A496-AF8AAB712E50}"/>
                </a:ext>
              </a:extLst>
            </p:cNvPr>
            <p:cNvPicPr/>
            <p:nvPr/>
          </p:nvPicPr>
          <p:blipFill>
            <a:blip r:embed="rId7" cstate="print"/>
            <a:stretch>
              <a:fillRect/>
            </a:stretch>
          </p:blipFill>
          <p:spPr>
            <a:xfrm>
              <a:off x="845724" y="1467309"/>
              <a:ext cx="164275" cy="88226"/>
            </a:xfrm>
            <a:prstGeom prst="rect">
              <a:avLst/>
            </a:prstGeom>
          </p:spPr>
        </p:pic>
        <p:pic>
          <p:nvPicPr>
            <p:cNvPr id="12" name="object 13">
              <a:extLst>
                <a:ext uri="{FF2B5EF4-FFF2-40B4-BE49-F238E27FC236}">
                  <a16:creationId xmlns:a16="http://schemas.microsoft.com/office/drawing/2014/main" xmlns="" id="{FF8257AD-DF3C-8B47-BE06-FF229F3E814C}"/>
                </a:ext>
              </a:extLst>
            </p:cNvPr>
            <p:cNvPicPr/>
            <p:nvPr/>
          </p:nvPicPr>
          <p:blipFill>
            <a:blip r:embed="rId8" cstate="print"/>
            <a:stretch>
              <a:fillRect/>
            </a:stretch>
          </p:blipFill>
          <p:spPr>
            <a:xfrm>
              <a:off x="1057757" y="1466442"/>
              <a:ext cx="319289" cy="78663"/>
            </a:xfrm>
            <a:prstGeom prst="rect">
              <a:avLst/>
            </a:prstGeom>
          </p:spPr>
        </p:pic>
        <p:pic>
          <p:nvPicPr>
            <p:cNvPr id="13" name="object 14">
              <a:extLst>
                <a:ext uri="{FF2B5EF4-FFF2-40B4-BE49-F238E27FC236}">
                  <a16:creationId xmlns:a16="http://schemas.microsoft.com/office/drawing/2014/main" xmlns="" id="{5F2A7640-0B9F-D943-84A2-CB648A3C2609}"/>
                </a:ext>
              </a:extLst>
            </p:cNvPr>
            <p:cNvPicPr/>
            <p:nvPr/>
          </p:nvPicPr>
          <p:blipFill>
            <a:blip r:embed="rId9" cstate="print"/>
            <a:stretch>
              <a:fillRect/>
            </a:stretch>
          </p:blipFill>
          <p:spPr>
            <a:xfrm>
              <a:off x="1396605" y="1467312"/>
              <a:ext cx="66471" cy="76911"/>
            </a:xfrm>
            <a:prstGeom prst="rect">
              <a:avLst/>
            </a:prstGeom>
          </p:spPr>
        </p:pic>
        <p:pic>
          <p:nvPicPr>
            <p:cNvPr id="14" name="object 15">
              <a:extLst>
                <a:ext uri="{FF2B5EF4-FFF2-40B4-BE49-F238E27FC236}">
                  <a16:creationId xmlns:a16="http://schemas.microsoft.com/office/drawing/2014/main" xmlns="" id="{D405252F-548F-4E42-A107-6113FD1EC67C}"/>
                </a:ext>
              </a:extLst>
            </p:cNvPr>
            <p:cNvPicPr/>
            <p:nvPr/>
          </p:nvPicPr>
          <p:blipFill>
            <a:blip r:embed="rId10" cstate="print"/>
            <a:stretch>
              <a:fillRect/>
            </a:stretch>
          </p:blipFill>
          <p:spPr>
            <a:xfrm>
              <a:off x="1482771" y="1467312"/>
              <a:ext cx="66471" cy="76911"/>
            </a:xfrm>
            <a:prstGeom prst="rect">
              <a:avLst/>
            </a:prstGeom>
          </p:spPr>
        </p:pic>
        <p:sp>
          <p:nvSpPr>
            <p:cNvPr id="15" name="object 16">
              <a:extLst>
                <a:ext uri="{FF2B5EF4-FFF2-40B4-BE49-F238E27FC236}">
                  <a16:creationId xmlns:a16="http://schemas.microsoft.com/office/drawing/2014/main" xmlns="" id="{C4EB2F21-33E1-4E48-9166-00F20ADE3FCD}"/>
                </a:ext>
              </a:extLst>
            </p:cNvPr>
            <p:cNvSpPr/>
            <p:nvPr/>
          </p:nvSpPr>
          <p:spPr>
            <a:xfrm>
              <a:off x="1489430" y="1331849"/>
              <a:ext cx="54610" cy="8255"/>
            </a:xfrm>
            <a:custGeom>
              <a:avLst/>
              <a:gdLst/>
              <a:ahLst/>
              <a:cxnLst/>
              <a:rect l="l" t="t" r="r" b="b"/>
              <a:pathLst>
                <a:path w="54609" h="8255">
                  <a:moveTo>
                    <a:pt x="54533" y="0"/>
                  </a:moveTo>
                  <a:lnTo>
                    <a:pt x="0" y="0"/>
                  </a:lnTo>
                  <a:lnTo>
                    <a:pt x="0" y="8115"/>
                  </a:lnTo>
                  <a:lnTo>
                    <a:pt x="54533" y="8115"/>
                  </a:lnTo>
                  <a:lnTo>
                    <a:pt x="54533" y="0"/>
                  </a:lnTo>
                  <a:close/>
                </a:path>
              </a:pathLst>
            </a:custGeom>
            <a:solidFill>
              <a:srgbClr val="58595B"/>
            </a:solidFill>
          </p:spPr>
          <p:txBody>
            <a:bodyPr wrap="square" lIns="0" tIns="0" rIns="0" bIns="0" rtlCol="0"/>
            <a:lstStyle/>
            <a:p>
              <a:endParaRPr/>
            </a:p>
          </p:txBody>
        </p:sp>
        <p:pic>
          <p:nvPicPr>
            <p:cNvPr id="16" name="object 17">
              <a:extLst>
                <a:ext uri="{FF2B5EF4-FFF2-40B4-BE49-F238E27FC236}">
                  <a16:creationId xmlns:a16="http://schemas.microsoft.com/office/drawing/2014/main" xmlns="" id="{BCFF1620-159D-CC4A-AAC0-F0B5484DFC9F}"/>
                </a:ext>
              </a:extLst>
            </p:cNvPr>
            <p:cNvPicPr/>
            <p:nvPr/>
          </p:nvPicPr>
          <p:blipFill>
            <a:blip r:embed="rId11" cstate="print"/>
            <a:stretch>
              <a:fillRect/>
            </a:stretch>
          </p:blipFill>
          <p:spPr>
            <a:xfrm>
              <a:off x="644093" y="480009"/>
              <a:ext cx="895848" cy="769188"/>
            </a:xfrm>
            <a:prstGeom prst="rect">
              <a:avLst/>
            </a:prstGeom>
          </p:spPr>
        </p:pic>
      </p:grpSp>
    </p:spTree>
    <p:extLst>
      <p:ext uri="{BB962C8B-B14F-4D97-AF65-F5344CB8AC3E}">
        <p14:creationId xmlns:p14="http://schemas.microsoft.com/office/powerpoint/2010/main" val="76909265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5300" y="980728"/>
            <a:ext cx="8915400" cy="1008112"/>
          </a:xfrm>
        </p:spPr>
        <p:txBody>
          <a:bodyPr/>
          <a:lstStyle/>
          <a:p>
            <a:r>
              <a:rPr lang="ru-RU" sz="2400" b="1" dirty="0" smtClean="0">
                <a:solidFill>
                  <a:srgbClr val="FF0000"/>
                </a:solidFill>
                <a:latin typeface="Times New Roman" panose="02020603050405020304" pitchFamily="18" charset="0"/>
                <a:cs typeface="Times New Roman" panose="02020603050405020304" pitchFamily="18" charset="0"/>
              </a:rPr>
              <a:t>Пример плана ФОПМ</a:t>
            </a:r>
            <a:endParaRPr lang="ru-RU" sz="2400" b="1" dirty="0">
              <a:solidFill>
                <a:srgbClr val="FF0000"/>
              </a:solidFill>
              <a:latin typeface="Times New Roman" panose="02020603050405020304" pitchFamily="18" charset="0"/>
              <a:cs typeface="Times New Roman" panose="02020603050405020304" pitchFamily="18" charset="0"/>
            </a:endParaRPr>
          </a:p>
        </p:txBody>
      </p:sp>
      <p:graphicFrame>
        <p:nvGraphicFramePr>
          <p:cNvPr id="4" name="Объект 3"/>
          <p:cNvGraphicFramePr>
            <a:graphicFrameLocks noGrp="1"/>
          </p:cNvGraphicFramePr>
          <p:nvPr>
            <p:ph idx="1"/>
            <p:extLst>
              <p:ext uri="{D42A27DB-BD31-4B8C-83A1-F6EECF244321}">
                <p14:modId xmlns:p14="http://schemas.microsoft.com/office/powerpoint/2010/main" val="117672262"/>
              </p:ext>
            </p:extLst>
          </p:nvPr>
        </p:nvGraphicFramePr>
        <p:xfrm>
          <a:off x="2792760" y="2708920"/>
          <a:ext cx="4968552" cy="3264854"/>
        </p:xfrm>
        <a:graphic>
          <a:graphicData uri="http://schemas.openxmlformats.org/drawingml/2006/table">
            <a:tbl>
              <a:tblPr/>
              <a:tblGrid>
                <a:gridCol w="932539"/>
                <a:gridCol w="1807541"/>
                <a:gridCol w="2228472"/>
              </a:tblGrid>
              <a:tr h="1532138">
                <a:tc>
                  <a:txBody>
                    <a:bodyPr/>
                    <a:lstStyle/>
                    <a:p>
                      <a:pPr algn="ctr">
                        <a:spcBef>
                          <a:spcPts val="200"/>
                        </a:spcBef>
                        <a:spcAft>
                          <a:spcPts val="0"/>
                        </a:spcAft>
                      </a:pPr>
                      <a:endParaRPr lang="ru-RU" sz="1200" dirty="0" smtClean="0">
                        <a:effectLst/>
                        <a:latin typeface="Times New Roman" panose="02020603050405020304" pitchFamily="18" charset="0"/>
                        <a:cs typeface="Times New Roman" panose="02020603050405020304" pitchFamily="18" charset="0"/>
                      </a:endParaRPr>
                    </a:p>
                    <a:p>
                      <a:pPr algn="ctr">
                        <a:spcBef>
                          <a:spcPts val="200"/>
                        </a:spcBef>
                        <a:spcAft>
                          <a:spcPts val="0"/>
                        </a:spcAft>
                      </a:pPr>
                      <a:endParaRPr lang="ru-RU" sz="1200" dirty="0" smtClean="0">
                        <a:effectLst/>
                        <a:latin typeface="Times New Roman" panose="02020603050405020304" pitchFamily="18" charset="0"/>
                        <a:cs typeface="Times New Roman" panose="02020603050405020304" pitchFamily="18" charset="0"/>
                      </a:endParaRPr>
                    </a:p>
                    <a:p>
                      <a:pPr algn="ctr">
                        <a:spcBef>
                          <a:spcPts val="200"/>
                        </a:spcBef>
                        <a:spcAft>
                          <a:spcPts val="0"/>
                        </a:spcAft>
                      </a:pPr>
                      <a:endParaRPr lang="ru-RU" sz="1200" dirty="0" smtClean="0">
                        <a:effectLst/>
                        <a:latin typeface="Times New Roman" panose="02020603050405020304" pitchFamily="18" charset="0"/>
                        <a:cs typeface="Times New Roman" panose="02020603050405020304" pitchFamily="18" charset="0"/>
                      </a:endParaRPr>
                    </a:p>
                    <a:p>
                      <a:pPr algn="ctr">
                        <a:spcBef>
                          <a:spcPts val="200"/>
                        </a:spcBef>
                        <a:spcAft>
                          <a:spcPts val="0"/>
                        </a:spcAft>
                      </a:pPr>
                      <a:endParaRPr lang="ru-RU" sz="1200" dirty="0" smtClean="0">
                        <a:effectLst/>
                        <a:latin typeface="Times New Roman" panose="02020603050405020304" pitchFamily="18" charset="0"/>
                        <a:cs typeface="Times New Roman" panose="02020603050405020304" pitchFamily="18" charset="0"/>
                      </a:endParaRPr>
                    </a:p>
                    <a:p>
                      <a:pPr algn="ctr">
                        <a:spcBef>
                          <a:spcPts val="200"/>
                        </a:spcBef>
                        <a:spcAft>
                          <a:spcPts val="0"/>
                        </a:spcAft>
                      </a:pPr>
                      <a:endParaRPr lang="ru-RU" sz="1200" dirty="0" smtClean="0">
                        <a:effectLst/>
                        <a:latin typeface="Times New Roman" panose="02020603050405020304" pitchFamily="18" charset="0"/>
                        <a:cs typeface="Times New Roman" panose="02020603050405020304" pitchFamily="18" charset="0"/>
                      </a:endParaRPr>
                    </a:p>
                    <a:p>
                      <a:pPr algn="ctr">
                        <a:spcBef>
                          <a:spcPts val="200"/>
                        </a:spcBef>
                        <a:spcAft>
                          <a:spcPts val="0"/>
                        </a:spcAft>
                      </a:pPr>
                      <a:r>
                        <a:rPr lang="ru-RU" sz="1200" dirty="0" smtClean="0">
                          <a:effectLst/>
                          <a:latin typeface="Times New Roman" panose="02020603050405020304" pitchFamily="18" charset="0"/>
                          <a:cs typeface="Times New Roman" panose="02020603050405020304" pitchFamily="18" charset="0"/>
                        </a:rPr>
                        <a:t>№ </a:t>
                      </a:r>
                      <a:r>
                        <a:rPr lang="ru-RU" sz="1200" dirty="0">
                          <a:effectLst/>
                          <a:latin typeface="Times New Roman" panose="02020603050405020304" pitchFamily="18" charset="0"/>
                          <a:cs typeface="Times New Roman" panose="02020603050405020304" pitchFamily="18" charset="0"/>
                        </a:rPr>
                        <a:t>п/п</a:t>
                      </a:r>
                      <a:endParaRPr lang="ru-RU" sz="1200" dirty="0">
                        <a:effectLst/>
                        <a:latin typeface="Times New Roman" panose="02020603050405020304" pitchFamily="18" charset="0"/>
                        <a:ea typeface="Times New Roman"/>
                        <a:cs typeface="Times New Roman" panose="02020603050405020304" pitchFamily="18" charset="0"/>
                      </a:endParaRPr>
                    </a:p>
                  </a:txBody>
                  <a:tcPr marL="27517" marR="275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ru-RU" sz="1200" dirty="0">
                          <a:effectLst/>
                          <a:latin typeface="Times New Roman" panose="02020603050405020304" pitchFamily="18" charset="0"/>
                          <a:cs typeface="Times New Roman" panose="02020603050405020304" pitchFamily="18" charset="0"/>
                        </a:rPr>
                        <a:t>Наименование предупредительных мер</a:t>
                      </a:r>
                      <a:endParaRPr lang="ru-RU" sz="1200" dirty="0">
                        <a:effectLst/>
                        <a:latin typeface="Times New Roman" panose="02020603050405020304" pitchFamily="18" charset="0"/>
                        <a:ea typeface="Times New Roman"/>
                        <a:cs typeface="Times New Roman" panose="02020603050405020304" pitchFamily="18" charset="0"/>
                      </a:endParaRPr>
                    </a:p>
                  </a:txBody>
                  <a:tcPr marL="27517" marR="275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0"/>
                        </a:spcAft>
                      </a:pPr>
                      <a:r>
                        <a:rPr lang="ru-RU" sz="1200" dirty="0">
                          <a:effectLst/>
                          <a:latin typeface="Times New Roman" panose="02020603050405020304" pitchFamily="18" charset="0"/>
                          <a:cs typeface="Times New Roman" panose="02020603050405020304" pitchFamily="18" charset="0"/>
                        </a:rPr>
                        <a:t>Планируемые расходы, руб.</a:t>
                      </a:r>
                      <a:endParaRPr lang="ru-RU" sz="1200" dirty="0">
                        <a:effectLst/>
                        <a:latin typeface="Times New Roman" panose="02020603050405020304" pitchFamily="18" charset="0"/>
                        <a:ea typeface="Times New Roman"/>
                        <a:cs typeface="Times New Roman" panose="02020603050405020304" pitchFamily="18" charset="0"/>
                      </a:endParaRPr>
                    </a:p>
                    <a:p>
                      <a:pPr algn="ctr">
                        <a:spcBef>
                          <a:spcPts val="200"/>
                        </a:spcBef>
                        <a:spcAft>
                          <a:spcPts val="0"/>
                        </a:spcAft>
                      </a:pPr>
                      <a:r>
                        <a:rPr lang="ru-RU" sz="1200" dirty="0">
                          <a:effectLst/>
                          <a:latin typeface="Times New Roman" panose="02020603050405020304" pitchFamily="18" charset="0"/>
                          <a:cs typeface="Times New Roman" panose="02020603050405020304" pitchFamily="18" charset="0"/>
                        </a:rPr>
                        <a:t>всего</a:t>
                      </a:r>
                      <a:endParaRPr lang="ru-RU" sz="1200" dirty="0">
                        <a:effectLst/>
                        <a:latin typeface="Times New Roman" panose="02020603050405020304" pitchFamily="18" charset="0"/>
                        <a:ea typeface="Times New Roman"/>
                        <a:cs typeface="Times New Roman" panose="02020603050405020304" pitchFamily="18" charset="0"/>
                      </a:endParaRPr>
                    </a:p>
                  </a:txBody>
                  <a:tcPr marL="27517" marR="275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18330">
                <a:tc>
                  <a:txBody>
                    <a:bodyPr/>
                    <a:lstStyle/>
                    <a:p>
                      <a:pPr algn="ctr">
                        <a:spcBef>
                          <a:spcPts val="100"/>
                        </a:spcBef>
                        <a:spcAft>
                          <a:spcPts val="0"/>
                        </a:spcAft>
                      </a:pPr>
                      <a:r>
                        <a:rPr lang="en-US" sz="1200">
                          <a:effectLst/>
                          <a:latin typeface="Times New Roman" panose="02020603050405020304" pitchFamily="18" charset="0"/>
                          <a:cs typeface="Times New Roman" panose="02020603050405020304" pitchFamily="18" charset="0"/>
                        </a:rPr>
                        <a:t>1</a:t>
                      </a:r>
                      <a:endParaRPr lang="ru-RU" sz="1200">
                        <a:effectLst/>
                        <a:latin typeface="Times New Roman" panose="02020603050405020304" pitchFamily="18" charset="0"/>
                        <a:ea typeface="Times New Roman"/>
                        <a:cs typeface="Times New Roman" panose="02020603050405020304" pitchFamily="18" charset="0"/>
                      </a:endParaRPr>
                    </a:p>
                  </a:txBody>
                  <a:tcPr marL="27517" marR="275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100"/>
                        </a:spcBef>
                        <a:spcAft>
                          <a:spcPts val="0"/>
                        </a:spcAft>
                      </a:pPr>
                      <a:r>
                        <a:rPr lang="en-US" sz="1200" dirty="0">
                          <a:effectLst/>
                          <a:latin typeface="Times New Roman" panose="02020603050405020304" pitchFamily="18" charset="0"/>
                          <a:cs typeface="Times New Roman" panose="02020603050405020304" pitchFamily="18" charset="0"/>
                        </a:rPr>
                        <a:t>2</a:t>
                      </a:r>
                      <a:endParaRPr lang="ru-RU" sz="1200" dirty="0">
                        <a:effectLst/>
                        <a:latin typeface="Times New Roman" panose="02020603050405020304" pitchFamily="18" charset="0"/>
                        <a:cs typeface="Times New Roman" panose="02020603050405020304" pitchFamily="18" charset="0"/>
                      </a:endParaRPr>
                    </a:p>
                    <a:p>
                      <a:pPr algn="ctr">
                        <a:spcBef>
                          <a:spcPts val="100"/>
                        </a:spcBef>
                        <a:spcAft>
                          <a:spcPts val="0"/>
                        </a:spcAft>
                      </a:pPr>
                      <a:r>
                        <a:rPr lang="en-US" sz="1200" dirty="0">
                          <a:effectLst/>
                          <a:latin typeface="Times New Roman" panose="02020603050405020304" pitchFamily="18" charset="0"/>
                          <a:cs typeface="Times New Roman" panose="02020603050405020304" pitchFamily="18" charset="0"/>
                        </a:rPr>
                        <a:t> </a:t>
                      </a:r>
                      <a:endParaRPr lang="ru-RU" sz="1200" dirty="0">
                        <a:effectLst/>
                        <a:latin typeface="Times New Roman" panose="02020603050405020304" pitchFamily="18" charset="0"/>
                        <a:ea typeface="Times New Roman"/>
                        <a:cs typeface="Times New Roman" panose="02020603050405020304" pitchFamily="18" charset="0"/>
                      </a:endParaRPr>
                    </a:p>
                  </a:txBody>
                  <a:tcPr marL="27517" marR="275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100"/>
                        </a:spcBef>
                        <a:spcAft>
                          <a:spcPts val="0"/>
                        </a:spcAft>
                      </a:pPr>
                      <a:r>
                        <a:rPr lang="ru-RU" sz="1200" dirty="0" smtClean="0">
                          <a:effectLst/>
                          <a:latin typeface="Times New Roman" panose="02020603050405020304" pitchFamily="18" charset="0"/>
                          <a:cs typeface="Times New Roman" panose="02020603050405020304" pitchFamily="18" charset="0"/>
                        </a:rPr>
                        <a:t>7</a:t>
                      </a:r>
                      <a:endParaRPr lang="ru-RU" sz="1200" dirty="0">
                        <a:effectLst/>
                        <a:latin typeface="Times New Roman" panose="02020603050405020304" pitchFamily="18" charset="0"/>
                        <a:ea typeface="Times New Roman"/>
                        <a:cs typeface="Times New Roman" panose="02020603050405020304" pitchFamily="18" charset="0"/>
                      </a:endParaRPr>
                    </a:p>
                  </a:txBody>
                  <a:tcPr marL="27517" marR="27517"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52420">
                <a:tc>
                  <a:txBody>
                    <a:bodyPr/>
                    <a:lstStyle/>
                    <a:p>
                      <a:pPr algn="just">
                        <a:spcBef>
                          <a:spcPts val="100"/>
                        </a:spcBef>
                        <a:spcAft>
                          <a:spcPts val="0"/>
                        </a:spcAft>
                      </a:pPr>
                      <a:r>
                        <a:rPr lang="en-US" sz="1200" baseline="0" dirty="0">
                          <a:effectLst/>
                          <a:latin typeface="Times New Roman" panose="02020603050405020304" pitchFamily="18" charset="0"/>
                          <a:cs typeface="Times New Roman" panose="02020603050405020304" pitchFamily="18" charset="0"/>
                        </a:rPr>
                        <a:t> </a:t>
                      </a:r>
                      <a:r>
                        <a:rPr lang="ru-RU" sz="1200" baseline="0" dirty="0" smtClean="0">
                          <a:effectLst/>
                          <a:latin typeface="Times New Roman" panose="02020603050405020304" pitchFamily="18" charset="0"/>
                          <a:cs typeface="Times New Roman" panose="02020603050405020304" pitchFamily="18" charset="0"/>
                        </a:rPr>
                        <a:t>1</a:t>
                      </a:r>
                      <a:endParaRPr lang="ru-RU" sz="1200" baseline="0" dirty="0">
                        <a:effectLst/>
                        <a:latin typeface="Times New Roman" panose="02020603050405020304" pitchFamily="18" charset="0"/>
                        <a:ea typeface="Times New Roman"/>
                        <a:cs typeface="Times New Roman" panose="02020603050405020304" pitchFamily="18" charset="0"/>
                      </a:endParaRPr>
                    </a:p>
                  </a:txBody>
                  <a:tcPr marL="27517" marR="275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100"/>
                        </a:spcBef>
                        <a:spcAft>
                          <a:spcPts val="0"/>
                        </a:spcAft>
                      </a:pPr>
                      <a:r>
                        <a:rPr lang="en-US" sz="1200" baseline="0" dirty="0">
                          <a:effectLst/>
                          <a:latin typeface="Times New Roman" panose="02020603050405020304" pitchFamily="18" charset="0"/>
                          <a:cs typeface="Times New Roman" panose="02020603050405020304" pitchFamily="18" charset="0"/>
                        </a:rPr>
                        <a:t> </a:t>
                      </a:r>
                      <a:r>
                        <a:rPr lang="ru-RU" sz="1200" baseline="0" dirty="0" smtClean="0">
                          <a:effectLst/>
                          <a:latin typeface="Times New Roman" panose="02020603050405020304" pitchFamily="18" charset="0"/>
                          <a:cs typeface="Times New Roman" panose="02020603050405020304" pitchFamily="18" charset="0"/>
                        </a:rPr>
                        <a:t>Специальная оценка условий труда</a:t>
                      </a:r>
                      <a:endParaRPr lang="ru-RU" sz="1200" baseline="0" dirty="0">
                        <a:effectLst/>
                        <a:latin typeface="Times New Roman" panose="02020603050405020304" pitchFamily="18" charset="0"/>
                        <a:ea typeface="Times New Roman"/>
                        <a:cs typeface="Times New Roman" panose="02020603050405020304" pitchFamily="18" charset="0"/>
                      </a:endParaRPr>
                    </a:p>
                  </a:txBody>
                  <a:tcPr marL="27517" marR="275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100"/>
                        </a:spcBef>
                        <a:spcAft>
                          <a:spcPts val="0"/>
                        </a:spcAft>
                      </a:pPr>
                      <a:endParaRPr lang="ru-RU" sz="1200" baseline="0" dirty="0" smtClean="0">
                        <a:effectLst/>
                        <a:latin typeface="Times New Roman" panose="02020603050405020304" pitchFamily="18" charset="0"/>
                        <a:cs typeface="Times New Roman" panose="02020603050405020304" pitchFamily="18" charset="0"/>
                      </a:endParaRPr>
                    </a:p>
                    <a:p>
                      <a:pPr algn="just">
                        <a:spcBef>
                          <a:spcPts val="100"/>
                        </a:spcBef>
                        <a:spcAft>
                          <a:spcPts val="0"/>
                        </a:spcAft>
                      </a:pPr>
                      <a:r>
                        <a:rPr lang="en-US" sz="1200" baseline="0" dirty="0">
                          <a:effectLst/>
                          <a:latin typeface="Times New Roman" panose="02020603050405020304" pitchFamily="18" charset="0"/>
                          <a:cs typeface="Times New Roman" panose="02020603050405020304" pitchFamily="18" charset="0"/>
                        </a:rPr>
                        <a:t> </a:t>
                      </a:r>
                      <a:r>
                        <a:rPr lang="ru-RU" sz="1200" baseline="0" dirty="0" smtClean="0">
                          <a:effectLst/>
                          <a:latin typeface="Times New Roman" panose="02020603050405020304" pitchFamily="18" charset="0"/>
                          <a:cs typeface="Times New Roman" panose="02020603050405020304" pitchFamily="18" charset="0"/>
                        </a:rPr>
                        <a:t>40000</a:t>
                      </a:r>
                      <a:endParaRPr lang="ru-RU" sz="1200" baseline="0" dirty="0">
                        <a:effectLst/>
                        <a:latin typeface="Times New Roman" panose="02020603050405020304" pitchFamily="18" charset="0"/>
                        <a:cs typeface="Times New Roman" panose="02020603050405020304" pitchFamily="18" charset="0"/>
                      </a:endParaRPr>
                    </a:p>
                    <a:p>
                      <a:pPr algn="just">
                        <a:spcBef>
                          <a:spcPts val="100"/>
                        </a:spcBef>
                        <a:spcAft>
                          <a:spcPts val="0"/>
                        </a:spcAft>
                      </a:pPr>
                      <a:r>
                        <a:rPr lang="en-US" sz="1200" baseline="0" dirty="0">
                          <a:effectLst/>
                          <a:latin typeface="Times New Roman" panose="02020603050405020304" pitchFamily="18" charset="0"/>
                          <a:cs typeface="Times New Roman" panose="02020603050405020304" pitchFamily="18" charset="0"/>
                        </a:rPr>
                        <a:t> </a:t>
                      </a:r>
                      <a:endParaRPr lang="ru-RU" sz="1200" baseline="0" dirty="0">
                        <a:effectLst/>
                        <a:latin typeface="Times New Roman" panose="02020603050405020304" pitchFamily="18" charset="0"/>
                        <a:cs typeface="Times New Roman" panose="02020603050405020304" pitchFamily="18" charset="0"/>
                      </a:endParaRPr>
                    </a:p>
                    <a:p>
                      <a:pPr algn="just">
                        <a:spcBef>
                          <a:spcPts val="100"/>
                        </a:spcBef>
                        <a:spcAft>
                          <a:spcPts val="0"/>
                        </a:spcAft>
                      </a:pPr>
                      <a:r>
                        <a:rPr lang="en-US" sz="1200" baseline="0" dirty="0">
                          <a:effectLst/>
                          <a:latin typeface="Times New Roman" panose="02020603050405020304" pitchFamily="18" charset="0"/>
                          <a:cs typeface="Times New Roman" panose="02020603050405020304" pitchFamily="18" charset="0"/>
                        </a:rPr>
                        <a:t> </a:t>
                      </a:r>
                      <a:endParaRPr lang="ru-RU" sz="1200" baseline="0" dirty="0">
                        <a:effectLst/>
                        <a:latin typeface="Times New Roman" panose="02020603050405020304" pitchFamily="18" charset="0"/>
                        <a:ea typeface="Times New Roman"/>
                        <a:cs typeface="Times New Roman" panose="02020603050405020304" pitchFamily="18" charset="0"/>
                      </a:endParaRPr>
                    </a:p>
                  </a:txBody>
                  <a:tcPr marL="27517" marR="275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02571">
                <a:tc>
                  <a:txBody>
                    <a:bodyPr/>
                    <a:lstStyle/>
                    <a:p>
                      <a:pPr algn="just">
                        <a:spcBef>
                          <a:spcPts val="100"/>
                        </a:spcBef>
                        <a:spcAft>
                          <a:spcPts val="0"/>
                        </a:spcAft>
                      </a:pPr>
                      <a:r>
                        <a:rPr lang="en-US" sz="1200" dirty="0">
                          <a:effectLst/>
                          <a:latin typeface="Times New Roman" panose="02020603050405020304" pitchFamily="18" charset="0"/>
                          <a:cs typeface="Times New Roman" panose="02020603050405020304" pitchFamily="18" charset="0"/>
                        </a:rPr>
                        <a:t> </a:t>
                      </a:r>
                      <a:r>
                        <a:rPr lang="ru-RU" sz="1200" dirty="0" smtClean="0">
                          <a:effectLst/>
                          <a:latin typeface="Times New Roman" panose="02020603050405020304" pitchFamily="18" charset="0"/>
                          <a:cs typeface="Times New Roman" panose="02020603050405020304" pitchFamily="18" charset="0"/>
                        </a:rPr>
                        <a:t>2</a:t>
                      </a:r>
                      <a:endParaRPr lang="ru-RU" sz="1200" dirty="0">
                        <a:effectLst/>
                        <a:latin typeface="Times New Roman" panose="02020603050405020304" pitchFamily="18" charset="0"/>
                        <a:ea typeface="Times New Roman"/>
                        <a:cs typeface="Times New Roman" panose="02020603050405020304" pitchFamily="18" charset="0"/>
                      </a:endParaRPr>
                    </a:p>
                  </a:txBody>
                  <a:tcPr marL="27517" marR="275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100"/>
                        </a:spcBef>
                        <a:spcAft>
                          <a:spcPts val="0"/>
                        </a:spcAft>
                      </a:pPr>
                      <a:r>
                        <a:rPr lang="ru-RU" sz="1200" dirty="0" smtClean="0">
                          <a:effectLst/>
                          <a:latin typeface="Times New Roman" panose="02020603050405020304" pitchFamily="18" charset="0"/>
                          <a:cs typeface="Times New Roman" panose="02020603050405020304" pitchFamily="18" charset="0"/>
                        </a:rPr>
                        <a:t>Периодические медицинские осмотры</a:t>
                      </a:r>
                      <a:endParaRPr lang="ru-RU" sz="1200" dirty="0">
                        <a:effectLst/>
                        <a:latin typeface="Times New Roman" panose="02020603050405020304" pitchFamily="18" charset="0"/>
                        <a:ea typeface="Times New Roman"/>
                        <a:cs typeface="Times New Roman" panose="02020603050405020304" pitchFamily="18" charset="0"/>
                      </a:endParaRPr>
                    </a:p>
                  </a:txBody>
                  <a:tcPr marL="27517" marR="275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100"/>
                        </a:spcBef>
                        <a:spcAft>
                          <a:spcPts val="0"/>
                        </a:spcAft>
                      </a:pPr>
                      <a:r>
                        <a:rPr lang="en-US" sz="1200" dirty="0">
                          <a:effectLst/>
                          <a:latin typeface="Times New Roman" panose="02020603050405020304" pitchFamily="18" charset="0"/>
                          <a:cs typeface="Times New Roman" panose="02020603050405020304" pitchFamily="18" charset="0"/>
                        </a:rPr>
                        <a:t> </a:t>
                      </a:r>
                      <a:r>
                        <a:rPr lang="ru-RU" sz="1200" dirty="0" smtClean="0">
                          <a:effectLst/>
                          <a:latin typeface="Times New Roman" panose="02020603050405020304" pitchFamily="18" charset="0"/>
                          <a:cs typeface="Times New Roman" panose="02020603050405020304" pitchFamily="18" charset="0"/>
                        </a:rPr>
                        <a:t>35000</a:t>
                      </a:r>
                      <a:endParaRPr lang="ru-RU" sz="1200" dirty="0">
                        <a:effectLst/>
                        <a:latin typeface="Times New Roman" panose="02020603050405020304" pitchFamily="18" charset="0"/>
                        <a:ea typeface="Times New Roman"/>
                        <a:cs typeface="Times New Roman" panose="02020603050405020304" pitchFamily="18" charset="0"/>
                      </a:endParaRPr>
                    </a:p>
                  </a:txBody>
                  <a:tcPr marL="27517" marR="275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18876">
                <a:tc>
                  <a:txBody>
                    <a:bodyPr/>
                    <a:lstStyle/>
                    <a:p>
                      <a:pPr algn="just">
                        <a:spcBef>
                          <a:spcPts val="100"/>
                        </a:spcBef>
                        <a:spcAft>
                          <a:spcPts val="0"/>
                        </a:spcAft>
                      </a:pPr>
                      <a:r>
                        <a:rPr lang="en-US" sz="1200" dirty="0">
                          <a:effectLst/>
                          <a:latin typeface="Times New Roman" panose="02020603050405020304" pitchFamily="18" charset="0"/>
                          <a:cs typeface="Times New Roman" panose="02020603050405020304" pitchFamily="18" charset="0"/>
                        </a:rPr>
                        <a:t> </a:t>
                      </a:r>
                      <a:r>
                        <a:rPr lang="ru-RU" sz="1200" dirty="0" smtClean="0">
                          <a:effectLst/>
                          <a:latin typeface="Times New Roman" panose="02020603050405020304" pitchFamily="18" charset="0"/>
                          <a:cs typeface="Times New Roman" panose="02020603050405020304" pitchFamily="18" charset="0"/>
                        </a:rPr>
                        <a:t>ИТОГО</a:t>
                      </a:r>
                      <a:endParaRPr lang="ru-RU" sz="1200" dirty="0">
                        <a:effectLst/>
                        <a:latin typeface="Times New Roman" panose="02020603050405020304" pitchFamily="18" charset="0"/>
                        <a:ea typeface="Times New Roman"/>
                        <a:cs typeface="Times New Roman" panose="02020603050405020304" pitchFamily="18" charset="0"/>
                      </a:endParaRPr>
                    </a:p>
                  </a:txBody>
                  <a:tcPr marL="27517" marR="275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100"/>
                        </a:spcBef>
                        <a:spcAft>
                          <a:spcPts val="0"/>
                        </a:spcAft>
                      </a:pPr>
                      <a:r>
                        <a:rPr lang="en-US" sz="1200" dirty="0">
                          <a:effectLst/>
                          <a:latin typeface="Times New Roman" panose="02020603050405020304" pitchFamily="18" charset="0"/>
                          <a:cs typeface="Times New Roman" panose="02020603050405020304" pitchFamily="18" charset="0"/>
                        </a:rPr>
                        <a:t> </a:t>
                      </a:r>
                      <a:endParaRPr lang="ru-RU" sz="1200" dirty="0">
                        <a:effectLst/>
                        <a:latin typeface="Times New Roman" panose="02020603050405020304" pitchFamily="18" charset="0"/>
                        <a:ea typeface="Times New Roman"/>
                        <a:cs typeface="Times New Roman" panose="02020603050405020304" pitchFamily="18" charset="0"/>
                      </a:endParaRPr>
                    </a:p>
                  </a:txBody>
                  <a:tcPr marL="27517" marR="275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Bef>
                          <a:spcPts val="100"/>
                        </a:spcBef>
                        <a:spcAft>
                          <a:spcPts val="0"/>
                        </a:spcAft>
                      </a:pPr>
                      <a:r>
                        <a:rPr lang="en-US" sz="1200" dirty="0">
                          <a:effectLst/>
                          <a:latin typeface="Times New Roman" panose="02020603050405020304" pitchFamily="18" charset="0"/>
                          <a:cs typeface="Times New Roman" panose="02020603050405020304" pitchFamily="18" charset="0"/>
                        </a:rPr>
                        <a:t> </a:t>
                      </a:r>
                      <a:r>
                        <a:rPr lang="ru-RU" sz="1200" dirty="0" smtClean="0">
                          <a:effectLst/>
                          <a:latin typeface="Times New Roman" panose="02020603050405020304" pitchFamily="18" charset="0"/>
                          <a:cs typeface="Times New Roman" panose="02020603050405020304" pitchFamily="18" charset="0"/>
                        </a:rPr>
                        <a:t>75000</a:t>
                      </a:r>
                      <a:endParaRPr lang="ru-RU" sz="1200" dirty="0">
                        <a:effectLst/>
                        <a:latin typeface="Times New Roman" panose="02020603050405020304" pitchFamily="18" charset="0"/>
                        <a:ea typeface="Times New Roman"/>
                        <a:cs typeface="Times New Roman" panose="02020603050405020304" pitchFamily="18" charset="0"/>
                      </a:endParaRPr>
                    </a:p>
                  </a:txBody>
                  <a:tcPr marL="27517" marR="27517"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pSp>
        <p:nvGrpSpPr>
          <p:cNvPr id="5" name="Group 57">
            <a:extLst>
              <a:ext uri="{FF2B5EF4-FFF2-40B4-BE49-F238E27FC236}">
                <a16:creationId xmlns:a16="http://schemas.microsoft.com/office/drawing/2014/main" xmlns="" id="{128AD3B2-AA2B-044C-BE81-E84938DEA450}"/>
              </a:ext>
            </a:extLst>
          </p:cNvPr>
          <p:cNvGrpSpPr/>
          <p:nvPr/>
        </p:nvGrpSpPr>
        <p:grpSpPr>
          <a:xfrm>
            <a:off x="396707" y="465273"/>
            <a:ext cx="741813" cy="806645"/>
            <a:chOff x="634994" y="480009"/>
            <a:chExt cx="914452" cy="1075526"/>
          </a:xfrm>
        </p:grpSpPr>
        <p:pic>
          <p:nvPicPr>
            <p:cNvPr id="6" name="object 5">
              <a:extLst>
                <a:ext uri="{FF2B5EF4-FFF2-40B4-BE49-F238E27FC236}">
                  <a16:creationId xmlns:a16="http://schemas.microsoft.com/office/drawing/2014/main" xmlns="" id="{A267BA74-CF6E-8444-8748-661470FA8F4B}"/>
                </a:ext>
              </a:extLst>
            </p:cNvPr>
            <p:cNvPicPr/>
            <p:nvPr/>
          </p:nvPicPr>
          <p:blipFill>
            <a:blip r:embed="rId2" cstate="print"/>
            <a:stretch>
              <a:fillRect/>
            </a:stretch>
          </p:blipFill>
          <p:spPr>
            <a:xfrm>
              <a:off x="637218" y="1352696"/>
              <a:ext cx="163266" cy="78676"/>
            </a:xfrm>
            <a:prstGeom prst="rect">
              <a:avLst/>
            </a:prstGeom>
          </p:spPr>
        </p:pic>
        <p:pic>
          <p:nvPicPr>
            <p:cNvPr id="7" name="object 6">
              <a:extLst>
                <a:ext uri="{FF2B5EF4-FFF2-40B4-BE49-F238E27FC236}">
                  <a16:creationId xmlns:a16="http://schemas.microsoft.com/office/drawing/2014/main" xmlns="" id="{573E76A0-6E1D-5548-92E9-D5E74C2DED44}"/>
                </a:ext>
              </a:extLst>
            </p:cNvPr>
            <p:cNvPicPr/>
            <p:nvPr/>
          </p:nvPicPr>
          <p:blipFill>
            <a:blip r:embed="rId3" cstate="print"/>
            <a:stretch>
              <a:fillRect/>
            </a:stretch>
          </p:blipFill>
          <p:spPr>
            <a:xfrm>
              <a:off x="822641" y="1353580"/>
              <a:ext cx="341118" cy="89957"/>
            </a:xfrm>
            <a:prstGeom prst="rect">
              <a:avLst/>
            </a:prstGeom>
          </p:spPr>
        </p:pic>
        <p:sp>
          <p:nvSpPr>
            <p:cNvPr id="8" name="object 7">
              <a:extLst>
                <a:ext uri="{FF2B5EF4-FFF2-40B4-BE49-F238E27FC236}">
                  <a16:creationId xmlns:a16="http://schemas.microsoft.com/office/drawing/2014/main" xmlns="" id="{D8ACC6AC-501C-5C47-8DB6-B5AA9A51F396}"/>
                </a:ext>
              </a:extLst>
            </p:cNvPr>
            <p:cNvSpPr/>
            <p:nvPr/>
          </p:nvSpPr>
          <p:spPr>
            <a:xfrm>
              <a:off x="1192096" y="1353577"/>
              <a:ext cx="62230" cy="77470"/>
            </a:xfrm>
            <a:custGeom>
              <a:avLst/>
              <a:gdLst/>
              <a:ahLst/>
              <a:cxnLst/>
              <a:rect l="l" t="t" r="r" b="b"/>
              <a:pathLst>
                <a:path w="62230" h="77469">
                  <a:moveTo>
                    <a:pt x="10883" y="0"/>
                  </a:moveTo>
                  <a:lnTo>
                    <a:pt x="0" y="0"/>
                  </a:lnTo>
                  <a:lnTo>
                    <a:pt x="0" y="76923"/>
                  </a:lnTo>
                  <a:lnTo>
                    <a:pt x="31750" y="76923"/>
                  </a:lnTo>
                  <a:lnTo>
                    <a:pt x="44600" y="75284"/>
                  </a:lnTo>
                  <a:lnTo>
                    <a:pt x="54124" y="70399"/>
                  </a:lnTo>
                  <a:lnTo>
                    <a:pt x="55698" y="68249"/>
                  </a:lnTo>
                  <a:lnTo>
                    <a:pt x="10883" y="68249"/>
                  </a:lnTo>
                  <a:lnTo>
                    <a:pt x="10883" y="35483"/>
                  </a:lnTo>
                  <a:lnTo>
                    <a:pt x="56574" y="35483"/>
                  </a:lnTo>
                  <a:lnTo>
                    <a:pt x="54738" y="32935"/>
                  </a:lnTo>
                  <a:lnTo>
                    <a:pt x="45848" y="28348"/>
                  </a:lnTo>
                  <a:lnTo>
                    <a:pt x="33731" y="26809"/>
                  </a:lnTo>
                  <a:lnTo>
                    <a:pt x="10883" y="26809"/>
                  </a:lnTo>
                  <a:lnTo>
                    <a:pt x="10883" y="0"/>
                  </a:lnTo>
                  <a:close/>
                </a:path>
                <a:path w="62230" h="77469">
                  <a:moveTo>
                    <a:pt x="56574" y="35483"/>
                  </a:moveTo>
                  <a:lnTo>
                    <a:pt x="44170" y="35483"/>
                  </a:lnTo>
                  <a:lnTo>
                    <a:pt x="51079" y="40436"/>
                  </a:lnTo>
                  <a:lnTo>
                    <a:pt x="51079" y="51320"/>
                  </a:lnTo>
                  <a:lnTo>
                    <a:pt x="49782" y="58643"/>
                  </a:lnTo>
                  <a:lnTo>
                    <a:pt x="45972" y="63942"/>
                  </a:lnTo>
                  <a:lnTo>
                    <a:pt x="39769" y="67163"/>
                  </a:lnTo>
                  <a:lnTo>
                    <a:pt x="31292" y="68249"/>
                  </a:lnTo>
                  <a:lnTo>
                    <a:pt x="55698" y="68249"/>
                  </a:lnTo>
                  <a:lnTo>
                    <a:pt x="60042" y="62318"/>
                  </a:lnTo>
                  <a:lnTo>
                    <a:pt x="62077" y="51092"/>
                  </a:lnTo>
                  <a:lnTo>
                    <a:pt x="60211" y="40531"/>
                  </a:lnTo>
                  <a:lnTo>
                    <a:pt x="56574" y="35483"/>
                  </a:lnTo>
                  <a:close/>
                </a:path>
              </a:pathLst>
            </a:custGeom>
            <a:solidFill>
              <a:srgbClr val="58595B"/>
            </a:solidFill>
          </p:spPr>
          <p:txBody>
            <a:bodyPr wrap="square" lIns="0" tIns="0" rIns="0" bIns="0" rtlCol="0"/>
            <a:lstStyle/>
            <a:p>
              <a:endParaRPr/>
            </a:p>
          </p:txBody>
        </p:sp>
        <p:pic>
          <p:nvPicPr>
            <p:cNvPr id="9" name="object 8">
              <a:extLst>
                <a:ext uri="{FF2B5EF4-FFF2-40B4-BE49-F238E27FC236}">
                  <a16:creationId xmlns:a16="http://schemas.microsoft.com/office/drawing/2014/main" xmlns="" id="{7B93CEC3-B4BB-0745-A182-01CFF7460977}"/>
                </a:ext>
              </a:extLst>
            </p:cNvPr>
            <p:cNvPicPr/>
            <p:nvPr/>
          </p:nvPicPr>
          <p:blipFill>
            <a:blip r:embed="rId4" cstate="print"/>
            <a:stretch>
              <a:fillRect/>
            </a:stretch>
          </p:blipFill>
          <p:spPr>
            <a:xfrm>
              <a:off x="1274796" y="1353580"/>
              <a:ext cx="66154" cy="76911"/>
            </a:xfrm>
            <a:prstGeom prst="rect">
              <a:avLst/>
            </a:prstGeom>
          </p:spPr>
        </p:pic>
        <p:pic>
          <p:nvPicPr>
            <p:cNvPr id="10" name="object 9">
              <a:extLst>
                <a:ext uri="{FF2B5EF4-FFF2-40B4-BE49-F238E27FC236}">
                  <a16:creationId xmlns:a16="http://schemas.microsoft.com/office/drawing/2014/main" xmlns="" id="{F073B450-5A5D-044E-ADAC-5DED8FEC4A71}"/>
                </a:ext>
              </a:extLst>
            </p:cNvPr>
            <p:cNvPicPr/>
            <p:nvPr/>
          </p:nvPicPr>
          <p:blipFill>
            <a:blip r:embed="rId5" cstate="print"/>
            <a:stretch>
              <a:fillRect/>
            </a:stretch>
          </p:blipFill>
          <p:spPr>
            <a:xfrm>
              <a:off x="1369272" y="1353577"/>
              <a:ext cx="85153" cy="76923"/>
            </a:xfrm>
            <a:prstGeom prst="rect">
              <a:avLst/>
            </a:prstGeom>
          </p:spPr>
        </p:pic>
        <p:sp>
          <p:nvSpPr>
            <p:cNvPr id="11" name="object 10">
              <a:extLst>
                <a:ext uri="{FF2B5EF4-FFF2-40B4-BE49-F238E27FC236}">
                  <a16:creationId xmlns:a16="http://schemas.microsoft.com/office/drawing/2014/main" xmlns="" id="{4E4E1EA9-4DDD-CF4B-9315-C368B8FE54AC}"/>
                </a:ext>
              </a:extLst>
            </p:cNvPr>
            <p:cNvSpPr/>
            <p:nvPr/>
          </p:nvSpPr>
          <p:spPr>
            <a:xfrm>
              <a:off x="1482771" y="1353580"/>
              <a:ext cx="66675" cy="77470"/>
            </a:xfrm>
            <a:custGeom>
              <a:avLst/>
              <a:gdLst/>
              <a:ahLst/>
              <a:cxnLst/>
              <a:rect l="l" t="t" r="r" b="b"/>
              <a:pathLst>
                <a:path w="66675" h="77469">
                  <a:moveTo>
                    <a:pt x="66471" y="0"/>
                  </a:moveTo>
                  <a:lnTo>
                    <a:pt x="56349" y="0"/>
                  </a:lnTo>
                  <a:lnTo>
                    <a:pt x="10871" y="59334"/>
                  </a:lnTo>
                  <a:lnTo>
                    <a:pt x="10871" y="0"/>
                  </a:lnTo>
                  <a:lnTo>
                    <a:pt x="0" y="0"/>
                  </a:lnTo>
                  <a:lnTo>
                    <a:pt x="0" y="76911"/>
                  </a:lnTo>
                  <a:lnTo>
                    <a:pt x="10096" y="76911"/>
                  </a:lnTo>
                  <a:lnTo>
                    <a:pt x="55689" y="17691"/>
                  </a:lnTo>
                  <a:lnTo>
                    <a:pt x="55689" y="76911"/>
                  </a:lnTo>
                  <a:lnTo>
                    <a:pt x="66471" y="76911"/>
                  </a:lnTo>
                  <a:lnTo>
                    <a:pt x="66471" y="0"/>
                  </a:lnTo>
                  <a:close/>
                </a:path>
              </a:pathLst>
            </a:custGeom>
            <a:solidFill>
              <a:srgbClr val="58595B"/>
            </a:solidFill>
          </p:spPr>
          <p:txBody>
            <a:bodyPr wrap="square" lIns="0" tIns="0" rIns="0" bIns="0" rtlCol="0"/>
            <a:lstStyle/>
            <a:p>
              <a:endParaRPr/>
            </a:p>
          </p:txBody>
        </p:sp>
        <p:pic>
          <p:nvPicPr>
            <p:cNvPr id="12" name="object 11">
              <a:extLst>
                <a:ext uri="{FF2B5EF4-FFF2-40B4-BE49-F238E27FC236}">
                  <a16:creationId xmlns:a16="http://schemas.microsoft.com/office/drawing/2014/main" xmlns="" id="{1CF935D6-7625-F24C-AC37-84C602466711}"/>
                </a:ext>
              </a:extLst>
            </p:cNvPr>
            <p:cNvPicPr/>
            <p:nvPr/>
          </p:nvPicPr>
          <p:blipFill>
            <a:blip r:embed="rId6" cstate="print"/>
            <a:stretch>
              <a:fillRect/>
            </a:stretch>
          </p:blipFill>
          <p:spPr>
            <a:xfrm>
              <a:off x="634994" y="1464464"/>
              <a:ext cx="188554" cy="82626"/>
            </a:xfrm>
            <a:prstGeom prst="rect">
              <a:avLst/>
            </a:prstGeom>
          </p:spPr>
        </p:pic>
        <p:pic>
          <p:nvPicPr>
            <p:cNvPr id="13" name="object 12">
              <a:extLst>
                <a:ext uri="{FF2B5EF4-FFF2-40B4-BE49-F238E27FC236}">
                  <a16:creationId xmlns:a16="http://schemas.microsoft.com/office/drawing/2014/main" xmlns="" id="{80D1809F-4E9B-7048-A496-AF8AAB712E50}"/>
                </a:ext>
              </a:extLst>
            </p:cNvPr>
            <p:cNvPicPr/>
            <p:nvPr/>
          </p:nvPicPr>
          <p:blipFill>
            <a:blip r:embed="rId7" cstate="print"/>
            <a:stretch>
              <a:fillRect/>
            </a:stretch>
          </p:blipFill>
          <p:spPr>
            <a:xfrm>
              <a:off x="845724" y="1467309"/>
              <a:ext cx="164275" cy="88226"/>
            </a:xfrm>
            <a:prstGeom prst="rect">
              <a:avLst/>
            </a:prstGeom>
          </p:spPr>
        </p:pic>
        <p:pic>
          <p:nvPicPr>
            <p:cNvPr id="14" name="object 13">
              <a:extLst>
                <a:ext uri="{FF2B5EF4-FFF2-40B4-BE49-F238E27FC236}">
                  <a16:creationId xmlns:a16="http://schemas.microsoft.com/office/drawing/2014/main" xmlns="" id="{FF8257AD-DF3C-8B47-BE06-FF229F3E814C}"/>
                </a:ext>
              </a:extLst>
            </p:cNvPr>
            <p:cNvPicPr/>
            <p:nvPr/>
          </p:nvPicPr>
          <p:blipFill>
            <a:blip r:embed="rId8" cstate="print"/>
            <a:stretch>
              <a:fillRect/>
            </a:stretch>
          </p:blipFill>
          <p:spPr>
            <a:xfrm>
              <a:off x="1057757" y="1466442"/>
              <a:ext cx="319289" cy="78663"/>
            </a:xfrm>
            <a:prstGeom prst="rect">
              <a:avLst/>
            </a:prstGeom>
          </p:spPr>
        </p:pic>
        <p:pic>
          <p:nvPicPr>
            <p:cNvPr id="15" name="object 14">
              <a:extLst>
                <a:ext uri="{FF2B5EF4-FFF2-40B4-BE49-F238E27FC236}">
                  <a16:creationId xmlns:a16="http://schemas.microsoft.com/office/drawing/2014/main" xmlns="" id="{5F2A7640-0B9F-D943-84A2-CB648A3C2609}"/>
                </a:ext>
              </a:extLst>
            </p:cNvPr>
            <p:cNvPicPr/>
            <p:nvPr/>
          </p:nvPicPr>
          <p:blipFill>
            <a:blip r:embed="rId9" cstate="print"/>
            <a:stretch>
              <a:fillRect/>
            </a:stretch>
          </p:blipFill>
          <p:spPr>
            <a:xfrm>
              <a:off x="1396605" y="1467312"/>
              <a:ext cx="66471" cy="76911"/>
            </a:xfrm>
            <a:prstGeom prst="rect">
              <a:avLst/>
            </a:prstGeom>
          </p:spPr>
        </p:pic>
        <p:pic>
          <p:nvPicPr>
            <p:cNvPr id="16" name="object 15">
              <a:extLst>
                <a:ext uri="{FF2B5EF4-FFF2-40B4-BE49-F238E27FC236}">
                  <a16:creationId xmlns:a16="http://schemas.microsoft.com/office/drawing/2014/main" xmlns="" id="{D405252F-548F-4E42-A107-6113FD1EC67C}"/>
                </a:ext>
              </a:extLst>
            </p:cNvPr>
            <p:cNvPicPr/>
            <p:nvPr/>
          </p:nvPicPr>
          <p:blipFill>
            <a:blip r:embed="rId10" cstate="print"/>
            <a:stretch>
              <a:fillRect/>
            </a:stretch>
          </p:blipFill>
          <p:spPr>
            <a:xfrm>
              <a:off x="1482771" y="1467312"/>
              <a:ext cx="66471" cy="76911"/>
            </a:xfrm>
            <a:prstGeom prst="rect">
              <a:avLst/>
            </a:prstGeom>
          </p:spPr>
        </p:pic>
        <p:sp>
          <p:nvSpPr>
            <p:cNvPr id="17" name="object 16">
              <a:extLst>
                <a:ext uri="{FF2B5EF4-FFF2-40B4-BE49-F238E27FC236}">
                  <a16:creationId xmlns:a16="http://schemas.microsoft.com/office/drawing/2014/main" xmlns="" id="{C4EB2F21-33E1-4E48-9166-00F20ADE3FCD}"/>
                </a:ext>
              </a:extLst>
            </p:cNvPr>
            <p:cNvSpPr/>
            <p:nvPr/>
          </p:nvSpPr>
          <p:spPr>
            <a:xfrm>
              <a:off x="1489430" y="1331849"/>
              <a:ext cx="54610" cy="8255"/>
            </a:xfrm>
            <a:custGeom>
              <a:avLst/>
              <a:gdLst/>
              <a:ahLst/>
              <a:cxnLst/>
              <a:rect l="l" t="t" r="r" b="b"/>
              <a:pathLst>
                <a:path w="54609" h="8255">
                  <a:moveTo>
                    <a:pt x="54533" y="0"/>
                  </a:moveTo>
                  <a:lnTo>
                    <a:pt x="0" y="0"/>
                  </a:lnTo>
                  <a:lnTo>
                    <a:pt x="0" y="8115"/>
                  </a:lnTo>
                  <a:lnTo>
                    <a:pt x="54533" y="8115"/>
                  </a:lnTo>
                  <a:lnTo>
                    <a:pt x="54533" y="0"/>
                  </a:lnTo>
                  <a:close/>
                </a:path>
              </a:pathLst>
            </a:custGeom>
            <a:solidFill>
              <a:srgbClr val="58595B"/>
            </a:solidFill>
          </p:spPr>
          <p:txBody>
            <a:bodyPr wrap="square" lIns="0" tIns="0" rIns="0" bIns="0" rtlCol="0"/>
            <a:lstStyle/>
            <a:p>
              <a:endParaRPr/>
            </a:p>
          </p:txBody>
        </p:sp>
        <p:pic>
          <p:nvPicPr>
            <p:cNvPr id="18" name="object 17">
              <a:extLst>
                <a:ext uri="{FF2B5EF4-FFF2-40B4-BE49-F238E27FC236}">
                  <a16:creationId xmlns:a16="http://schemas.microsoft.com/office/drawing/2014/main" xmlns="" id="{BCFF1620-159D-CC4A-AAC0-F0B5484DFC9F}"/>
                </a:ext>
              </a:extLst>
            </p:cNvPr>
            <p:cNvPicPr/>
            <p:nvPr/>
          </p:nvPicPr>
          <p:blipFill>
            <a:blip r:embed="rId11" cstate="print"/>
            <a:stretch>
              <a:fillRect/>
            </a:stretch>
          </p:blipFill>
          <p:spPr>
            <a:xfrm>
              <a:off x="644093" y="480009"/>
              <a:ext cx="895848" cy="769188"/>
            </a:xfrm>
            <a:prstGeom prst="rect">
              <a:avLst/>
            </a:prstGeom>
          </p:spPr>
        </p:pic>
      </p:grpSp>
      <p:sp>
        <p:nvSpPr>
          <p:cNvPr id="21" name="Rectangle 1"/>
          <p:cNvSpPr>
            <a:spLocks noChangeArrowheads="1"/>
          </p:cNvSpPr>
          <p:nvPr/>
        </p:nvSpPr>
        <p:spPr bwMode="auto">
          <a:xfrm>
            <a:off x="2284413" y="1600200"/>
            <a:ext cx="9906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2819645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31309" y="604194"/>
            <a:ext cx="9127014" cy="461665"/>
          </a:xfrm>
          <a:prstGeom prst="rect">
            <a:avLst/>
          </a:prstGeom>
        </p:spPr>
        <p:txBody>
          <a:bodyPr wrap="square">
            <a:spAutoFit/>
          </a:bodyPr>
          <a:lstStyle/>
          <a:p>
            <a:pPr algn="ctr"/>
            <a:endParaRPr lang="ru-RU" sz="2400" b="1" dirty="0">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662524" y="1412776"/>
            <a:ext cx="8814979" cy="3139321"/>
          </a:xfrm>
          <a:prstGeom prst="rect">
            <a:avLst/>
          </a:prstGeom>
        </p:spPr>
        <p:txBody>
          <a:bodyPr wrap="square">
            <a:spAutoFit/>
          </a:bodyPr>
          <a:lstStyle/>
          <a:p>
            <a:r>
              <a:rPr lang="ru-RU" dirty="0" smtClean="0">
                <a:solidFill>
                  <a:schemeClr val="tx2">
                    <a:lumMod val="75000"/>
                  </a:schemeClr>
                </a:solidFill>
                <a:latin typeface="Times New Roman" panose="02020603050405020304" pitchFamily="18" charset="0"/>
                <a:cs typeface="Times New Roman" panose="02020603050405020304" pitchFamily="18" charset="0"/>
              </a:rPr>
              <a:t>Заявителем </a:t>
            </a:r>
            <a:r>
              <a:rPr lang="ru-RU" dirty="0">
                <a:solidFill>
                  <a:schemeClr val="tx2">
                    <a:lumMod val="75000"/>
                  </a:schemeClr>
                </a:solidFill>
                <a:latin typeface="Times New Roman" panose="02020603050405020304" pitchFamily="18" charset="0"/>
                <a:cs typeface="Times New Roman" panose="02020603050405020304" pitchFamily="18" charset="0"/>
              </a:rPr>
              <a:t>представляется (направляется) заявление следующими способами: </a:t>
            </a:r>
            <a:endParaRPr lang="ru-RU" dirty="0" smtClean="0">
              <a:solidFill>
                <a:schemeClr val="tx2">
                  <a:lumMod val="75000"/>
                </a:schemeClr>
              </a:solidFill>
              <a:latin typeface="Times New Roman" panose="02020603050405020304" pitchFamily="18" charset="0"/>
              <a:cs typeface="Times New Roman" panose="02020603050405020304" pitchFamily="18" charset="0"/>
            </a:endParaRPr>
          </a:p>
          <a:p>
            <a:endParaRPr lang="ru-RU" dirty="0">
              <a:solidFill>
                <a:schemeClr val="tx2">
                  <a:lumMod val="75000"/>
                </a:schemeClr>
              </a:solidFill>
              <a:latin typeface="Times New Roman" panose="02020603050405020304" pitchFamily="18" charset="0"/>
              <a:cs typeface="Times New Roman" panose="02020603050405020304" pitchFamily="18" charset="0"/>
            </a:endParaRPr>
          </a:p>
          <a:p>
            <a:r>
              <a:rPr lang="ru-RU" dirty="0">
                <a:solidFill>
                  <a:schemeClr val="tx2">
                    <a:lumMod val="75000"/>
                  </a:schemeClr>
                </a:solidFill>
                <a:latin typeface="Times New Roman" panose="02020603050405020304" pitchFamily="18" charset="0"/>
                <a:cs typeface="Times New Roman" panose="02020603050405020304" pitchFamily="18" charset="0"/>
              </a:rPr>
              <a:t>а) на личном приеме - в форме документа на бумажном носителе в территориальный орган Фонда по месту своей регистрации; </a:t>
            </a:r>
          </a:p>
          <a:p>
            <a:r>
              <a:rPr lang="ru-RU" dirty="0">
                <a:solidFill>
                  <a:schemeClr val="tx2">
                    <a:lumMod val="75000"/>
                  </a:schemeClr>
                </a:solidFill>
                <a:latin typeface="Times New Roman" panose="02020603050405020304" pitchFamily="18" charset="0"/>
                <a:cs typeface="Times New Roman" panose="02020603050405020304" pitchFamily="18" charset="0"/>
              </a:rPr>
              <a:t>б) почтовым отправлением - на бумажном носителе в территориальный орган Фонда по месту своей регистрации. </a:t>
            </a:r>
            <a:endParaRPr lang="ru-RU" dirty="0" smtClean="0">
              <a:solidFill>
                <a:schemeClr val="tx2">
                  <a:lumMod val="75000"/>
                </a:schemeClr>
              </a:solidFill>
              <a:latin typeface="Times New Roman" panose="02020603050405020304" pitchFamily="18" charset="0"/>
              <a:cs typeface="Times New Roman" panose="02020603050405020304" pitchFamily="18" charset="0"/>
            </a:endParaRPr>
          </a:p>
          <a:p>
            <a:r>
              <a:rPr lang="ru-RU" dirty="0" smtClean="0">
                <a:solidFill>
                  <a:schemeClr val="tx2">
                    <a:lumMod val="75000"/>
                  </a:schemeClr>
                </a:solidFill>
                <a:latin typeface="Times New Roman" panose="02020603050405020304" pitchFamily="18" charset="0"/>
                <a:cs typeface="Times New Roman" panose="02020603050405020304" pitchFamily="18" charset="0"/>
              </a:rPr>
              <a:t>Направление </a:t>
            </a:r>
            <a:r>
              <a:rPr lang="ru-RU" dirty="0">
                <a:solidFill>
                  <a:schemeClr val="tx2">
                    <a:lumMod val="75000"/>
                  </a:schemeClr>
                </a:solidFill>
                <a:latin typeface="Times New Roman" panose="02020603050405020304" pitchFamily="18" charset="0"/>
                <a:cs typeface="Times New Roman" panose="02020603050405020304" pitchFamily="18" charset="0"/>
              </a:rPr>
              <a:t>заявления и комплекта документов (копий документов) с использованием средств почтовой связи осуществляется способом, позволяющим подтвердить факт и дату отправления; </a:t>
            </a:r>
          </a:p>
          <a:p>
            <a:r>
              <a:rPr lang="ru-RU" b="1" dirty="0">
                <a:solidFill>
                  <a:srgbClr val="C00000"/>
                </a:solidFill>
                <a:latin typeface="Times New Roman" panose="02020603050405020304" pitchFamily="18" charset="0"/>
                <a:cs typeface="Times New Roman" panose="02020603050405020304" pitchFamily="18" charset="0"/>
              </a:rPr>
              <a:t>в) через Единый портал - в электронной форме; </a:t>
            </a:r>
          </a:p>
          <a:p>
            <a:r>
              <a:rPr lang="ru-RU" dirty="0">
                <a:solidFill>
                  <a:schemeClr val="tx2">
                    <a:lumMod val="75000"/>
                  </a:schemeClr>
                </a:solidFill>
                <a:latin typeface="Times New Roman" panose="02020603050405020304" pitchFamily="18" charset="0"/>
                <a:cs typeface="Times New Roman" panose="02020603050405020304" pitchFamily="18" charset="0"/>
              </a:rPr>
              <a:t>г) через многофункциональный центр. </a:t>
            </a:r>
          </a:p>
        </p:txBody>
      </p:sp>
      <p:sp>
        <p:nvSpPr>
          <p:cNvPr id="5" name="TextBox 4"/>
          <p:cNvSpPr txBox="1"/>
          <p:nvPr/>
        </p:nvSpPr>
        <p:spPr>
          <a:xfrm>
            <a:off x="2936776" y="835026"/>
            <a:ext cx="3043141" cy="369332"/>
          </a:xfrm>
          <a:prstGeom prst="rect">
            <a:avLst/>
          </a:prstGeom>
          <a:noFill/>
        </p:spPr>
        <p:txBody>
          <a:bodyPr wrap="none" rtlCol="0">
            <a:spAutoFit/>
          </a:bodyPr>
          <a:lstStyle/>
          <a:p>
            <a:r>
              <a:rPr lang="ru-RU" b="1" dirty="0" smtClean="0">
                <a:solidFill>
                  <a:srgbClr val="FF0000"/>
                </a:solidFill>
                <a:latin typeface="Times New Roman" panose="02020603050405020304" pitchFamily="18" charset="0"/>
                <a:cs typeface="Times New Roman" panose="02020603050405020304" pitchFamily="18" charset="0"/>
              </a:rPr>
              <a:t>Способы подачи заявлений</a:t>
            </a:r>
            <a:endParaRPr lang="ru-RU"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4806973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object 3">
            <a:extLst>
              <a:ext uri="{FF2B5EF4-FFF2-40B4-BE49-F238E27FC236}">
                <a16:creationId xmlns:a16="http://schemas.microsoft.com/office/drawing/2014/main" xmlns="" id="{E29114B4-D23B-2A40-BF81-4F4A2A1644BC}"/>
              </a:ext>
            </a:extLst>
          </p:cNvPr>
          <p:cNvSpPr/>
          <p:nvPr/>
        </p:nvSpPr>
        <p:spPr>
          <a:xfrm>
            <a:off x="100980" y="107872"/>
            <a:ext cx="1849249" cy="6642259"/>
          </a:xfrm>
          <a:custGeom>
            <a:avLst/>
            <a:gdLst/>
            <a:ahLst/>
            <a:cxnLst/>
            <a:rect l="l" t="t" r="r" b="b"/>
            <a:pathLst>
              <a:path w="3034665" h="8856345">
                <a:moveTo>
                  <a:pt x="2310396" y="0"/>
                </a:moveTo>
                <a:lnTo>
                  <a:pt x="0" y="0"/>
                </a:lnTo>
                <a:lnTo>
                  <a:pt x="0" y="8856002"/>
                </a:lnTo>
                <a:lnTo>
                  <a:pt x="3034550" y="8856002"/>
                </a:lnTo>
                <a:lnTo>
                  <a:pt x="3007347" y="8795408"/>
                </a:lnTo>
                <a:lnTo>
                  <a:pt x="2980688" y="8735033"/>
                </a:lnTo>
                <a:lnTo>
                  <a:pt x="2954568" y="8674876"/>
                </a:lnTo>
                <a:lnTo>
                  <a:pt x="2928983" y="8614936"/>
                </a:lnTo>
                <a:lnTo>
                  <a:pt x="2903927" y="8555211"/>
                </a:lnTo>
                <a:lnTo>
                  <a:pt x="2879397" y="8495701"/>
                </a:lnTo>
                <a:lnTo>
                  <a:pt x="2855387" y="8436404"/>
                </a:lnTo>
                <a:lnTo>
                  <a:pt x="2831893" y="8377321"/>
                </a:lnTo>
                <a:lnTo>
                  <a:pt x="2808910" y="8318448"/>
                </a:lnTo>
                <a:lnTo>
                  <a:pt x="2786434" y="8259787"/>
                </a:lnTo>
                <a:lnTo>
                  <a:pt x="2764459" y="8201335"/>
                </a:lnTo>
                <a:lnTo>
                  <a:pt x="2742981" y="8143091"/>
                </a:lnTo>
                <a:lnTo>
                  <a:pt x="2721995" y="8085055"/>
                </a:lnTo>
                <a:lnTo>
                  <a:pt x="2701497" y="8027225"/>
                </a:lnTo>
                <a:lnTo>
                  <a:pt x="2681481" y="7969600"/>
                </a:lnTo>
                <a:lnTo>
                  <a:pt x="2661944" y="7912180"/>
                </a:lnTo>
                <a:lnTo>
                  <a:pt x="2642880" y="7854963"/>
                </a:lnTo>
                <a:lnTo>
                  <a:pt x="2624285" y="7797949"/>
                </a:lnTo>
                <a:lnTo>
                  <a:pt x="2606154" y="7741136"/>
                </a:lnTo>
                <a:lnTo>
                  <a:pt x="2588482" y="7684523"/>
                </a:lnTo>
                <a:lnTo>
                  <a:pt x="2571264" y="7628109"/>
                </a:lnTo>
                <a:lnTo>
                  <a:pt x="2554497" y="7571894"/>
                </a:lnTo>
                <a:lnTo>
                  <a:pt x="2538174" y="7515875"/>
                </a:lnTo>
                <a:lnTo>
                  <a:pt x="2522292" y="7460053"/>
                </a:lnTo>
                <a:lnTo>
                  <a:pt x="2506846" y="7404426"/>
                </a:lnTo>
                <a:lnTo>
                  <a:pt x="2491831" y="7348993"/>
                </a:lnTo>
                <a:lnTo>
                  <a:pt x="2477242" y="7293752"/>
                </a:lnTo>
                <a:lnTo>
                  <a:pt x="2463075" y="7238704"/>
                </a:lnTo>
                <a:lnTo>
                  <a:pt x="2449325" y="7183847"/>
                </a:lnTo>
                <a:lnTo>
                  <a:pt x="2435986" y="7129180"/>
                </a:lnTo>
                <a:lnTo>
                  <a:pt x="2423056" y="7074702"/>
                </a:lnTo>
                <a:lnTo>
                  <a:pt x="2410528" y="7020411"/>
                </a:lnTo>
                <a:lnTo>
                  <a:pt x="2398398" y="6966308"/>
                </a:lnTo>
                <a:lnTo>
                  <a:pt x="2386662" y="6912390"/>
                </a:lnTo>
                <a:lnTo>
                  <a:pt x="2375314" y="6858657"/>
                </a:lnTo>
                <a:lnTo>
                  <a:pt x="2364350" y="6805108"/>
                </a:lnTo>
                <a:lnTo>
                  <a:pt x="2353765" y="6751741"/>
                </a:lnTo>
                <a:lnTo>
                  <a:pt x="2343555" y="6698557"/>
                </a:lnTo>
                <a:lnTo>
                  <a:pt x="2333715" y="6645553"/>
                </a:lnTo>
                <a:lnTo>
                  <a:pt x="2324240" y="6592728"/>
                </a:lnTo>
                <a:lnTo>
                  <a:pt x="2315125" y="6540082"/>
                </a:lnTo>
                <a:lnTo>
                  <a:pt x="2306366" y="6487614"/>
                </a:lnTo>
                <a:lnTo>
                  <a:pt x="2297958" y="6435322"/>
                </a:lnTo>
                <a:lnTo>
                  <a:pt x="2289897" y="6383206"/>
                </a:lnTo>
                <a:lnTo>
                  <a:pt x="2282176" y="6331265"/>
                </a:lnTo>
                <a:lnTo>
                  <a:pt x="2274793" y="6279496"/>
                </a:lnTo>
                <a:lnTo>
                  <a:pt x="2267742" y="6227900"/>
                </a:lnTo>
                <a:lnTo>
                  <a:pt x="2261018" y="6176476"/>
                </a:lnTo>
                <a:lnTo>
                  <a:pt x="2254617" y="6125222"/>
                </a:lnTo>
                <a:lnTo>
                  <a:pt x="2248535" y="6074137"/>
                </a:lnTo>
                <a:lnTo>
                  <a:pt x="2242765" y="6023221"/>
                </a:lnTo>
                <a:lnTo>
                  <a:pt x="2237304" y="5972472"/>
                </a:lnTo>
                <a:lnTo>
                  <a:pt x="2232147" y="5921889"/>
                </a:lnTo>
                <a:lnTo>
                  <a:pt x="2227289" y="5871471"/>
                </a:lnTo>
                <a:lnTo>
                  <a:pt x="2222726" y="5821218"/>
                </a:lnTo>
                <a:lnTo>
                  <a:pt x="2218453" y="5771128"/>
                </a:lnTo>
                <a:lnTo>
                  <a:pt x="2214464" y="5721200"/>
                </a:lnTo>
                <a:lnTo>
                  <a:pt x="2210756" y="5671433"/>
                </a:lnTo>
                <a:lnTo>
                  <a:pt x="2207324" y="5621826"/>
                </a:lnTo>
                <a:lnTo>
                  <a:pt x="2204162" y="5572378"/>
                </a:lnTo>
                <a:lnTo>
                  <a:pt x="2198633" y="5473955"/>
                </a:lnTo>
                <a:lnTo>
                  <a:pt x="2194132" y="5376156"/>
                </a:lnTo>
                <a:lnTo>
                  <a:pt x="2190620" y="5278972"/>
                </a:lnTo>
                <a:lnTo>
                  <a:pt x="2188061" y="5182396"/>
                </a:lnTo>
                <a:lnTo>
                  <a:pt x="2186415" y="5086419"/>
                </a:lnTo>
                <a:lnTo>
                  <a:pt x="2185647" y="4991033"/>
                </a:lnTo>
                <a:lnTo>
                  <a:pt x="2185717" y="4896229"/>
                </a:lnTo>
                <a:lnTo>
                  <a:pt x="2186589" y="4802000"/>
                </a:lnTo>
                <a:lnTo>
                  <a:pt x="2188224" y="4708337"/>
                </a:lnTo>
                <a:lnTo>
                  <a:pt x="2190586" y="4615231"/>
                </a:lnTo>
                <a:lnTo>
                  <a:pt x="2193636" y="4522676"/>
                </a:lnTo>
                <a:lnTo>
                  <a:pt x="2197336" y="4430662"/>
                </a:lnTo>
                <a:lnTo>
                  <a:pt x="2201650" y="4339181"/>
                </a:lnTo>
                <a:lnTo>
                  <a:pt x="2206539" y="4248225"/>
                </a:lnTo>
                <a:lnTo>
                  <a:pt x="2211966" y="4157785"/>
                </a:lnTo>
                <a:lnTo>
                  <a:pt x="2221032" y="4023077"/>
                </a:lnTo>
                <a:lnTo>
                  <a:pt x="2231096" y="3889485"/>
                </a:lnTo>
                <a:lnTo>
                  <a:pt x="2242031" y="3756981"/>
                </a:lnTo>
                <a:lnTo>
                  <a:pt x="2257746" y="3581954"/>
                </a:lnTo>
                <a:lnTo>
                  <a:pt x="2278790" y="3365722"/>
                </a:lnTo>
                <a:lnTo>
                  <a:pt x="2367152" y="2526647"/>
                </a:lnTo>
                <a:lnTo>
                  <a:pt x="2387346" y="2322699"/>
                </a:lnTo>
                <a:lnTo>
                  <a:pt x="2402135" y="2161037"/>
                </a:lnTo>
                <a:lnTo>
                  <a:pt x="2412234" y="2040621"/>
                </a:lnTo>
                <a:lnTo>
                  <a:pt x="2421338" y="1920885"/>
                </a:lnTo>
                <a:lnTo>
                  <a:pt x="2426794" y="1841425"/>
                </a:lnTo>
                <a:lnTo>
                  <a:pt x="2431713" y="1762248"/>
                </a:lnTo>
                <a:lnTo>
                  <a:pt x="2436059" y="1683344"/>
                </a:lnTo>
                <a:lnTo>
                  <a:pt x="2439795" y="1604705"/>
                </a:lnTo>
                <a:lnTo>
                  <a:pt x="2442881" y="1526323"/>
                </a:lnTo>
                <a:lnTo>
                  <a:pt x="2445282" y="1448191"/>
                </a:lnTo>
                <a:lnTo>
                  <a:pt x="2446958" y="1370298"/>
                </a:lnTo>
                <a:lnTo>
                  <a:pt x="2447873" y="1292639"/>
                </a:lnTo>
                <a:lnTo>
                  <a:pt x="2447988" y="1215203"/>
                </a:lnTo>
                <a:lnTo>
                  <a:pt x="2447266" y="1137984"/>
                </a:lnTo>
                <a:lnTo>
                  <a:pt x="2445670" y="1060972"/>
                </a:lnTo>
                <a:lnTo>
                  <a:pt x="2443162" y="984160"/>
                </a:lnTo>
                <a:lnTo>
                  <a:pt x="2439703" y="907538"/>
                </a:lnTo>
                <a:lnTo>
                  <a:pt x="2435257" y="831100"/>
                </a:lnTo>
                <a:lnTo>
                  <a:pt x="2432652" y="792947"/>
                </a:lnTo>
                <a:lnTo>
                  <a:pt x="2429786" y="754837"/>
                </a:lnTo>
                <a:lnTo>
                  <a:pt x="2426654" y="716768"/>
                </a:lnTo>
                <a:lnTo>
                  <a:pt x="2423252" y="678740"/>
                </a:lnTo>
                <a:lnTo>
                  <a:pt x="2419574" y="640751"/>
                </a:lnTo>
                <a:lnTo>
                  <a:pt x="2415617" y="602801"/>
                </a:lnTo>
                <a:lnTo>
                  <a:pt x="2411375" y="564888"/>
                </a:lnTo>
                <a:lnTo>
                  <a:pt x="2406843" y="527012"/>
                </a:lnTo>
                <a:lnTo>
                  <a:pt x="2402018" y="489172"/>
                </a:lnTo>
                <a:lnTo>
                  <a:pt x="2396894" y="451365"/>
                </a:lnTo>
                <a:lnTo>
                  <a:pt x="2391467" y="413592"/>
                </a:lnTo>
                <a:lnTo>
                  <a:pt x="2385732" y="375852"/>
                </a:lnTo>
                <a:lnTo>
                  <a:pt x="2379683" y="338143"/>
                </a:lnTo>
                <a:lnTo>
                  <a:pt x="2373318" y="300464"/>
                </a:lnTo>
                <a:lnTo>
                  <a:pt x="2366630" y="262814"/>
                </a:lnTo>
                <a:lnTo>
                  <a:pt x="2359615" y="225193"/>
                </a:lnTo>
                <a:lnTo>
                  <a:pt x="2352268" y="187599"/>
                </a:lnTo>
                <a:lnTo>
                  <a:pt x="2344585" y="150031"/>
                </a:lnTo>
                <a:lnTo>
                  <a:pt x="2336562" y="112488"/>
                </a:lnTo>
                <a:lnTo>
                  <a:pt x="2328192" y="74969"/>
                </a:lnTo>
                <a:lnTo>
                  <a:pt x="2319472" y="37473"/>
                </a:lnTo>
                <a:lnTo>
                  <a:pt x="2310396" y="0"/>
                </a:lnTo>
                <a:close/>
              </a:path>
            </a:pathLst>
          </a:custGeom>
          <a:solidFill>
            <a:srgbClr val="CCDDE7"/>
          </a:solidFill>
        </p:spPr>
        <p:style>
          <a:lnRef idx="0">
            <a:scrgbClr r="0" g="0" b="0"/>
          </a:lnRef>
          <a:fillRef idx="0">
            <a:scrgbClr r="0" g="0" b="0"/>
          </a:fillRef>
          <a:effectRef idx="0">
            <a:scrgbClr r="0" g="0" b="0"/>
          </a:effectRef>
          <a:fontRef idx="major"/>
        </p:style>
        <p:txBody>
          <a:bodyPr wrap="square" lIns="0" tIns="0" rIns="0" bIns="0" rtlCol="0"/>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endParaRPr/>
          </a:p>
        </p:txBody>
      </p:sp>
      <p:pic>
        <p:nvPicPr>
          <p:cNvPr id="73" name="object 4">
            <a:extLst>
              <a:ext uri="{FF2B5EF4-FFF2-40B4-BE49-F238E27FC236}">
                <a16:creationId xmlns:a16="http://schemas.microsoft.com/office/drawing/2014/main" xmlns="" id="{6588F54A-E23E-FF49-838F-55CC2FDE64DE}"/>
              </a:ext>
            </a:extLst>
          </p:cNvPr>
          <p:cNvPicPr/>
          <p:nvPr/>
        </p:nvPicPr>
        <p:blipFill>
          <a:blip r:embed="rId2" cstate="print"/>
          <a:stretch>
            <a:fillRect/>
          </a:stretch>
        </p:blipFill>
        <p:spPr>
          <a:xfrm>
            <a:off x="1365616" y="106043"/>
            <a:ext cx="446182" cy="6643988"/>
          </a:xfrm>
          <a:prstGeom prst="rect">
            <a:avLst/>
          </a:prstGeom>
        </p:spPr>
      </p:pic>
      <p:grpSp>
        <p:nvGrpSpPr>
          <p:cNvPr id="74" name="Group 73">
            <a:extLst>
              <a:ext uri="{FF2B5EF4-FFF2-40B4-BE49-F238E27FC236}">
                <a16:creationId xmlns:a16="http://schemas.microsoft.com/office/drawing/2014/main" xmlns="" id="{20F5D676-E236-D84F-AE2F-D718B81E0C87}"/>
              </a:ext>
            </a:extLst>
          </p:cNvPr>
          <p:cNvGrpSpPr/>
          <p:nvPr/>
        </p:nvGrpSpPr>
        <p:grpSpPr>
          <a:xfrm>
            <a:off x="400181" y="5665724"/>
            <a:ext cx="557244" cy="806651"/>
            <a:chOff x="634994" y="7556702"/>
            <a:chExt cx="914452" cy="1075534"/>
          </a:xfrm>
        </p:grpSpPr>
        <p:pic>
          <p:nvPicPr>
            <p:cNvPr id="75" name="object 5">
              <a:extLst>
                <a:ext uri="{FF2B5EF4-FFF2-40B4-BE49-F238E27FC236}">
                  <a16:creationId xmlns:a16="http://schemas.microsoft.com/office/drawing/2014/main" xmlns="" id="{8AE9C3F9-595E-1C4E-99E9-7C93D66F0E7A}"/>
                </a:ext>
              </a:extLst>
            </p:cNvPr>
            <p:cNvPicPr/>
            <p:nvPr/>
          </p:nvPicPr>
          <p:blipFill>
            <a:blip r:embed="rId3" cstate="print"/>
            <a:stretch>
              <a:fillRect/>
            </a:stretch>
          </p:blipFill>
          <p:spPr>
            <a:xfrm>
              <a:off x="637218" y="8429396"/>
              <a:ext cx="163266" cy="78676"/>
            </a:xfrm>
            <a:prstGeom prst="rect">
              <a:avLst/>
            </a:prstGeom>
          </p:spPr>
        </p:pic>
        <p:pic>
          <p:nvPicPr>
            <p:cNvPr id="76" name="object 6">
              <a:extLst>
                <a:ext uri="{FF2B5EF4-FFF2-40B4-BE49-F238E27FC236}">
                  <a16:creationId xmlns:a16="http://schemas.microsoft.com/office/drawing/2014/main" xmlns="" id="{472D9660-E25E-174D-8E49-E08660851B7F}"/>
                </a:ext>
              </a:extLst>
            </p:cNvPr>
            <p:cNvPicPr/>
            <p:nvPr/>
          </p:nvPicPr>
          <p:blipFill>
            <a:blip r:embed="rId4" cstate="print"/>
            <a:stretch>
              <a:fillRect/>
            </a:stretch>
          </p:blipFill>
          <p:spPr>
            <a:xfrm>
              <a:off x="822641" y="8430279"/>
              <a:ext cx="341118" cy="89959"/>
            </a:xfrm>
            <a:prstGeom prst="rect">
              <a:avLst/>
            </a:prstGeom>
          </p:spPr>
        </p:pic>
        <p:sp>
          <p:nvSpPr>
            <p:cNvPr id="77" name="object 7">
              <a:extLst>
                <a:ext uri="{FF2B5EF4-FFF2-40B4-BE49-F238E27FC236}">
                  <a16:creationId xmlns:a16="http://schemas.microsoft.com/office/drawing/2014/main" xmlns="" id="{E385B0AA-9606-004C-91FF-291BD32CC62D}"/>
                </a:ext>
              </a:extLst>
            </p:cNvPr>
            <p:cNvSpPr/>
            <p:nvPr/>
          </p:nvSpPr>
          <p:spPr>
            <a:xfrm>
              <a:off x="1192096" y="8430277"/>
              <a:ext cx="62230" cy="77470"/>
            </a:xfrm>
            <a:custGeom>
              <a:avLst/>
              <a:gdLst/>
              <a:ahLst/>
              <a:cxnLst/>
              <a:rect l="l" t="t" r="r" b="b"/>
              <a:pathLst>
                <a:path w="62230" h="77470">
                  <a:moveTo>
                    <a:pt x="10883" y="0"/>
                  </a:moveTo>
                  <a:lnTo>
                    <a:pt x="0" y="0"/>
                  </a:lnTo>
                  <a:lnTo>
                    <a:pt x="0" y="76923"/>
                  </a:lnTo>
                  <a:lnTo>
                    <a:pt x="31750" y="76923"/>
                  </a:lnTo>
                  <a:lnTo>
                    <a:pt x="44600" y="75284"/>
                  </a:lnTo>
                  <a:lnTo>
                    <a:pt x="54124" y="70399"/>
                  </a:lnTo>
                  <a:lnTo>
                    <a:pt x="55698" y="68249"/>
                  </a:lnTo>
                  <a:lnTo>
                    <a:pt x="10883" y="68249"/>
                  </a:lnTo>
                  <a:lnTo>
                    <a:pt x="10883" y="35483"/>
                  </a:lnTo>
                  <a:lnTo>
                    <a:pt x="56574" y="35483"/>
                  </a:lnTo>
                  <a:lnTo>
                    <a:pt x="54738" y="32935"/>
                  </a:lnTo>
                  <a:lnTo>
                    <a:pt x="45848" y="28348"/>
                  </a:lnTo>
                  <a:lnTo>
                    <a:pt x="33731" y="26809"/>
                  </a:lnTo>
                  <a:lnTo>
                    <a:pt x="10883" y="26809"/>
                  </a:lnTo>
                  <a:lnTo>
                    <a:pt x="10883" y="0"/>
                  </a:lnTo>
                  <a:close/>
                </a:path>
                <a:path w="62230" h="77470">
                  <a:moveTo>
                    <a:pt x="56574" y="35483"/>
                  </a:moveTo>
                  <a:lnTo>
                    <a:pt x="44170" y="35483"/>
                  </a:lnTo>
                  <a:lnTo>
                    <a:pt x="51079" y="40436"/>
                  </a:lnTo>
                  <a:lnTo>
                    <a:pt x="51079" y="51320"/>
                  </a:lnTo>
                  <a:lnTo>
                    <a:pt x="49782" y="58643"/>
                  </a:lnTo>
                  <a:lnTo>
                    <a:pt x="45972" y="63942"/>
                  </a:lnTo>
                  <a:lnTo>
                    <a:pt x="39769" y="67163"/>
                  </a:lnTo>
                  <a:lnTo>
                    <a:pt x="31292" y="68249"/>
                  </a:lnTo>
                  <a:lnTo>
                    <a:pt x="55698" y="68249"/>
                  </a:lnTo>
                  <a:lnTo>
                    <a:pt x="60042" y="62318"/>
                  </a:lnTo>
                  <a:lnTo>
                    <a:pt x="62077" y="51092"/>
                  </a:lnTo>
                  <a:lnTo>
                    <a:pt x="60211" y="40531"/>
                  </a:lnTo>
                  <a:lnTo>
                    <a:pt x="56574" y="35483"/>
                  </a:lnTo>
                  <a:close/>
                </a:path>
              </a:pathLst>
            </a:custGeom>
            <a:solidFill>
              <a:srgbClr val="58595B"/>
            </a:solidFill>
          </p:spPr>
          <p:txBody>
            <a:bodyPr wrap="square" lIns="0" tIns="0" rIns="0" bIns="0" rtlCol="0"/>
            <a:lstStyle/>
            <a:p>
              <a:endParaRPr/>
            </a:p>
          </p:txBody>
        </p:sp>
        <p:pic>
          <p:nvPicPr>
            <p:cNvPr id="78" name="object 8">
              <a:extLst>
                <a:ext uri="{FF2B5EF4-FFF2-40B4-BE49-F238E27FC236}">
                  <a16:creationId xmlns:a16="http://schemas.microsoft.com/office/drawing/2014/main" xmlns="" id="{F9DDD202-1689-9345-941F-9329EC81CF2D}"/>
                </a:ext>
              </a:extLst>
            </p:cNvPr>
            <p:cNvPicPr/>
            <p:nvPr/>
          </p:nvPicPr>
          <p:blipFill>
            <a:blip r:embed="rId5" cstate="print"/>
            <a:stretch>
              <a:fillRect/>
            </a:stretch>
          </p:blipFill>
          <p:spPr>
            <a:xfrm>
              <a:off x="1274796" y="8430279"/>
              <a:ext cx="66154" cy="76911"/>
            </a:xfrm>
            <a:prstGeom prst="rect">
              <a:avLst/>
            </a:prstGeom>
          </p:spPr>
        </p:pic>
        <p:pic>
          <p:nvPicPr>
            <p:cNvPr id="79" name="object 9">
              <a:extLst>
                <a:ext uri="{FF2B5EF4-FFF2-40B4-BE49-F238E27FC236}">
                  <a16:creationId xmlns:a16="http://schemas.microsoft.com/office/drawing/2014/main" xmlns="" id="{E6D90ABF-E531-2C44-A07D-FB7A025D54AE}"/>
                </a:ext>
              </a:extLst>
            </p:cNvPr>
            <p:cNvPicPr/>
            <p:nvPr/>
          </p:nvPicPr>
          <p:blipFill>
            <a:blip r:embed="rId6" cstate="print"/>
            <a:stretch>
              <a:fillRect/>
            </a:stretch>
          </p:blipFill>
          <p:spPr>
            <a:xfrm>
              <a:off x="1369272" y="8430277"/>
              <a:ext cx="85153" cy="76923"/>
            </a:xfrm>
            <a:prstGeom prst="rect">
              <a:avLst/>
            </a:prstGeom>
          </p:spPr>
        </p:pic>
        <p:sp>
          <p:nvSpPr>
            <p:cNvPr id="80" name="object 10">
              <a:extLst>
                <a:ext uri="{FF2B5EF4-FFF2-40B4-BE49-F238E27FC236}">
                  <a16:creationId xmlns:a16="http://schemas.microsoft.com/office/drawing/2014/main" xmlns="" id="{9AC239B6-FFFB-6B45-BCBC-C4761EE0E4A2}"/>
                </a:ext>
              </a:extLst>
            </p:cNvPr>
            <p:cNvSpPr/>
            <p:nvPr/>
          </p:nvSpPr>
          <p:spPr>
            <a:xfrm>
              <a:off x="1482771" y="8430279"/>
              <a:ext cx="66675" cy="77470"/>
            </a:xfrm>
            <a:custGeom>
              <a:avLst/>
              <a:gdLst/>
              <a:ahLst/>
              <a:cxnLst/>
              <a:rect l="l" t="t" r="r" b="b"/>
              <a:pathLst>
                <a:path w="66675" h="77470">
                  <a:moveTo>
                    <a:pt x="66471" y="0"/>
                  </a:moveTo>
                  <a:lnTo>
                    <a:pt x="56349" y="0"/>
                  </a:lnTo>
                  <a:lnTo>
                    <a:pt x="10871" y="59334"/>
                  </a:lnTo>
                  <a:lnTo>
                    <a:pt x="10871" y="0"/>
                  </a:lnTo>
                  <a:lnTo>
                    <a:pt x="0" y="0"/>
                  </a:lnTo>
                  <a:lnTo>
                    <a:pt x="0" y="76911"/>
                  </a:lnTo>
                  <a:lnTo>
                    <a:pt x="10096" y="76911"/>
                  </a:lnTo>
                  <a:lnTo>
                    <a:pt x="55689" y="17691"/>
                  </a:lnTo>
                  <a:lnTo>
                    <a:pt x="55689" y="76911"/>
                  </a:lnTo>
                  <a:lnTo>
                    <a:pt x="66471" y="76911"/>
                  </a:lnTo>
                  <a:lnTo>
                    <a:pt x="66471" y="0"/>
                  </a:lnTo>
                  <a:close/>
                </a:path>
              </a:pathLst>
            </a:custGeom>
            <a:solidFill>
              <a:srgbClr val="58595B"/>
            </a:solidFill>
          </p:spPr>
          <p:txBody>
            <a:bodyPr wrap="square" lIns="0" tIns="0" rIns="0" bIns="0" rtlCol="0"/>
            <a:lstStyle/>
            <a:p>
              <a:endParaRPr/>
            </a:p>
          </p:txBody>
        </p:sp>
        <p:pic>
          <p:nvPicPr>
            <p:cNvPr id="81" name="object 11">
              <a:extLst>
                <a:ext uri="{FF2B5EF4-FFF2-40B4-BE49-F238E27FC236}">
                  <a16:creationId xmlns:a16="http://schemas.microsoft.com/office/drawing/2014/main" xmlns="" id="{BB8DA70F-8086-BE4A-88B0-C54D4509D3EB}"/>
                </a:ext>
              </a:extLst>
            </p:cNvPr>
            <p:cNvPicPr/>
            <p:nvPr/>
          </p:nvPicPr>
          <p:blipFill>
            <a:blip r:embed="rId7" cstate="print"/>
            <a:stretch>
              <a:fillRect/>
            </a:stretch>
          </p:blipFill>
          <p:spPr>
            <a:xfrm>
              <a:off x="634994" y="8541165"/>
              <a:ext cx="188554" cy="82626"/>
            </a:xfrm>
            <a:prstGeom prst="rect">
              <a:avLst/>
            </a:prstGeom>
          </p:spPr>
        </p:pic>
        <p:pic>
          <p:nvPicPr>
            <p:cNvPr id="82" name="object 12">
              <a:extLst>
                <a:ext uri="{FF2B5EF4-FFF2-40B4-BE49-F238E27FC236}">
                  <a16:creationId xmlns:a16="http://schemas.microsoft.com/office/drawing/2014/main" xmlns="" id="{F61F53E2-53C6-4646-9298-ADD052CAC6D5}"/>
                </a:ext>
              </a:extLst>
            </p:cNvPr>
            <p:cNvPicPr/>
            <p:nvPr/>
          </p:nvPicPr>
          <p:blipFill>
            <a:blip r:embed="rId8" cstate="print"/>
            <a:stretch>
              <a:fillRect/>
            </a:stretch>
          </p:blipFill>
          <p:spPr>
            <a:xfrm>
              <a:off x="845724" y="8544010"/>
              <a:ext cx="164275" cy="88226"/>
            </a:xfrm>
            <a:prstGeom prst="rect">
              <a:avLst/>
            </a:prstGeom>
          </p:spPr>
        </p:pic>
        <p:pic>
          <p:nvPicPr>
            <p:cNvPr id="83" name="object 13">
              <a:extLst>
                <a:ext uri="{FF2B5EF4-FFF2-40B4-BE49-F238E27FC236}">
                  <a16:creationId xmlns:a16="http://schemas.microsoft.com/office/drawing/2014/main" xmlns="" id="{5AECEDBD-41AD-144E-8C65-85EE44130273}"/>
                </a:ext>
              </a:extLst>
            </p:cNvPr>
            <p:cNvPicPr/>
            <p:nvPr/>
          </p:nvPicPr>
          <p:blipFill>
            <a:blip r:embed="rId9" cstate="print"/>
            <a:stretch>
              <a:fillRect/>
            </a:stretch>
          </p:blipFill>
          <p:spPr>
            <a:xfrm>
              <a:off x="1057757" y="8543142"/>
              <a:ext cx="319289" cy="78663"/>
            </a:xfrm>
            <a:prstGeom prst="rect">
              <a:avLst/>
            </a:prstGeom>
          </p:spPr>
        </p:pic>
        <p:pic>
          <p:nvPicPr>
            <p:cNvPr id="84" name="object 14">
              <a:extLst>
                <a:ext uri="{FF2B5EF4-FFF2-40B4-BE49-F238E27FC236}">
                  <a16:creationId xmlns:a16="http://schemas.microsoft.com/office/drawing/2014/main" xmlns="" id="{96D31B5A-667A-4245-8476-B3B7636CD2C8}"/>
                </a:ext>
              </a:extLst>
            </p:cNvPr>
            <p:cNvPicPr/>
            <p:nvPr/>
          </p:nvPicPr>
          <p:blipFill>
            <a:blip r:embed="rId10" cstate="print"/>
            <a:stretch>
              <a:fillRect/>
            </a:stretch>
          </p:blipFill>
          <p:spPr>
            <a:xfrm>
              <a:off x="1396605" y="8544012"/>
              <a:ext cx="66471" cy="76911"/>
            </a:xfrm>
            <a:prstGeom prst="rect">
              <a:avLst/>
            </a:prstGeom>
          </p:spPr>
        </p:pic>
        <p:pic>
          <p:nvPicPr>
            <p:cNvPr id="85" name="object 15">
              <a:extLst>
                <a:ext uri="{FF2B5EF4-FFF2-40B4-BE49-F238E27FC236}">
                  <a16:creationId xmlns:a16="http://schemas.microsoft.com/office/drawing/2014/main" xmlns="" id="{64F59B50-F07B-C04F-BAAF-361C208FEA8A}"/>
                </a:ext>
              </a:extLst>
            </p:cNvPr>
            <p:cNvPicPr/>
            <p:nvPr/>
          </p:nvPicPr>
          <p:blipFill>
            <a:blip r:embed="rId11" cstate="print"/>
            <a:stretch>
              <a:fillRect/>
            </a:stretch>
          </p:blipFill>
          <p:spPr>
            <a:xfrm>
              <a:off x="1482771" y="8544012"/>
              <a:ext cx="66471" cy="76911"/>
            </a:xfrm>
            <a:prstGeom prst="rect">
              <a:avLst/>
            </a:prstGeom>
          </p:spPr>
        </p:pic>
        <p:sp>
          <p:nvSpPr>
            <p:cNvPr id="86" name="object 16">
              <a:extLst>
                <a:ext uri="{FF2B5EF4-FFF2-40B4-BE49-F238E27FC236}">
                  <a16:creationId xmlns:a16="http://schemas.microsoft.com/office/drawing/2014/main" xmlns="" id="{8F34719E-BCE0-E94F-8BF1-3A09A326921C}"/>
                </a:ext>
              </a:extLst>
            </p:cNvPr>
            <p:cNvSpPr/>
            <p:nvPr/>
          </p:nvSpPr>
          <p:spPr>
            <a:xfrm>
              <a:off x="1489430" y="8408555"/>
              <a:ext cx="54610" cy="8255"/>
            </a:xfrm>
            <a:custGeom>
              <a:avLst/>
              <a:gdLst/>
              <a:ahLst/>
              <a:cxnLst/>
              <a:rect l="l" t="t" r="r" b="b"/>
              <a:pathLst>
                <a:path w="54609" h="8254">
                  <a:moveTo>
                    <a:pt x="54533" y="0"/>
                  </a:moveTo>
                  <a:lnTo>
                    <a:pt x="0" y="0"/>
                  </a:lnTo>
                  <a:lnTo>
                    <a:pt x="0" y="8115"/>
                  </a:lnTo>
                  <a:lnTo>
                    <a:pt x="54533" y="8115"/>
                  </a:lnTo>
                  <a:lnTo>
                    <a:pt x="54533" y="0"/>
                  </a:lnTo>
                  <a:close/>
                </a:path>
              </a:pathLst>
            </a:custGeom>
            <a:solidFill>
              <a:srgbClr val="58595B"/>
            </a:solidFill>
          </p:spPr>
          <p:txBody>
            <a:bodyPr wrap="square" lIns="0" tIns="0" rIns="0" bIns="0" rtlCol="0"/>
            <a:lstStyle/>
            <a:p>
              <a:endParaRPr/>
            </a:p>
          </p:txBody>
        </p:sp>
        <p:pic>
          <p:nvPicPr>
            <p:cNvPr id="87" name="object 17">
              <a:extLst>
                <a:ext uri="{FF2B5EF4-FFF2-40B4-BE49-F238E27FC236}">
                  <a16:creationId xmlns:a16="http://schemas.microsoft.com/office/drawing/2014/main" xmlns="" id="{96558440-5DFC-094A-927A-EC7068203E50}"/>
                </a:ext>
              </a:extLst>
            </p:cNvPr>
            <p:cNvPicPr/>
            <p:nvPr/>
          </p:nvPicPr>
          <p:blipFill>
            <a:blip r:embed="rId12" cstate="print"/>
            <a:stretch>
              <a:fillRect/>
            </a:stretch>
          </p:blipFill>
          <p:spPr>
            <a:xfrm>
              <a:off x="644093" y="7556702"/>
              <a:ext cx="895848" cy="769188"/>
            </a:xfrm>
            <a:prstGeom prst="rect">
              <a:avLst/>
            </a:prstGeom>
          </p:spPr>
        </p:pic>
      </p:grpSp>
      <p:sp>
        <p:nvSpPr>
          <p:cNvPr id="2" name="Прямоугольник 1"/>
          <p:cNvSpPr/>
          <p:nvPr/>
        </p:nvSpPr>
        <p:spPr>
          <a:xfrm>
            <a:off x="1950229" y="404664"/>
            <a:ext cx="7233346" cy="4585871"/>
          </a:xfrm>
          <a:prstGeom prst="rect">
            <a:avLst/>
          </a:prstGeom>
        </p:spPr>
        <p:txBody>
          <a:bodyPr wrap="square">
            <a:spAutoFit/>
          </a:bodyPr>
          <a:lstStyle/>
          <a:p>
            <a:pPr indent="457200" algn="just"/>
            <a:r>
              <a:rPr lang="ru-RU" sz="3000" b="1" dirty="0" smtClean="0">
                <a:solidFill>
                  <a:srgbClr val="FF0000"/>
                </a:solidFill>
                <a:latin typeface="Times New Roman" panose="02020603050405020304" pitchFamily="18" charset="0"/>
                <a:cs typeface="Times New Roman" panose="02020603050405020304" pitchFamily="18" charset="0"/>
              </a:rPr>
              <a:t>Преимущественным способом подачи заявления является подача в электронном виде, </a:t>
            </a:r>
            <a:r>
              <a:rPr lang="ru-RU" sz="3000" b="1" dirty="0">
                <a:solidFill>
                  <a:srgbClr val="FF0000"/>
                </a:solidFill>
                <a:latin typeface="Times New Roman" panose="02020603050405020304" pitchFamily="18" charset="0"/>
                <a:cs typeface="Times New Roman" panose="02020603050405020304" pitchFamily="18" charset="0"/>
              </a:rPr>
              <a:t>посредством федеральной государственной информационной системы «Единый портал государственных и муниципальных услуг (функций)» </a:t>
            </a:r>
            <a:r>
              <a:rPr lang="en-US" sz="3000" b="1" u="sng" dirty="0">
                <a:solidFill>
                  <a:srgbClr val="FF0000"/>
                </a:solidFill>
                <a:latin typeface="Times New Roman" panose="02020603050405020304" pitchFamily="18" charset="0"/>
                <a:cs typeface="Times New Roman" panose="02020603050405020304" pitchFamily="18" charset="0"/>
                <a:hlinkClick r:id="rId13"/>
              </a:rPr>
              <a:t>www</a:t>
            </a:r>
            <a:r>
              <a:rPr lang="ru-RU" sz="3000" b="1" u="sng" dirty="0">
                <a:solidFill>
                  <a:srgbClr val="FF0000"/>
                </a:solidFill>
                <a:latin typeface="Times New Roman" panose="02020603050405020304" pitchFamily="18" charset="0"/>
                <a:cs typeface="Times New Roman" panose="02020603050405020304" pitchFamily="18" charset="0"/>
                <a:hlinkClick r:id="rId13"/>
              </a:rPr>
              <a:t>.</a:t>
            </a:r>
            <a:r>
              <a:rPr lang="en-US" sz="3000" b="1" u="sng" dirty="0" err="1">
                <a:solidFill>
                  <a:srgbClr val="FF0000"/>
                </a:solidFill>
                <a:latin typeface="Times New Roman" panose="02020603050405020304" pitchFamily="18" charset="0"/>
                <a:cs typeface="Times New Roman" panose="02020603050405020304" pitchFamily="18" charset="0"/>
                <a:hlinkClick r:id="rId13"/>
              </a:rPr>
              <a:t>gosuslugi</a:t>
            </a:r>
            <a:r>
              <a:rPr lang="ru-RU" sz="3000" b="1" u="sng" dirty="0">
                <a:solidFill>
                  <a:srgbClr val="FF0000"/>
                </a:solidFill>
                <a:latin typeface="Times New Roman" panose="02020603050405020304" pitchFamily="18" charset="0"/>
                <a:cs typeface="Times New Roman" panose="02020603050405020304" pitchFamily="18" charset="0"/>
                <a:hlinkClick r:id="rId13"/>
              </a:rPr>
              <a:t>.</a:t>
            </a:r>
            <a:r>
              <a:rPr lang="en-US" sz="3000" b="1" u="sng" dirty="0" err="1">
                <a:solidFill>
                  <a:srgbClr val="FF0000"/>
                </a:solidFill>
                <a:latin typeface="Times New Roman" panose="02020603050405020304" pitchFamily="18" charset="0"/>
                <a:cs typeface="Times New Roman" panose="02020603050405020304" pitchFamily="18" charset="0"/>
                <a:hlinkClick r:id="rId13"/>
              </a:rPr>
              <a:t>ru</a:t>
            </a:r>
            <a:r>
              <a:rPr lang="ru-RU" sz="3000" b="1" dirty="0">
                <a:solidFill>
                  <a:srgbClr val="FF0000"/>
                </a:solidFill>
                <a:latin typeface="Times New Roman" panose="02020603050405020304" pitchFamily="18" charset="0"/>
                <a:cs typeface="Times New Roman" panose="02020603050405020304" pitchFamily="18" charset="0"/>
              </a:rPr>
              <a:t>, без последующего предоставления на бумажном носителе. </a:t>
            </a:r>
          </a:p>
          <a:p>
            <a:pPr indent="457200" algn="just"/>
            <a:endParaRPr lang="ru-RU" sz="2200" dirty="0" smtClean="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940398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object 3">
            <a:extLst>
              <a:ext uri="{FF2B5EF4-FFF2-40B4-BE49-F238E27FC236}">
                <a16:creationId xmlns:a16="http://schemas.microsoft.com/office/drawing/2014/main" xmlns="" id="{E29114B4-D23B-2A40-BF81-4F4A2A1644BC}"/>
              </a:ext>
            </a:extLst>
          </p:cNvPr>
          <p:cNvSpPr/>
          <p:nvPr/>
        </p:nvSpPr>
        <p:spPr>
          <a:xfrm>
            <a:off x="100980" y="107872"/>
            <a:ext cx="1849249" cy="6642259"/>
          </a:xfrm>
          <a:custGeom>
            <a:avLst/>
            <a:gdLst/>
            <a:ahLst/>
            <a:cxnLst/>
            <a:rect l="l" t="t" r="r" b="b"/>
            <a:pathLst>
              <a:path w="3034665" h="8856345">
                <a:moveTo>
                  <a:pt x="2310396" y="0"/>
                </a:moveTo>
                <a:lnTo>
                  <a:pt x="0" y="0"/>
                </a:lnTo>
                <a:lnTo>
                  <a:pt x="0" y="8856002"/>
                </a:lnTo>
                <a:lnTo>
                  <a:pt x="3034550" y="8856002"/>
                </a:lnTo>
                <a:lnTo>
                  <a:pt x="3007347" y="8795408"/>
                </a:lnTo>
                <a:lnTo>
                  <a:pt x="2980688" y="8735033"/>
                </a:lnTo>
                <a:lnTo>
                  <a:pt x="2954568" y="8674876"/>
                </a:lnTo>
                <a:lnTo>
                  <a:pt x="2928983" y="8614936"/>
                </a:lnTo>
                <a:lnTo>
                  <a:pt x="2903927" y="8555211"/>
                </a:lnTo>
                <a:lnTo>
                  <a:pt x="2879397" y="8495701"/>
                </a:lnTo>
                <a:lnTo>
                  <a:pt x="2855387" y="8436404"/>
                </a:lnTo>
                <a:lnTo>
                  <a:pt x="2831893" y="8377321"/>
                </a:lnTo>
                <a:lnTo>
                  <a:pt x="2808910" y="8318448"/>
                </a:lnTo>
                <a:lnTo>
                  <a:pt x="2786434" y="8259787"/>
                </a:lnTo>
                <a:lnTo>
                  <a:pt x="2764459" y="8201335"/>
                </a:lnTo>
                <a:lnTo>
                  <a:pt x="2742981" y="8143091"/>
                </a:lnTo>
                <a:lnTo>
                  <a:pt x="2721995" y="8085055"/>
                </a:lnTo>
                <a:lnTo>
                  <a:pt x="2701497" y="8027225"/>
                </a:lnTo>
                <a:lnTo>
                  <a:pt x="2681481" y="7969600"/>
                </a:lnTo>
                <a:lnTo>
                  <a:pt x="2661944" y="7912180"/>
                </a:lnTo>
                <a:lnTo>
                  <a:pt x="2642880" y="7854963"/>
                </a:lnTo>
                <a:lnTo>
                  <a:pt x="2624285" y="7797949"/>
                </a:lnTo>
                <a:lnTo>
                  <a:pt x="2606154" y="7741136"/>
                </a:lnTo>
                <a:lnTo>
                  <a:pt x="2588482" y="7684523"/>
                </a:lnTo>
                <a:lnTo>
                  <a:pt x="2571264" y="7628109"/>
                </a:lnTo>
                <a:lnTo>
                  <a:pt x="2554497" y="7571894"/>
                </a:lnTo>
                <a:lnTo>
                  <a:pt x="2538174" y="7515875"/>
                </a:lnTo>
                <a:lnTo>
                  <a:pt x="2522292" y="7460053"/>
                </a:lnTo>
                <a:lnTo>
                  <a:pt x="2506846" y="7404426"/>
                </a:lnTo>
                <a:lnTo>
                  <a:pt x="2491831" y="7348993"/>
                </a:lnTo>
                <a:lnTo>
                  <a:pt x="2477242" y="7293752"/>
                </a:lnTo>
                <a:lnTo>
                  <a:pt x="2463075" y="7238704"/>
                </a:lnTo>
                <a:lnTo>
                  <a:pt x="2449325" y="7183847"/>
                </a:lnTo>
                <a:lnTo>
                  <a:pt x="2435986" y="7129180"/>
                </a:lnTo>
                <a:lnTo>
                  <a:pt x="2423056" y="7074702"/>
                </a:lnTo>
                <a:lnTo>
                  <a:pt x="2410528" y="7020411"/>
                </a:lnTo>
                <a:lnTo>
                  <a:pt x="2398398" y="6966308"/>
                </a:lnTo>
                <a:lnTo>
                  <a:pt x="2386662" y="6912390"/>
                </a:lnTo>
                <a:lnTo>
                  <a:pt x="2375314" y="6858657"/>
                </a:lnTo>
                <a:lnTo>
                  <a:pt x="2364350" y="6805108"/>
                </a:lnTo>
                <a:lnTo>
                  <a:pt x="2353765" y="6751741"/>
                </a:lnTo>
                <a:lnTo>
                  <a:pt x="2343555" y="6698557"/>
                </a:lnTo>
                <a:lnTo>
                  <a:pt x="2333715" y="6645553"/>
                </a:lnTo>
                <a:lnTo>
                  <a:pt x="2324240" y="6592728"/>
                </a:lnTo>
                <a:lnTo>
                  <a:pt x="2315125" y="6540082"/>
                </a:lnTo>
                <a:lnTo>
                  <a:pt x="2306366" y="6487614"/>
                </a:lnTo>
                <a:lnTo>
                  <a:pt x="2297958" y="6435322"/>
                </a:lnTo>
                <a:lnTo>
                  <a:pt x="2289897" y="6383206"/>
                </a:lnTo>
                <a:lnTo>
                  <a:pt x="2282176" y="6331265"/>
                </a:lnTo>
                <a:lnTo>
                  <a:pt x="2274793" y="6279496"/>
                </a:lnTo>
                <a:lnTo>
                  <a:pt x="2267742" y="6227900"/>
                </a:lnTo>
                <a:lnTo>
                  <a:pt x="2261018" y="6176476"/>
                </a:lnTo>
                <a:lnTo>
                  <a:pt x="2254617" y="6125222"/>
                </a:lnTo>
                <a:lnTo>
                  <a:pt x="2248535" y="6074137"/>
                </a:lnTo>
                <a:lnTo>
                  <a:pt x="2242765" y="6023221"/>
                </a:lnTo>
                <a:lnTo>
                  <a:pt x="2237304" y="5972472"/>
                </a:lnTo>
                <a:lnTo>
                  <a:pt x="2232147" y="5921889"/>
                </a:lnTo>
                <a:lnTo>
                  <a:pt x="2227289" y="5871471"/>
                </a:lnTo>
                <a:lnTo>
                  <a:pt x="2222726" y="5821218"/>
                </a:lnTo>
                <a:lnTo>
                  <a:pt x="2218453" y="5771128"/>
                </a:lnTo>
                <a:lnTo>
                  <a:pt x="2214464" y="5721200"/>
                </a:lnTo>
                <a:lnTo>
                  <a:pt x="2210756" y="5671433"/>
                </a:lnTo>
                <a:lnTo>
                  <a:pt x="2207324" y="5621826"/>
                </a:lnTo>
                <a:lnTo>
                  <a:pt x="2204162" y="5572378"/>
                </a:lnTo>
                <a:lnTo>
                  <a:pt x="2198633" y="5473955"/>
                </a:lnTo>
                <a:lnTo>
                  <a:pt x="2194132" y="5376156"/>
                </a:lnTo>
                <a:lnTo>
                  <a:pt x="2190620" y="5278972"/>
                </a:lnTo>
                <a:lnTo>
                  <a:pt x="2188061" y="5182396"/>
                </a:lnTo>
                <a:lnTo>
                  <a:pt x="2186415" y="5086419"/>
                </a:lnTo>
                <a:lnTo>
                  <a:pt x="2185647" y="4991033"/>
                </a:lnTo>
                <a:lnTo>
                  <a:pt x="2185717" y="4896229"/>
                </a:lnTo>
                <a:lnTo>
                  <a:pt x="2186589" y="4802000"/>
                </a:lnTo>
                <a:lnTo>
                  <a:pt x="2188224" y="4708337"/>
                </a:lnTo>
                <a:lnTo>
                  <a:pt x="2190586" y="4615231"/>
                </a:lnTo>
                <a:lnTo>
                  <a:pt x="2193636" y="4522676"/>
                </a:lnTo>
                <a:lnTo>
                  <a:pt x="2197336" y="4430662"/>
                </a:lnTo>
                <a:lnTo>
                  <a:pt x="2201650" y="4339181"/>
                </a:lnTo>
                <a:lnTo>
                  <a:pt x="2206539" y="4248225"/>
                </a:lnTo>
                <a:lnTo>
                  <a:pt x="2211966" y="4157785"/>
                </a:lnTo>
                <a:lnTo>
                  <a:pt x="2221032" y="4023077"/>
                </a:lnTo>
                <a:lnTo>
                  <a:pt x="2231096" y="3889485"/>
                </a:lnTo>
                <a:lnTo>
                  <a:pt x="2242031" y="3756981"/>
                </a:lnTo>
                <a:lnTo>
                  <a:pt x="2257746" y="3581954"/>
                </a:lnTo>
                <a:lnTo>
                  <a:pt x="2278790" y="3365722"/>
                </a:lnTo>
                <a:lnTo>
                  <a:pt x="2367152" y="2526647"/>
                </a:lnTo>
                <a:lnTo>
                  <a:pt x="2387346" y="2322699"/>
                </a:lnTo>
                <a:lnTo>
                  <a:pt x="2402135" y="2161037"/>
                </a:lnTo>
                <a:lnTo>
                  <a:pt x="2412234" y="2040621"/>
                </a:lnTo>
                <a:lnTo>
                  <a:pt x="2421338" y="1920885"/>
                </a:lnTo>
                <a:lnTo>
                  <a:pt x="2426794" y="1841425"/>
                </a:lnTo>
                <a:lnTo>
                  <a:pt x="2431713" y="1762248"/>
                </a:lnTo>
                <a:lnTo>
                  <a:pt x="2436059" y="1683344"/>
                </a:lnTo>
                <a:lnTo>
                  <a:pt x="2439795" y="1604705"/>
                </a:lnTo>
                <a:lnTo>
                  <a:pt x="2442881" y="1526323"/>
                </a:lnTo>
                <a:lnTo>
                  <a:pt x="2445282" y="1448191"/>
                </a:lnTo>
                <a:lnTo>
                  <a:pt x="2446958" y="1370298"/>
                </a:lnTo>
                <a:lnTo>
                  <a:pt x="2447873" y="1292639"/>
                </a:lnTo>
                <a:lnTo>
                  <a:pt x="2447988" y="1215203"/>
                </a:lnTo>
                <a:lnTo>
                  <a:pt x="2447266" y="1137984"/>
                </a:lnTo>
                <a:lnTo>
                  <a:pt x="2445670" y="1060972"/>
                </a:lnTo>
                <a:lnTo>
                  <a:pt x="2443162" y="984160"/>
                </a:lnTo>
                <a:lnTo>
                  <a:pt x="2439703" y="907538"/>
                </a:lnTo>
                <a:lnTo>
                  <a:pt x="2435257" y="831100"/>
                </a:lnTo>
                <a:lnTo>
                  <a:pt x="2432652" y="792947"/>
                </a:lnTo>
                <a:lnTo>
                  <a:pt x="2429786" y="754837"/>
                </a:lnTo>
                <a:lnTo>
                  <a:pt x="2426654" y="716768"/>
                </a:lnTo>
                <a:lnTo>
                  <a:pt x="2423252" y="678740"/>
                </a:lnTo>
                <a:lnTo>
                  <a:pt x="2419574" y="640751"/>
                </a:lnTo>
                <a:lnTo>
                  <a:pt x="2415617" y="602801"/>
                </a:lnTo>
                <a:lnTo>
                  <a:pt x="2411375" y="564888"/>
                </a:lnTo>
                <a:lnTo>
                  <a:pt x="2406843" y="527012"/>
                </a:lnTo>
                <a:lnTo>
                  <a:pt x="2402018" y="489172"/>
                </a:lnTo>
                <a:lnTo>
                  <a:pt x="2396894" y="451365"/>
                </a:lnTo>
                <a:lnTo>
                  <a:pt x="2391467" y="413592"/>
                </a:lnTo>
                <a:lnTo>
                  <a:pt x="2385732" y="375852"/>
                </a:lnTo>
                <a:lnTo>
                  <a:pt x="2379683" y="338143"/>
                </a:lnTo>
                <a:lnTo>
                  <a:pt x="2373318" y="300464"/>
                </a:lnTo>
                <a:lnTo>
                  <a:pt x="2366630" y="262814"/>
                </a:lnTo>
                <a:lnTo>
                  <a:pt x="2359615" y="225193"/>
                </a:lnTo>
                <a:lnTo>
                  <a:pt x="2352268" y="187599"/>
                </a:lnTo>
                <a:lnTo>
                  <a:pt x="2344585" y="150031"/>
                </a:lnTo>
                <a:lnTo>
                  <a:pt x="2336562" y="112488"/>
                </a:lnTo>
                <a:lnTo>
                  <a:pt x="2328192" y="74969"/>
                </a:lnTo>
                <a:lnTo>
                  <a:pt x="2319472" y="37473"/>
                </a:lnTo>
                <a:lnTo>
                  <a:pt x="2310396" y="0"/>
                </a:lnTo>
                <a:close/>
              </a:path>
            </a:pathLst>
          </a:custGeom>
          <a:solidFill>
            <a:srgbClr val="CCDDE7"/>
          </a:solidFill>
        </p:spPr>
        <p:style>
          <a:lnRef idx="0">
            <a:scrgbClr r="0" g="0" b="0"/>
          </a:lnRef>
          <a:fillRef idx="0">
            <a:scrgbClr r="0" g="0" b="0"/>
          </a:fillRef>
          <a:effectRef idx="0">
            <a:scrgbClr r="0" g="0" b="0"/>
          </a:effectRef>
          <a:fontRef idx="major"/>
        </p:style>
        <p:txBody>
          <a:bodyPr wrap="square" lIns="0" tIns="0" rIns="0" bIns="0" rtlCol="0"/>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endParaRPr/>
          </a:p>
        </p:txBody>
      </p:sp>
      <p:pic>
        <p:nvPicPr>
          <p:cNvPr id="73" name="object 4">
            <a:extLst>
              <a:ext uri="{FF2B5EF4-FFF2-40B4-BE49-F238E27FC236}">
                <a16:creationId xmlns:a16="http://schemas.microsoft.com/office/drawing/2014/main" xmlns="" id="{6588F54A-E23E-FF49-838F-55CC2FDE64DE}"/>
              </a:ext>
            </a:extLst>
          </p:cNvPr>
          <p:cNvPicPr/>
          <p:nvPr/>
        </p:nvPicPr>
        <p:blipFill>
          <a:blip r:embed="rId2" cstate="print"/>
          <a:stretch>
            <a:fillRect/>
          </a:stretch>
        </p:blipFill>
        <p:spPr>
          <a:xfrm>
            <a:off x="1365616" y="106043"/>
            <a:ext cx="446182" cy="6643988"/>
          </a:xfrm>
          <a:prstGeom prst="rect">
            <a:avLst/>
          </a:prstGeom>
        </p:spPr>
      </p:pic>
      <p:grpSp>
        <p:nvGrpSpPr>
          <p:cNvPr id="74" name="Group 73">
            <a:extLst>
              <a:ext uri="{FF2B5EF4-FFF2-40B4-BE49-F238E27FC236}">
                <a16:creationId xmlns:a16="http://schemas.microsoft.com/office/drawing/2014/main" xmlns="" id="{20F5D676-E236-D84F-AE2F-D718B81E0C87}"/>
              </a:ext>
            </a:extLst>
          </p:cNvPr>
          <p:cNvGrpSpPr/>
          <p:nvPr/>
        </p:nvGrpSpPr>
        <p:grpSpPr>
          <a:xfrm>
            <a:off x="400181" y="5665724"/>
            <a:ext cx="557244" cy="806651"/>
            <a:chOff x="634994" y="7556702"/>
            <a:chExt cx="914452" cy="1075534"/>
          </a:xfrm>
        </p:grpSpPr>
        <p:pic>
          <p:nvPicPr>
            <p:cNvPr id="75" name="object 5">
              <a:extLst>
                <a:ext uri="{FF2B5EF4-FFF2-40B4-BE49-F238E27FC236}">
                  <a16:creationId xmlns:a16="http://schemas.microsoft.com/office/drawing/2014/main" xmlns="" id="{8AE9C3F9-595E-1C4E-99E9-7C93D66F0E7A}"/>
                </a:ext>
              </a:extLst>
            </p:cNvPr>
            <p:cNvPicPr/>
            <p:nvPr/>
          </p:nvPicPr>
          <p:blipFill>
            <a:blip r:embed="rId3" cstate="print"/>
            <a:stretch>
              <a:fillRect/>
            </a:stretch>
          </p:blipFill>
          <p:spPr>
            <a:xfrm>
              <a:off x="637218" y="8429396"/>
              <a:ext cx="163266" cy="78676"/>
            </a:xfrm>
            <a:prstGeom prst="rect">
              <a:avLst/>
            </a:prstGeom>
          </p:spPr>
        </p:pic>
        <p:pic>
          <p:nvPicPr>
            <p:cNvPr id="76" name="object 6">
              <a:extLst>
                <a:ext uri="{FF2B5EF4-FFF2-40B4-BE49-F238E27FC236}">
                  <a16:creationId xmlns:a16="http://schemas.microsoft.com/office/drawing/2014/main" xmlns="" id="{472D9660-E25E-174D-8E49-E08660851B7F}"/>
                </a:ext>
              </a:extLst>
            </p:cNvPr>
            <p:cNvPicPr/>
            <p:nvPr/>
          </p:nvPicPr>
          <p:blipFill>
            <a:blip r:embed="rId4" cstate="print"/>
            <a:stretch>
              <a:fillRect/>
            </a:stretch>
          </p:blipFill>
          <p:spPr>
            <a:xfrm>
              <a:off x="822641" y="8430279"/>
              <a:ext cx="341118" cy="89959"/>
            </a:xfrm>
            <a:prstGeom prst="rect">
              <a:avLst/>
            </a:prstGeom>
          </p:spPr>
        </p:pic>
        <p:sp>
          <p:nvSpPr>
            <p:cNvPr id="77" name="object 7">
              <a:extLst>
                <a:ext uri="{FF2B5EF4-FFF2-40B4-BE49-F238E27FC236}">
                  <a16:creationId xmlns:a16="http://schemas.microsoft.com/office/drawing/2014/main" xmlns="" id="{E385B0AA-9606-004C-91FF-291BD32CC62D}"/>
                </a:ext>
              </a:extLst>
            </p:cNvPr>
            <p:cNvSpPr/>
            <p:nvPr/>
          </p:nvSpPr>
          <p:spPr>
            <a:xfrm>
              <a:off x="1192096" y="8430277"/>
              <a:ext cx="62230" cy="77470"/>
            </a:xfrm>
            <a:custGeom>
              <a:avLst/>
              <a:gdLst/>
              <a:ahLst/>
              <a:cxnLst/>
              <a:rect l="l" t="t" r="r" b="b"/>
              <a:pathLst>
                <a:path w="62230" h="77470">
                  <a:moveTo>
                    <a:pt x="10883" y="0"/>
                  </a:moveTo>
                  <a:lnTo>
                    <a:pt x="0" y="0"/>
                  </a:lnTo>
                  <a:lnTo>
                    <a:pt x="0" y="76923"/>
                  </a:lnTo>
                  <a:lnTo>
                    <a:pt x="31750" y="76923"/>
                  </a:lnTo>
                  <a:lnTo>
                    <a:pt x="44600" y="75284"/>
                  </a:lnTo>
                  <a:lnTo>
                    <a:pt x="54124" y="70399"/>
                  </a:lnTo>
                  <a:lnTo>
                    <a:pt x="55698" y="68249"/>
                  </a:lnTo>
                  <a:lnTo>
                    <a:pt x="10883" y="68249"/>
                  </a:lnTo>
                  <a:lnTo>
                    <a:pt x="10883" y="35483"/>
                  </a:lnTo>
                  <a:lnTo>
                    <a:pt x="56574" y="35483"/>
                  </a:lnTo>
                  <a:lnTo>
                    <a:pt x="54738" y="32935"/>
                  </a:lnTo>
                  <a:lnTo>
                    <a:pt x="45848" y="28348"/>
                  </a:lnTo>
                  <a:lnTo>
                    <a:pt x="33731" y="26809"/>
                  </a:lnTo>
                  <a:lnTo>
                    <a:pt x="10883" y="26809"/>
                  </a:lnTo>
                  <a:lnTo>
                    <a:pt x="10883" y="0"/>
                  </a:lnTo>
                  <a:close/>
                </a:path>
                <a:path w="62230" h="77470">
                  <a:moveTo>
                    <a:pt x="56574" y="35483"/>
                  </a:moveTo>
                  <a:lnTo>
                    <a:pt x="44170" y="35483"/>
                  </a:lnTo>
                  <a:lnTo>
                    <a:pt x="51079" y="40436"/>
                  </a:lnTo>
                  <a:lnTo>
                    <a:pt x="51079" y="51320"/>
                  </a:lnTo>
                  <a:lnTo>
                    <a:pt x="49782" y="58643"/>
                  </a:lnTo>
                  <a:lnTo>
                    <a:pt x="45972" y="63942"/>
                  </a:lnTo>
                  <a:lnTo>
                    <a:pt x="39769" y="67163"/>
                  </a:lnTo>
                  <a:lnTo>
                    <a:pt x="31292" y="68249"/>
                  </a:lnTo>
                  <a:lnTo>
                    <a:pt x="55698" y="68249"/>
                  </a:lnTo>
                  <a:lnTo>
                    <a:pt x="60042" y="62318"/>
                  </a:lnTo>
                  <a:lnTo>
                    <a:pt x="62077" y="51092"/>
                  </a:lnTo>
                  <a:lnTo>
                    <a:pt x="60211" y="40531"/>
                  </a:lnTo>
                  <a:lnTo>
                    <a:pt x="56574" y="35483"/>
                  </a:lnTo>
                  <a:close/>
                </a:path>
              </a:pathLst>
            </a:custGeom>
            <a:solidFill>
              <a:srgbClr val="58595B"/>
            </a:solidFill>
          </p:spPr>
          <p:txBody>
            <a:bodyPr wrap="square" lIns="0" tIns="0" rIns="0" bIns="0" rtlCol="0"/>
            <a:lstStyle/>
            <a:p>
              <a:endParaRPr/>
            </a:p>
          </p:txBody>
        </p:sp>
        <p:pic>
          <p:nvPicPr>
            <p:cNvPr id="78" name="object 8">
              <a:extLst>
                <a:ext uri="{FF2B5EF4-FFF2-40B4-BE49-F238E27FC236}">
                  <a16:creationId xmlns:a16="http://schemas.microsoft.com/office/drawing/2014/main" xmlns="" id="{F9DDD202-1689-9345-941F-9329EC81CF2D}"/>
                </a:ext>
              </a:extLst>
            </p:cNvPr>
            <p:cNvPicPr/>
            <p:nvPr/>
          </p:nvPicPr>
          <p:blipFill>
            <a:blip r:embed="rId5" cstate="print"/>
            <a:stretch>
              <a:fillRect/>
            </a:stretch>
          </p:blipFill>
          <p:spPr>
            <a:xfrm>
              <a:off x="1274796" y="8430279"/>
              <a:ext cx="66154" cy="76911"/>
            </a:xfrm>
            <a:prstGeom prst="rect">
              <a:avLst/>
            </a:prstGeom>
          </p:spPr>
        </p:pic>
        <p:pic>
          <p:nvPicPr>
            <p:cNvPr id="79" name="object 9">
              <a:extLst>
                <a:ext uri="{FF2B5EF4-FFF2-40B4-BE49-F238E27FC236}">
                  <a16:creationId xmlns:a16="http://schemas.microsoft.com/office/drawing/2014/main" xmlns="" id="{E6D90ABF-E531-2C44-A07D-FB7A025D54AE}"/>
                </a:ext>
              </a:extLst>
            </p:cNvPr>
            <p:cNvPicPr/>
            <p:nvPr/>
          </p:nvPicPr>
          <p:blipFill>
            <a:blip r:embed="rId6" cstate="print"/>
            <a:stretch>
              <a:fillRect/>
            </a:stretch>
          </p:blipFill>
          <p:spPr>
            <a:xfrm>
              <a:off x="1369272" y="8430277"/>
              <a:ext cx="85153" cy="76923"/>
            </a:xfrm>
            <a:prstGeom prst="rect">
              <a:avLst/>
            </a:prstGeom>
          </p:spPr>
        </p:pic>
        <p:sp>
          <p:nvSpPr>
            <p:cNvPr id="80" name="object 10">
              <a:extLst>
                <a:ext uri="{FF2B5EF4-FFF2-40B4-BE49-F238E27FC236}">
                  <a16:creationId xmlns:a16="http://schemas.microsoft.com/office/drawing/2014/main" xmlns="" id="{9AC239B6-FFFB-6B45-BCBC-C4761EE0E4A2}"/>
                </a:ext>
              </a:extLst>
            </p:cNvPr>
            <p:cNvSpPr/>
            <p:nvPr/>
          </p:nvSpPr>
          <p:spPr>
            <a:xfrm>
              <a:off x="1482771" y="8430279"/>
              <a:ext cx="66675" cy="77470"/>
            </a:xfrm>
            <a:custGeom>
              <a:avLst/>
              <a:gdLst/>
              <a:ahLst/>
              <a:cxnLst/>
              <a:rect l="l" t="t" r="r" b="b"/>
              <a:pathLst>
                <a:path w="66675" h="77470">
                  <a:moveTo>
                    <a:pt x="66471" y="0"/>
                  </a:moveTo>
                  <a:lnTo>
                    <a:pt x="56349" y="0"/>
                  </a:lnTo>
                  <a:lnTo>
                    <a:pt x="10871" y="59334"/>
                  </a:lnTo>
                  <a:lnTo>
                    <a:pt x="10871" y="0"/>
                  </a:lnTo>
                  <a:lnTo>
                    <a:pt x="0" y="0"/>
                  </a:lnTo>
                  <a:lnTo>
                    <a:pt x="0" y="76911"/>
                  </a:lnTo>
                  <a:lnTo>
                    <a:pt x="10096" y="76911"/>
                  </a:lnTo>
                  <a:lnTo>
                    <a:pt x="55689" y="17691"/>
                  </a:lnTo>
                  <a:lnTo>
                    <a:pt x="55689" y="76911"/>
                  </a:lnTo>
                  <a:lnTo>
                    <a:pt x="66471" y="76911"/>
                  </a:lnTo>
                  <a:lnTo>
                    <a:pt x="66471" y="0"/>
                  </a:lnTo>
                  <a:close/>
                </a:path>
              </a:pathLst>
            </a:custGeom>
            <a:solidFill>
              <a:srgbClr val="58595B"/>
            </a:solidFill>
          </p:spPr>
          <p:txBody>
            <a:bodyPr wrap="square" lIns="0" tIns="0" rIns="0" bIns="0" rtlCol="0"/>
            <a:lstStyle/>
            <a:p>
              <a:endParaRPr/>
            </a:p>
          </p:txBody>
        </p:sp>
        <p:pic>
          <p:nvPicPr>
            <p:cNvPr id="81" name="object 11">
              <a:extLst>
                <a:ext uri="{FF2B5EF4-FFF2-40B4-BE49-F238E27FC236}">
                  <a16:creationId xmlns:a16="http://schemas.microsoft.com/office/drawing/2014/main" xmlns="" id="{BB8DA70F-8086-BE4A-88B0-C54D4509D3EB}"/>
                </a:ext>
              </a:extLst>
            </p:cNvPr>
            <p:cNvPicPr/>
            <p:nvPr/>
          </p:nvPicPr>
          <p:blipFill>
            <a:blip r:embed="rId7" cstate="print"/>
            <a:stretch>
              <a:fillRect/>
            </a:stretch>
          </p:blipFill>
          <p:spPr>
            <a:xfrm>
              <a:off x="634994" y="8541165"/>
              <a:ext cx="188554" cy="82626"/>
            </a:xfrm>
            <a:prstGeom prst="rect">
              <a:avLst/>
            </a:prstGeom>
          </p:spPr>
        </p:pic>
        <p:pic>
          <p:nvPicPr>
            <p:cNvPr id="82" name="object 12">
              <a:extLst>
                <a:ext uri="{FF2B5EF4-FFF2-40B4-BE49-F238E27FC236}">
                  <a16:creationId xmlns:a16="http://schemas.microsoft.com/office/drawing/2014/main" xmlns="" id="{F61F53E2-53C6-4646-9298-ADD052CAC6D5}"/>
                </a:ext>
              </a:extLst>
            </p:cNvPr>
            <p:cNvPicPr/>
            <p:nvPr/>
          </p:nvPicPr>
          <p:blipFill>
            <a:blip r:embed="rId8" cstate="print"/>
            <a:stretch>
              <a:fillRect/>
            </a:stretch>
          </p:blipFill>
          <p:spPr>
            <a:xfrm>
              <a:off x="845724" y="8544010"/>
              <a:ext cx="164275" cy="88226"/>
            </a:xfrm>
            <a:prstGeom prst="rect">
              <a:avLst/>
            </a:prstGeom>
          </p:spPr>
        </p:pic>
        <p:pic>
          <p:nvPicPr>
            <p:cNvPr id="83" name="object 13">
              <a:extLst>
                <a:ext uri="{FF2B5EF4-FFF2-40B4-BE49-F238E27FC236}">
                  <a16:creationId xmlns:a16="http://schemas.microsoft.com/office/drawing/2014/main" xmlns="" id="{5AECEDBD-41AD-144E-8C65-85EE44130273}"/>
                </a:ext>
              </a:extLst>
            </p:cNvPr>
            <p:cNvPicPr/>
            <p:nvPr/>
          </p:nvPicPr>
          <p:blipFill>
            <a:blip r:embed="rId9" cstate="print"/>
            <a:stretch>
              <a:fillRect/>
            </a:stretch>
          </p:blipFill>
          <p:spPr>
            <a:xfrm>
              <a:off x="1057757" y="8543142"/>
              <a:ext cx="319289" cy="78663"/>
            </a:xfrm>
            <a:prstGeom prst="rect">
              <a:avLst/>
            </a:prstGeom>
          </p:spPr>
        </p:pic>
        <p:pic>
          <p:nvPicPr>
            <p:cNvPr id="84" name="object 14">
              <a:extLst>
                <a:ext uri="{FF2B5EF4-FFF2-40B4-BE49-F238E27FC236}">
                  <a16:creationId xmlns:a16="http://schemas.microsoft.com/office/drawing/2014/main" xmlns="" id="{96D31B5A-667A-4245-8476-B3B7636CD2C8}"/>
                </a:ext>
              </a:extLst>
            </p:cNvPr>
            <p:cNvPicPr/>
            <p:nvPr/>
          </p:nvPicPr>
          <p:blipFill>
            <a:blip r:embed="rId10" cstate="print"/>
            <a:stretch>
              <a:fillRect/>
            </a:stretch>
          </p:blipFill>
          <p:spPr>
            <a:xfrm>
              <a:off x="1396605" y="8544012"/>
              <a:ext cx="66471" cy="76911"/>
            </a:xfrm>
            <a:prstGeom prst="rect">
              <a:avLst/>
            </a:prstGeom>
          </p:spPr>
        </p:pic>
        <p:pic>
          <p:nvPicPr>
            <p:cNvPr id="85" name="object 15">
              <a:extLst>
                <a:ext uri="{FF2B5EF4-FFF2-40B4-BE49-F238E27FC236}">
                  <a16:creationId xmlns:a16="http://schemas.microsoft.com/office/drawing/2014/main" xmlns="" id="{64F59B50-F07B-C04F-BAAF-361C208FEA8A}"/>
                </a:ext>
              </a:extLst>
            </p:cNvPr>
            <p:cNvPicPr/>
            <p:nvPr/>
          </p:nvPicPr>
          <p:blipFill>
            <a:blip r:embed="rId11" cstate="print"/>
            <a:stretch>
              <a:fillRect/>
            </a:stretch>
          </p:blipFill>
          <p:spPr>
            <a:xfrm>
              <a:off x="1482771" y="8544012"/>
              <a:ext cx="66471" cy="76911"/>
            </a:xfrm>
            <a:prstGeom prst="rect">
              <a:avLst/>
            </a:prstGeom>
          </p:spPr>
        </p:pic>
        <p:sp>
          <p:nvSpPr>
            <p:cNvPr id="86" name="object 16">
              <a:extLst>
                <a:ext uri="{FF2B5EF4-FFF2-40B4-BE49-F238E27FC236}">
                  <a16:creationId xmlns:a16="http://schemas.microsoft.com/office/drawing/2014/main" xmlns="" id="{8F34719E-BCE0-E94F-8BF1-3A09A326921C}"/>
                </a:ext>
              </a:extLst>
            </p:cNvPr>
            <p:cNvSpPr/>
            <p:nvPr/>
          </p:nvSpPr>
          <p:spPr>
            <a:xfrm>
              <a:off x="1489430" y="8408555"/>
              <a:ext cx="54610" cy="8255"/>
            </a:xfrm>
            <a:custGeom>
              <a:avLst/>
              <a:gdLst/>
              <a:ahLst/>
              <a:cxnLst/>
              <a:rect l="l" t="t" r="r" b="b"/>
              <a:pathLst>
                <a:path w="54609" h="8254">
                  <a:moveTo>
                    <a:pt x="54533" y="0"/>
                  </a:moveTo>
                  <a:lnTo>
                    <a:pt x="0" y="0"/>
                  </a:lnTo>
                  <a:lnTo>
                    <a:pt x="0" y="8115"/>
                  </a:lnTo>
                  <a:lnTo>
                    <a:pt x="54533" y="8115"/>
                  </a:lnTo>
                  <a:lnTo>
                    <a:pt x="54533" y="0"/>
                  </a:lnTo>
                  <a:close/>
                </a:path>
              </a:pathLst>
            </a:custGeom>
            <a:solidFill>
              <a:srgbClr val="58595B"/>
            </a:solidFill>
          </p:spPr>
          <p:txBody>
            <a:bodyPr wrap="square" lIns="0" tIns="0" rIns="0" bIns="0" rtlCol="0"/>
            <a:lstStyle/>
            <a:p>
              <a:endParaRPr/>
            </a:p>
          </p:txBody>
        </p:sp>
        <p:pic>
          <p:nvPicPr>
            <p:cNvPr id="87" name="object 17">
              <a:extLst>
                <a:ext uri="{FF2B5EF4-FFF2-40B4-BE49-F238E27FC236}">
                  <a16:creationId xmlns:a16="http://schemas.microsoft.com/office/drawing/2014/main" xmlns="" id="{96558440-5DFC-094A-927A-EC7068203E50}"/>
                </a:ext>
              </a:extLst>
            </p:cNvPr>
            <p:cNvPicPr/>
            <p:nvPr/>
          </p:nvPicPr>
          <p:blipFill>
            <a:blip r:embed="rId12" cstate="print"/>
            <a:stretch>
              <a:fillRect/>
            </a:stretch>
          </p:blipFill>
          <p:spPr>
            <a:xfrm>
              <a:off x="644093" y="7556702"/>
              <a:ext cx="895848" cy="769188"/>
            </a:xfrm>
            <a:prstGeom prst="rect">
              <a:avLst/>
            </a:prstGeom>
          </p:spPr>
        </p:pic>
      </p:grpSp>
      <p:sp>
        <p:nvSpPr>
          <p:cNvPr id="2" name="Прямоугольник 1"/>
          <p:cNvSpPr/>
          <p:nvPr/>
        </p:nvSpPr>
        <p:spPr>
          <a:xfrm>
            <a:off x="1950229" y="404664"/>
            <a:ext cx="7233346" cy="6924973"/>
          </a:xfrm>
          <a:prstGeom prst="rect">
            <a:avLst/>
          </a:prstGeom>
        </p:spPr>
        <p:txBody>
          <a:bodyPr wrap="square">
            <a:spAutoFit/>
          </a:bodyPr>
          <a:lstStyle/>
          <a:p>
            <a:pPr algn="just"/>
            <a:r>
              <a:rPr lang="ru-RU" sz="2000" b="1" dirty="0" smtClean="0">
                <a:solidFill>
                  <a:srgbClr val="FF0000"/>
                </a:solidFill>
                <a:latin typeface="Times New Roman" panose="02020603050405020304" pitchFamily="18" charset="0"/>
                <a:cs typeface="Times New Roman" panose="02020603050405020304" pitchFamily="18" charset="0"/>
              </a:rPr>
              <a:t>	К </a:t>
            </a:r>
            <a:r>
              <a:rPr lang="ru-RU" sz="2000" b="1" dirty="0">
                <a:solidFill>
                  <a:srgbClr val="FF0000"/>
                </a:solidFill>
                <a:latin typeface="Times New Roman" panose="02020603050405020304" pitchFamily="18" charset="0"/>
                <a:cs typeface="Times New Roman" panose="02020603050405020304" pitchFamily="18" charset="0"/>
              </a:rPr>
              <a:t>государственной услуге подключена Платформа полномочий ЕПГУ, которая позволяет руководителю организации – страхователя путем подписания выдать в ЕПГУ на имя работника своей организации подготовленные (самостоятельно или через администратора личного кабинета организации) электронные доверенности, которыми указанным выше работникам делегированы полномочия на подачу посредством ЕПГУ заявления на предоставление государственной услуги и подписание данного заявления УКЭП. </a:t>
            </a:r>
          </a:p>
          <a:p>
            <a:pPr algn="just"/>
            <a:r>
              <a:rPr lang="ru-RU" sz="2000" b="1" dirty="0">
                <a:solidFill>
                  <a:srgbClr val="FF0000"/>
                </a:solidFill>
                <a:latin typeface="Times New Roman" panose="02020603050405020304" pitchFamily="18" charset="0"/>
                <a:cs typeface="Times New Roman" panose="02020603050405020304" pitchFamily="18" charset="0"/>
              </a:rPr>
              <a:t>Администратор личного кабинета организации – страхователя имеет возможность наделить работников организации правами для заполнения черновиков заявлений на предоставление государственной услуги, подготавливаемых для подписания руководителем организации или уполномоченными </a:t>
            </a:r>
            <a:r>
              <a:rPr lang="ru-RU" b="1" dirty="0">
                <a:solidFill>
                  <a:srgbClr val="FF0000"/>
                </a:solidFill>
                <a:latin typeface="Times New Roman" panose="02020603050405020304" pitchFamily="18" charset="0"/>
                <a:cs typeface="Times New Roman" panose="02020603050405020304" pitchFamily="18" charset="0"/>
              </a:rPr>
              <a:t>лицами </a:t>
            </a:r>
            <a:r>
              <a:rPr lang="ru-RU" dirty="0">
                <a:latin typeface="Times New Roman" panose="02020603050405020304" pitchFamily="18" charset="0"/>
                <a:cs typeface="Times New Roman" panose="02020603050405020304" pitchFamily="18" charset="0"/>
              </a:rPr>
              <a:t>(ссылка https://www.gosuslugi.ru/help/faq/company_profile/4188).</a:t>
            </a:r>
          </a:p>
          <a:p>
            <a:pPr algn="just"/>
            <a:r>
              <a:rPr lang="ru-RU" dirty="0">
                <a:latin typeface="Times New Roman" panose="02020603050405020304" pitchFamily="18" charset="0"/>
                <a:cs typeface="Times New Roman" panose="02020603050405020304" pitchFamily="18" charset="0"/>
              </a:rPr>
              <a:t>Ознакомиться подробнее с функционалом Платформы полномочий ЕПГУ, делегированием полномочий и оформлением доверенностей возможно по ссылке: https://info.gosuslugi.ru/articles/Платформа_полномочий_ЕПГУ/.</a:t>
            </a:r>
          </a:p>
          <a:p>
            <a:pPr indent="457200" algn="just"/>
            <a:endParaRPr lang="ru-RU"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9061911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object 3">
            <a:extLst>
              <a:ext uri="{FF2B5EF4-FFF2-40B4-BE49-F238E27FC236}">
                <a16:creationId xmlns:a16="http://schemas.microsoft.com/office/drawing/2014/main" xmlns="" id="{E29114B4-D23B-2A40-BF81-4F4A2A1644BC}"/>
              </a:ext>
            </a:extLst>
          </p:cNvPr>
          <p:cNvSpPr/>
          <p:nvPr/>
        </p:nvSpPr>
        <p:spPr>
          <a:xfrm>
            <a:off x="100980" y="107872"/>
            <a:ext cx="1849249" cy="6642259"/>
          </a:xfrm>
          <a:custGeom>
            <a:avLst/>
            <a:gdLst/>
            <a:ahLst/>
            <a:cxnLst/>
            <a:rect l="l" t="t" r="r" b="b"/>
            <a:pathLst>
              <a:path w="3034665" h="8856345">
                <a:moveTo>
                  <a:pt x="2310396" y="0"/>
                </a:moveTo>
                <a:lnTo>
                  <a:pt x="0" y="0"/>
                </a:lnTo>
                <a:lnTo>
                  <a:pt x="0" y="8856002"/>
                </a:lnTo>
                <a:lnTo>
                  <a:pt x="3034550" y="8856002"/>
                </a:lnTo>
                <a:lnTo>
                  <a:pt x="3007347" y="8795408"/>
                </a:lnTo>
                <a:lnTo>
                  <a:pt x="2980688" y="8735033"/>
                </a:lnTo>
                <a:lnTo>
                  <a:pt x="2954568" y="8674876"/>
                </a:lnTo>
                <a:lnTo>
                  <a:pt x="2928983" y="8614936"/>
                </a:lnTo>
                <a:lnTo>
                  <a:pt x="2903927" y="8555211"/>
                </a:lnTo>
                <a:lnTo>
                  <a:pt x="2879397" y="8495701"/>
                </a:lnTo>
                <a:lnTo>
                  <a:pt x="2855387" y="8436404"/>
                </a:lnTo>
                <a:lnTo>
                  <a:pt x="2831893" y="8377321"/>
                </a:lnTo>
                <a:lnTo>
                  <a:pt x="2808910" y="8318448"/>
                </a:lnTo>
                <a:lnTo>
                  <a:pt x="2786434" y="8259787"/>
                </a:lnTo>
                <a:lnTo>
                  <a:pt x="2764459" y="8201335"/>
                </a:lnTo>
                <a:lnTo>
                  <a:pt x="2742981" y="8143091"/>
                </a:lnTo>
                <a:lnTo>
                  <a:pt x="2721995" y="8085055"/>
                </a:lnTo>
                <a:lnTo>
                  <a:pt x="2701497" y="8027225"/>
                </a:lnTo>
                <a:lnTo>
                  <a:pt x="2681481" y="7969600"/>
                </a:lnTo>
                <a:lnTo>
                  <a:pt x="2661944" y="7912180"/>
                </a:lnTo>
                <a:lnTo>
                  <a:pt x="2642880" y="7854963"/>
                </a:lnTo>
                <a:lnTo>
                  <a:pt x="2624285" y="7797949"/>
                </a:lnTo>
                <a:lnTo>
                  <a:pt x="2606154" y="7741136"/>
                </a:lnTo>
                <a:lnTo>
                  <a:pt x="2588482" y="7684523"/>
                </a:lnTo>
                <a:lnTo>
                  <a:pt x="2571264" y="7628109"/>
                </a:lnTo>
                <a:lnTo>
                  <a:pt x="2554497" y="7571894"/>
                </a:lnTo>
                <a:lnTo>
                  <a:pt x="2538174" y="7515875"/>
                </a:lnTo>
                <a:lnTo>
                  <a:pt x="2522292" y="7460053"/>
                </a:lnTo>
                <a:lnTo>
                  <a:pt x="2506846" y="7404426"/>
                </a:lnTo>
                <a:lnTo>
                  <a:pt x="2491831" y="7348993"/>
                </a:lnTo>
                <a:lnTo>
                  <a:pt x="2477242" y="7293752"/>
                </a:lnTo>
                <a:lnTo>
                  <a:pt x="2463075" y="7238704"/>
                </a:lnTo>
                <a:lnTo>
                  <a:pt x="2449325" y="7183847"/>
                </a:lnTo>
                <a:lnTo>
                  <a:pt x="2435986" y="7129180"/>
                </a:lnTo>
                <a:lnTo>
                  <a:pt x="2423056" y="7074702"/>
                </a:lnTo>
                <a:lnTo>
                  <a:pt x="2410528" y="7020411"/>
                </a:lnTo>
                <a:lnTo>
                  <a:pt x="2398398" y="6966308"/>
                </a:lnTo>
                <a:lnTo>
                  <a:pt x="2386662" y="6912390"/>
                </a:lnTo>
                <a:lnTo>
                  <a:pt x="2375314" y="6858657"/>
                </a:lnTo>
                <a:lnTo>
                  <a:pt x="2364350" y="6805108"/>
                </a:lnTo>
                <a:lnTo>
                  <a:pt x="2353765" y="6751741"/>
                </a:lnTo>
                <a:lnTo>
                  <a:pt x="2343555" y="6698557"/>
                </a:lnTo>
                <a:lnTo>
                  <a:pt x="2333715" y="6645553"/>
                </a:lnTo>
                <a:lnTo>
                  <a:pt x="2324240" y="6592728"/>
                </a:lnTo>
                <a:lnTo>
                  <a:pt x="2315125" y="6540082"/>
                </a:lnTo>
                <a:lnTo>
                  <a:pt x="2306366" y="6487614"/>
                </a:lnTo>
                <a:lnTo>
                  <a:pt x="2297958" y="6435322"/>
                </a:lnTo>
                <a:lnTo>
                  <a:pt x="2289897" y="6383206"/>
                </a:lnTo>
                <a:lnTo>
                  <a:pt x="2282176" y="6331265"/>
                </a:lnTo>
                <a:lnTo>
                  <a:pt x="2274793" y="6279496"/>
                </a:lnTo>
                <a:lnTo>
                  <a:pt x="2267742" y="6227900"/>
                </a:lnTo>
                <a:lnTo>
                  <a:pt x="2261018" y="6176476"/>
                </a:lnTo>
                <a:lnTo>
                  <a:pt x="2254617" y="6125222"/>
                </a:lnTo>
                <a:lnTo>
                  <a:pt x="2248535" y="6074137"/>
                </a:lnTo>
                <a:lnTo>
                  <a:pt x="2242765" y="6023221"/>
                </a:lnTo>
                <a:lnTo>
                  <a:pt x="2237304" y="5972472"/>
                </a:lnTo>
                <a:lnTo>
                  <a:pt x="2232147" y="5921889"/>
                </a:lnTo>
                <a:lnTo>
                  <a:pt x="2227289" y="5871471"/>
                </a:lnTo>
                <a:lnTo>
                  <a:pt x="2222726" y="5821218"/>
                </a:lnTo>
                <a:lnTo>
                  <a:pt x="2218453" y="5771128"/>
                </a:lnTo>
                <a:lnTo>
                  <a:pt x="2214464" y="5721200"/>
                </a:lnTo>
                <a:lnTo>
                  <a:pt x="2210756" y="5671433"/>
                </a:lnTo>
                <a:lnTo>
                  <a:pt x="2207324" y="5621826"/>
                </a:lnTo>
                <a:lnTo>
                  <a:pt x="2204162" y="5572378"/>
                </a:lnTo>
                <a:lnTo>
                  <a:pt x="2198633" y="5473955"/>
                </a:lnTo>
                <a:lnTo>
                  <a:pt x="2194132" y="5376156"/>
                </a:lnTo>
                <a:lnTo>
                  <a:pt x="2190620" y="5278972"/>
                </a:lnTo>
                <a:lnTo>
                  <a:pt x="2188061" y="5182396"/>
                </a:lnTo>
                <a:lnTo>
                  <a:pt x="2186415" y="5086419"/>
                </a:lnTo>
                <a:lnTo>
                  <a:pt x="2185647" y="4991033"/>
                </a:lnTo>
                <a:lnTo>
                  <a:pt x="2185717" y="4896229"/>
                </a:lnTo>
                <a:lnTo>
                  <a:pt x="2186589" y="4802000"/>
                </a:lnTo>
                <a:lnTo>
                  <a:pt x="2188224" y="4708337"/>
                </a:lnTo>
                <a:lnTo>
                  <a:pt x="2190586" y="4615231"/>
                </a:lnTo>
                <a:lnTo>
                  <a:pt x="2193636" y="4522676"/>
                </a:lnTo>
                <a:lnTo>
                  <a:pt x="2197336" y="4430662"/>
                </a:lnTo>
                <a:lnTo>
                  <a:pt x="2201650" y="4339181"/>
                </a:lnTo>
                <a:lnTo>
                  <a:pt x="2206539" y="4248225"/>
                </a:lnTo>
                <a:lnTo>
                  <a:pt x="2211966" y="4157785"/>
                </a:lnTo>
                <a:lnTo>
                  <a:pt x="2221032" y="4023077"/>
                </a:lnTo>
                <a:lnTo>
                  <a:pt x="2231096" y="3889485"/>
                </a:lnTo>
                <a:lnTo>
                  <a:pt x="2242031" y="3756981"/>
                </a:lnTo>
                <a:lnTo>
                  <a:pt x="2257746" y="3581954"/>
                </a:lnTo>
                <a:lnTo>
                  <a:pt x="2278790" y="3365722"/>
                </a:lnTo>
                <a:lnTo>
                  <a:pt x="2367152" y="2526647"/>
                </a:lnTo>
                <a:lnTo>
                  <a:pt x="2387346" y="2322699"/>
                </a:lnTo>
                <a:lnTo>
                  <a:pt x="2402135" y="2161037"/>
                </a:lnTo>
                <a:lnTo>
                  <a:pt x="2412234" y="2040621"/>
                </a:lnTo>
                <a:lnTo>
                  <a:pt x="2421338" y="1920885"/>
                </a:lnTo>
                <a:lnTo>
                  <a:pt x="2426794" y="1841425"/>
                </a:lnTo>
                <a:lnTo>
                  <a:pt x="2431713" y="1762248"/>
                </a:lnTo>
                <a:lnTo>
                  <a:pt x="2436059" y="1683344"/>
                </a:lnTo>
                <a:lnTo>
                  <a:pt x="2439795" y="1604705"/>
                </a:lnTo>
                <a:lnTo>
                  <a:pt x="2442881" y="1526323"/>
                </a:lnTo>
                <a:lnTo>
                  <a:pt x="2445282" y="1448191"/>
                </a:lnTo>
                <a:lnTo>
                  <a:pt x="2446958" y="1370298"/>
                </a:lnTo>
                <a:lnTo>
                  <a:pt x="2447873" y="1292639"/>
                </a:lnTo>
                <a:lnTo>
                  <a:pt x="2447988" y="1215203"/>
                </a:lnTo>
                <a:lnTo>
                  <a:pt x="2447266" y="1137984"/>
                </a:lnTo>
                <a:lnTo>
                  <a:pt x="2445670" y="1060972"/>
                </a:lnTo>
                <a:lnTo>
                  <a:pt x="2443162" y="984160"/>
                </a:lnTo>
                <a:lnTo>
                  <a:pt x="2439703" y="907538"/>
                </a:lnTo>
                <a:lnTo>
                  <a:pt x="2435257" y="831100"/>
                </a:lnTo>
                <a:lnTo>
                  <a:pt x="2432652" y="792947"/>
                </a:lnTo>
                <a:lnTo>
                  <a:pt x="2429786" y="754837"/>
                </a:lnTo>
                <a:lnTo>
                  <a:pt x="2426654" y="716768"/>
                </a:lnTo>
                <a:lnTo>
                  <a:pt x="2423252" y="678740"/>
                </a:lnTo>
                <a:lnTo>
                  <a:pt x="2419574" y="640751"/>
                </a:lnTo>
                <a:lnTo>
                  <a:pt x="2415617" y="602801"/>
                </a:lnTo>
                <a:lnTo>
                  <a:pt x="2411375" y="564888"/>
                </a:lnTo>
                <a:lnTo>
                  <a:pt x="2406843" y="527012"/>
                </a:lnTo>
                <a:lnTo>
                  <a:pt x="2402018" y="489172"/>
                </a:lnTo>
                <a:lnTo>
                  <a:pt x="2396894" y="451365"/>
                </a:lnTo>
                <a:lnTo>
                  <a:pt x="2391467" y="413592"/>
                </a:lnTo>
                <a:lnTo>
                  <a:pt x="2385732" y="375852"/>
                </a:lnTo>
                <a:lnTo>
                  <a:pt x="2379683" y="338143"/>
                </a:lnTo>
                <a:lnTo>
                  <a:pt x="2373318" y="300464"/>
                </a:lnTo>
                <a:lnTo>
                  <a:pt x="2366630" y="262814"/>
                </a:lnTo>
                <a:lnTo>
                  <a:pt x="2359615" y="225193"/>
                </a:lnTo>
                <a:lnTo>
                  <a:pt x="2352268" y="187599"/>
                </a:lnTo>
                <a:lnTo>
                  <a:pt x="2344585" y="150031"/>
                </a:lnTo>
                <a:lnTo>
                  <a:pt x="2336562" y="112488"/>
                </a:lnTo>
                <a:lnTo>
                  <a:pt x="2328192" y="74969"/>
                </a:lnTo>
                <a:lnTo>
                  <a:pt x="2319472" y="37473"/>
                </a:lnTo>
                <a:lnTo>
                  <a:pt x="2310396" y="0"/>
                </a:lnTo>
                <a:close/>
              </a:path>
            </a:pathLst>
          </a:custGeom>
          <a:solidFill>
            <a:srgbClr val="CCDDE7"/>
          </a:solidFill>
        </p:spPr>
        <p:style>
          <a:lnRef idx="0">
            <a:scrgbClr r="0" g="0" b="0"/>
          </a:lnRef>
          <a:fillRef idx="0">
            <a:scrgbClr r="0" g="0" b="0"/>
          </a:fillRef>
          <a:effectRef idx="0">
            <a:scrgbClr r="0" g="0" b="0"/>
          </a:effectRef>
          <a:fontRef idx="major"/>
        </p:style>
        <p:txBody>
          <a:bodyPr wrap="square" lIns="0" tIns="0" rIns="0" bIns="0" rtlCol="0"/>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endParaRPr/>
          </a:p>
        </p:txBody>
      </p:sp>
      <p:pic>
        <p:nvPicPr>
          <p:cNvPr id="73" name="object 4">
            <a:extLst>
              <a:ext uri="{FF2B5EF4-FFF2-40B4-BE49-F238E27FC236}">
                <a16:creationId xmlns:a16="http://schemas.microsoft.com/office/drawing/2014/main" xmlns="" id="{6588F54A-E23E-FF49-838F-55CC2FDE64DE}"/>
              </a:ext>
            </a:extLst>
          </p:cNvPr>
          <p:cNvPicPr/>
          <p:nvPr/>
        </p:nvPicPr>
        <p:blipFill>
          <a:blip r:embed="rId2" cstate="print"/>
          <a:stretch>
            <a:fillRect/>
          </a:stretch>
        </p:blipFill>
        <p:spPr>
          <a:xfrm>
            <a:off x="1365616" y="106043"/>
            <a:ext cx="446182" cy="6643988"/>
          </a:xfrm>
          <a:prstGeom prst="rect">
            <a:avLst/>
          </a:prstGeom>
        </p:spPr>
      </p:pic>
      <p:grpSp>
        <p:nvGrpSpPr>
          <p:cNvPr id="74" name="Group 73">
            <a:extLst>
              <a:ext uri="{FF2B5EF4-FFF2-40B4-BE49-F238E27FC236}">
                <a16:creationId xmlns:a16="http://schemas.microsoft.com/office/drawing/2014/main" xmlns="" id="{20F5D676-E236-D84F-AE2F-D718B81E0C87}"/>
              </a:ext>
            </a:extLst>
          </p:cNvPr>
          <p:cNvGrpSpPr/>
          <p:nvPr/>
        </p:nvGrpSpPr>
        <p:grpSpPr>
          <a:xfrm>
            <a:off x="400181" y="5665724"/>
            <a:ext cx="557244" cy="806651"/>
            <a:chOff x="634994" y="7556702"/>
            <a:chExt cx="914452" cy="1075534"/>
          </a:xfrm>
        </p:grpSpPr>
        <p:pic>
          <p:nvPicPr>
            <p:cNvPr id="75" name="object 5">
              <a:extLst>
                <a:ext uri="{FF2B5EF4-FFF2-40B4-BE49-F238E27FC236}">
                  <a16:creationId xmlns:a16="http://schemas.microsoft.com/office/drawing/2014/main" xmlns="" id="{8AE9C3F9-595E-1C4E-99E9-7C93D66F0E7A}"/>
                </a:ext>
              </a:extLst>
            </p:cNvPr>
            <p:cNvPicPr/>
            <p:nvPr/>
          </p:nvPicPr>
          <p:blipFill>
            <a:blip r:embed="rId3" cstate="print"/>
            <a:stretch>
              <a:fillRect/>
            </a:stretch>
          </p:blipFill>
          <p:spPr>
            <a:xfrm>
              <a:off x="637218" y="8429396"/>
              <a:ext cx="163266" cy="78676"/>
            </a:xfrm>
            <a:prstGeom prst="rect">
              <a:avLst/>
            </a:prstGeom>
          </p:spPr>
        </p:pic>
        <p:pic>
          <p:nvPicPr>
            <p:cNvPr id="76" name="object 6">
              <a:extLst>
                <a:ext uri="{FF2B5EF4-FFF2-40B4-BE49-F238E27FC236}">
                  <a16:creationId xmlns:a16="http://schemas.microsoft.com/office/drawing/2014/main" xmlns="" id="{472D9660-E25E-174D-8E49-E08660851B7F}"/>
                </a:ext>
              </a:extLst>
            </p:cNvPr>
            <p:cNvPicPr/>
            <p:nvPr/>
          </p:nvPicPr>
          <p:blipFill>
            <a:blip r:embed="rId4" cstate="print"/>
            <a:stretch>
              <a:fillRect/>
            </a:stretch>
          </p:blipFill>
          <p:spPr>
            <a:xfrm>
              <a:off x="822641" y="8430279"/>
              <a:ext cx="341118" cy="89959"/>
            </a:xfrm>
            <a:prstGeom prst="rect">
              <a:avLst/>
            </a:prstGeom>
          </p:spPr>
        </p:pic>
        <p:sp>
          <p:nvSpPr>
            <p:cNvPr id="77" name="object 7">
              <a:extLst>
                <a:ext uri="{FF2B5EF4-FFF2-40B4-BE49-F238E27FC236}">
                  <a16:creationId xmlns:a16="http://schemas.microsoft.com/office/drawing/2014/main" xmlns="" id="{E385B0AA-9606-004C-91FF-291BD32CC62D}"/>
                </a:ext>
              </a:extLst>
            </p:cNvPr>
            <p:cNvSpPr/>
            <p:nvPr/>
          </p:nvSpPr>
          <p:spPr>
            <a:xfrm>
              <a:off x="1192096" y="8430277"/>
              <a:ext cx="62230" cy="77470"/>
            </a:xfrm>
            <a:custGeom>
              <a:avLst/>
              <a:gdLst/>
              <a:ahLst/>
              <a:cxnLst/>
              <a:rect l="l" t="t" r="r" b="b"/>
              <a:pathLst>
                <a:path w="62230" h="77470">
                  <a:moveTo>
                    <a:pt x="10883" y="0"/>
                  </a:moveTo>
                  <a:lnTo>
                    <a:pt x="0" y="0"/>
                  </a:lnTo>
                  <a:lnTo>
                    <a:pt x="0" y="76923"/>
                  </a:lnTo>
                  <a:lnTo>
                    <a:pt x="31750" y="76923"/>
                  </a:lnTo>
                  <a:lnTo>
                    <a:pt x="44600" y="75284"/>
                  </a:lnTo>
                  <a:lnTo>
                    <a:pt x="54124" y="70399"/>
                  </a:lnTo>
                  <a:lnTo>
                    <a:pt x="55698" y="68249"/>
                  </a:lnTo>
                  <a:lnTo>
                    <a:pt x="10883" y="68249"/>
                  </a:lnTo>
                  <a:lnTo>
                    <a:pt x="10883" y="35483"/>
                  </a:lnTo>
                  <a:lnTo>
                    <a:pt x="56574" y="35483"/>
                  </a:lnTo>
                  <a:lnTo>
                    <a:pt x="54738" y="32935"/>
                  </a:lnTo>
                  <a:lnTo>
                    <a:pt x="45848" y="28348"/>
                  </a:lnTo>
                  <a:lnTo>
                    <a:pt x="33731" y="26809"/>
                  </a:lnTo>
                  <a:lnTo>
                    <a:pt x="10883" y="26809"/>
                  </a:lnTo>
                  <a:lnTo>
                    <a:pt x="10883" y="0"/>
                  </a:lnTo>
                  <a:close/>
                </a:path>
                <a:path w="62230" h="77470">
                  <a:moveTo>
                    <a:pt x="56574" y="35483"/>
                  </a:moveTo>
                  <a:lnTo>
                    <a:pt x="44170" y="35483"/>
                  </a:lnTo>
                  <a:lnTo>
                    <a:pt x="51079" y="40436"/>
                  </a:lnTo>
                  <a:lnTo>
                    <a:pt x="51079" y="51320"/>
                  </a:lnTo>
                  <a:lnTo>
                    <a:pt x="49782" y="58643"/>
                  </a:lnTo>
                  <a:lnTo>
                    <a:pt x="45972" y="63942"/>
                  </a:lnTo>
                  <a:lnTo>
                    <a:pt x="39769" y="67163"/>
                  </a:lnTo>
                  <a:lnTo>
                    <a:pt x="31292" y="68249"/>
                  </a:lnTo>
                  <a:lnTo>
                    <a:pt x="55698" y="68249"/>
                  </a:lnTo>
                  <a:lnTo>
                    <a:pt x="60042" y="62318"/>
                  </a:lnTo>
                  <a:lnTo>
                    <a:pt x="62077" y="51092"/>
                  </a:lnTo>
                  <a:lnTo>
                    <a:pt x="60211" y="40531"/>
                  </a:lnTo>
                  <a:lnTo>
                    <a:pt x="56574" y="35483"/>
                  </a:lnTo>
                  <a:close/>
                </a:path>
              </a:pathLst>
            </a:custGeom>
            <a:solidFill>
              <a:srgbClr val="58595B"/>
            </a:solidFill>
          </p:spPr>
          <p:txBody>
            <a:bodyPr wrap="square" lIns="0" tIns="0" rIns="0" bIns="0" rtlCol="0"/>
            <a:lstStyle/>
            <a:p>
              <a:endParaRPr/>
            </a:p>
          </p:txBody>
        </p:sp>
        <p:pic>
          <p:nvPicPr>
            <p:cNvPr id="78" name="object 8">
              <a:extLst>
                <a:ext uri="{FF2B5EF4-FFF2-40B4-BE49-F238E27FC236}">
                  <a16:creationId xmlns:a16="http://schemas.microsoft.com/office/drawing/2014/main" xmlns="" id="{F9DDD202-1689-9345-941F-9329EC81CF2D}"/>
                </a:ext>
              </a:extLst>
            </p:cNvPr>
            <p:cNvPicPr/>
            <p:nvPr/>
          </p:nvPicPr>
          <p:blipFill>
            <a:blip r:embed="rId5" cstate="print"/>
            <a:stretch>
              <a:fillRect/>
            </a:stretch>
          </p:blipFill>
          <p:spPr>
            <a:xfrm>
              <a:off x="1274796" y="8430279"/>
              <a:ext cx="66154" cy="76911"/>
            </a:xfrm>
            <a:prstGeom prst="rect">
              <a:avLst/>
            </a:prstGeom>
          </p:spPr>
        </p:pic>
        <p:pic>
          <p:nvPicPr>
            <p:cNvPr id="79" name="object 9">
              <a:extLst>
                <a:ext uri="{FF2B5EF4-FFF2-40B4-BE49-F238E27FC236}">
                  <a16:creationId xmlns:a16="http://schemas.microsoft.com/office/drawing/2014/main" xmlns="" id="{E6D90ABF-E531-2C44-A07D-FB7A025D54AE}"/>
                </a:ext>
              </a:extLst>
            </p:cNvPr>
            <p:cNvPicPr/>
            <p:nvPr/>
          </p:nvPicPr>
          <p:blipFill>
            <a:blip r:embed="rId6" cstate="print"/>
            <a:stretch>
              <a:fillRect/>
            </a:stretch>
          </p:blipFill>
          <p:spPr>
            <a:xfrm>
              <a:off x="1369272" y="8430277"/>
              <a:ext cx="85153" cy="76923"/>
            </a:xfrm>
            <a:prstGeom prst="rect">
              <a:avLst/>
            </a:prstGeom>
          </p:spPr>
        </p:pic>
        <p:sp>
          <p:nvSpPr>
            <p:cNvPr id="80" name="object 10">
              <a:extLst>
                <a:ext uri="{FF2B5EF4-FFF2-40B4-BE49-F238E27FC236}">
                  <a16:creationId xmlns:a16="http://schemas.microsoft.com/office/drawing/2014/main" xmlns="" id="{9AC239B6-FFFB-6B45-BCBC-C4761EE0E4A2}"/>
                </a:ext>
              </a:extLst>
            </p:cNvPr>
            <p:cNvSpPr/>
            <p:nvPr/>
          </p:nvSpPr>
          <p:spPr>
            <a:xfrm>
              <a:off x="1482771" y="8430279"/>
              <a:ext cx="66675" cy="77470"/>
            </a:xfrm>
            <a:custGeom>
              <a:avLst/>
              <a:gdLst/>
              <a:ahLst/>
              <a:cxnLst/>
              <a:rect l="l" t="t" r="r" b="b"/>
              <a:pathLst>
                <a:path w="66675" h="77470">
                  <a:moveTo>
                    <a:pt x="66471" y="0"/>
                  </a:moveTo>
                  <a:lnTo>
                    <a:pt x="56349" y="0"/>
                  </a:lnTo>
                  <a:lnTo>
                    <a:pt x="10871" y="59334"/>
                  </a:lnTo>
                  <a:lnTo>
                    <a:pt x="10871" y="0"/>
                  </a:lnTo>
                  <a:lnTo>
                    <a:pt x="0" y="0"/>
                  </a:lnTo>
                  <a:lnTo>
                    <a:pt x="0" y="76911"/>
                  </a:lnTo>
                  <a:lnTo>
                    <a:pt x="10096" y="76911"/>
                  </a:lnTo>
                  <a:lnTo>
                    <a:pt x="55689" y="17691"/>
                  </a:lnTo>
                  <a:lnTo>
                    <a:pt x="55689" y="76911"/>
                  </a:lnTo>
                  <a:lnTo>
                    <a:pt x="66471" y="76911"/>
                  </a:lnTo>
                  <a:lnTo>
                    <a:pt x="66471" y="0"/>
                  </a:lnTo>
                  <a:close/>
                </a:path>
              </a:pathLst>
            </a:custGeom>
            <a:solidFill>
              <a:srgbClr val="58595B"/>
            </a:solidFill>
          </p:spPr>
          <p:txBody>
            <a:bodyPr wrap="square" lIns="0" tIns="0" rIns="0" bIns="0" rtlCol="0"/>
            <a:lstStyle/>
            <a:p>
              <a:endParaRPr/>
            </a:p>
          </p:txBody>
        </p:sp>
        <p:pic>
          <p:nvPicPr>
            <p:cNvPr id="81" name="object 11">
              <a:extLst>
                <a:ext uri="{FF2B5EF4-FFF2-40B4-BE49-F238E27FC236}">
                  <a16:creationId xmlns:a16="http://schemas.microsoft.com/office/drawing/2014/main" xmlns="" id="{BB8DA70F-8086-BE4A-88B0-C54D4509D3EB}"/>
                </a:ext>
              </a:extLst>
            </p:cNvPr>
            <p:cNvPicPr/>
            <p:nvPr/>
          </p:nvPicPr>
          <p:blipFill>
            <a:blip r:embed="rId7" cstate="print"/>
            <a:stretch>
              <a:fillRect/>
            </a:stretch>
          </p:blipFill>
          <p:spPr>
            <a:xfrm>
              <a:off x="634994" y="8541165"/>
              <a:ext cx="188554" cy="82626"/>
            </a:xfrm>
            <a:prstGeom prst="rect">
              <a:avLst/>
            </a:prstGeom>
          </p:spPr>
        </p:pic>
        <p:pic>
          <p:nvPicPr>
            <p:cNvPr id="82" name="object 12">
              <a:extLst>
                <a:ext uri="{FF2B5EF4-FFF2-40B4-BE49-F238E27FC236}">
                  <a16:creationId xmlns:a16="http://schemas.microsoft.com/office/drawing/2014/main" xmlns="" id="{F61F53E2-53C6-4646-9298-ADD052CAC6D5}"/>
                </a:ext>
              </a:extLst>
            </p:cNvPr>
            <p:cNvPicPr/>
            <p:nvPr/>
          </p:nvPicPr>
          <p:blipFill>
            <a:blip r:embed="rId8" cstate="print"/>
            <a:stretch>
              <a:fillRect/>
            </a:stretch>
          </p:blipFill>
          <p:spPr>
            <a:xfrm>
              <a:off x="845724" y="8544010"/>
              <a:ext cx="164275" cy="88226"/>
            </a:xfrm>
            <a:prstGeom prst="rect">
              <a:avLst/>
            </a:prstGeom>
          </p:spPr>
        </p:pic>
        <p:pic>
          <p:nvPicPr>
            <p:cNvPr id="83" name="object 13">
              <a:extLst>
                <a:ext uri="{FF2B5EF4-FFF2-40B4-BE49-F238E27FC236}">
                  <a16:creationId xmlns:a16="http://schemas.microsoft.com/office/drawing/2014/main" xmlns="" id="{5AECEDBD-41AD-144E-8C65-85EE44130273}"/>
                </a:ext>
              </a:extLst>
            </p:cNvPr>
            <p:cNvPicPr/>
            <p:nvPr/>
          </p:nvPicPr>
          <p:blipFill>
            <a:blip r:embed="rId9" cstate="print"/>
            <a:stretch>
              <a:fillRect/>
            </a:stretch>
          </p:blipFill>
          <p:spPr>
            <a:xfrm>
              <a:off x="1057757" y="8543142"/>
              <a:ext cx="319289" cy="78663"/>
            </a:xfrm>
            <a:prstGeom prst="rect">
              <a:avLst/>
            </a:prstGeom>
          </p:spPr>
        </p:pic>
        <p:pic>
          <p:nvPicPr>
            <p:cNvPr id="84" name="object 14">
              <a:extLst>
                <a:ext uri="{FF2B5EF4-FFF2-40B4-BE49-F238E27FC236}">
                  <a16:creationId xmlns:a16="http://schemas.microsoft.com/office/drawing/2014/main" xmlns="" id="{96D31B5A-667A-4245-8476-B3B7636CD2C8}"/>
                </a:ext>
              </a:extLst>
            </p:cNvPr>
            <p:cNvPicPr/>
            <p:nvPr/>
          </p:nvPicPr>
          <p:blipFill>
            <a:blip r:embed="rId10" cstate="print"/>
            <a:stretch>
              <a:fillRect/>
            </a:stretch>
          </p:blipFill>
          <p:spPr>
            <a:xfrm>
              <a:off x="1396605" y="8544012"/>
              <a:ext cx="66471" cy="76911"/>
            </a:xfrm>
            <a:prstGeom prst="rect">
              <a:avLst/>
            </a:prstGeom>
          </p:spPr>
        </p:pic>
        <p:pic>
          <p:nvPicPr>
            <p:cNvPr id="85" name="object 15">
              <a:extLst>
                <a:ext uri="{FF2B5EF4-FFF2-40B4-BE49-F238E27FC236}">
                  <a16:creationId xmlns:a16="http://schemas.microsoft.com/office/drawing/2014/main" xmlns="" id="{64F59B50-F07B-C04F-BAAF-361C208FEA8A}"/>
                </a:ext>
              </a:extLst>
            </p:cNvPr>
            <p:cNvPicPr/>
            <p:nvPr/>
          </p:nvPicPr>
          <p:blipFill>
            <a:blip r:embed="rId11" cstate="print"/>
            <a:stretch>
              <a:fillRect/>
            </a:stretch>
          </p:blipFill>
          <p:spPr>
            <a:xfrm>
              <a:off x="1482771" y="8544012"/>
              <a:ext cx="66471" cy="76911"/>
            </a:xfrm>
            <a:prstGeom prst="rect">
              <a:avLst/>
            </a:prstGeom>
          </p:spPr>
        </p:pic>
        <p:sp>
          <p:nvSpPr>
            <p:cNvPr id="86" name="object 16">
              <a:extLst>
                <a:ext uri="{FF2B5EF4-FFF2-40B4-BE49-F238E27FC236}">
                  <a16:creationId xmlns:a16="http://schemas.microsoft.com/office/drawing/2014/main" xmlns="" id="{8F34719E-BCE0-E94F-8BF1-3A09A326921C}"/>
                </a:ext>
              </a:extLst>
            </p:cNvPr>
            <p:cNvSpPr/>
            <p:nvPr/>
          </p:nvSpPr>
          <p:spPr>
            <a:xfrm>
              <a:off x="1489430" y="8408555"/>
              <a:ext cx="54610" cy="8255"/>
            </a:xfrm>
            <a:custGeom>
              <a:avLst/>
              <a:gdLst/>
              <a:ahLst/>
              <a:cxnLst/>
              <a:rect l="l" t="t" r="r" b="b"/>
              <a:pathLst>
                <a:path w="54609" h="8254">
                  <a:moveTo>
                    <a:pt x="54533" y="0"/>
                  </a:moveTo>
                  <a:lnTo>
                    <a:pt x="0" y="0"/>
                  </a:lnTo>
                  <a:lnTo>
                    <a:pt x="0" y="8115"/>
                  </a:lnTo>
                  <a:lnTo>
                    <a:pt x="54533" y="8115"/>
                  </a:lnTo>
                  <a:lnTo>
                    <a:pt x="54533" y="0"/>
                  </a:lnTo>
                  <a:close/>
                </a:path>
              </a:pathLst>
            </a:custGeom>
            <a:solidFill>
              <a:srgbClr val="58595B"/>
            </a:solidFill>
          </p:spPr>
          <p:txBody>
            <a:bodyPr wrap="square" lIns="0" tIns="0" rIns="0" bIns="0" rtlCol="0"/>
            <a:lstStyle/>
            <a:p>
              <a:endParaRPr/>
            </a:p>
          </p:txBody>
        </p:sp>
        <p:pic>
          <p:nvPicPr>
            <p:cNvPr id="87" name="object 17">
              <a:extLst>
                <a:ext uri="{FF2B5EF4-FFF2-40B4-BE49-F238E27FC236}">
                  <a16:creationId xmlns:a16="http://schemas.microsoft.com/office/drawing/2014/main" xmlns="" id="{96558440-5DFC-094A-927A-EC7068203E50}"/>
                </a:ext>
              </a:extLst>
            </p:cNvPr>
            <p:cNvPicPr/>
            <p:nvPr/>
          </p:nvPicPr>
          <p:blipFill>
            <a:blip r:embed="rId12" cstate="print"/>
            <a:stretch>
              <a:fillRect/>
            </a:stretch>
          </p:blipFill>
          <p:spPr>
            <a:xfrm>
              <a:off x="644093" y="7556702"/>
              <a:ext cx="895848" cy="769188"/>
            </a:xfrm>
            <a:prstGeom prst="rect">
              <a:avLst/>
            </a:prstGeom>
          </p:spPr>
        </p:pic>
      </p:grpSp>
      <p:sp>
        <p:nvSpPr>
          <p:cNvPr id="2" name="Прямоугольник 1"/>
          <p:cNvSpPr/>
          <p:nvPr/>
        </p:nvSpPr>
        <p:spPr>
          <a:xfrm>
            <a:off x="1950229" y="404664"/>
            <a:ext cx="7233346" cy="5047536"/>
          </a:xfrm>
          <a:prstGeom prst="rect">
            <a:avLst/>
          </a:prstGeom>
        </p:spPr>
        <p:txBody>
          <a:bodyPr wrap="square">
            <a:spAutoFit/>
          </a:bodyPr>
          <a:lstStyle/>
          <a:p>
            <a:pPr indent="457200" algn="just"/>
            <a:endParaRPr lang="ru-RU" sz="2200" dirty="0" smtClean="0">
              <a:latin typeface="Times New Roman" panose="02020603050405020304" pitchFamily="18" charset="0"/>
              <a:cs typeface="Times New Roman" panose="02020603050405020304" pitchFamily="18" charset="0"/>
            </a:endParaRPr>
          </a:p>
          <a:p>
            <a:r>
              <a:rPr lang="ru-RU" sz="3000" b="1" dirty="0">
                <a:solidFill>
                  <a:srgbClr val="FF0000"/>
                </a:solidFill>
                <a:latin typeface="Times New Roman" panose="02020603050405020304" pitchFamily="18" charset="0"/>
                <a:cs typeface="Times New Roman" panose="02020603050405020304" pitchFamily="18" charset="0"/>
              </a:rPr>
              <a:t>Пошаговая инструкция подачи заявления на финансовое обеспечение предупредительных мер через ЕПГУ и инструкция по выдаче доверенности через ЕПГУ размещены на сайте </a:t>
            </a:r>
            <a:r>
              <a:rPr lang="en-US" sz="3000" b="1" dirty="0">
                <a:solidFill>
                  <a:srgbClr val="FF0000"/>
                </a:solidFill>
                <a:latin typeface="Times New Roman" panose="02020603050405020304" pitchFamily="18" charset="0"/>
                <a:cs typeface="Times New Roman" panose="02020603050405020304" pitchFamily="18" charset="0"/>
              </a:rPr>
              <a:t>www</a:t>
            </a:r>
            <a:r>
              <a:rPr lang="ru-RU" sz="3000" b="1" dirty="0">
                <a:solidFill>
                  <a:srgbClr val="FF0000"/>
                </a:solidFill>
                <a:latin typeface="Times New Roman" panose="02020603050405020304" pitchFamily="18" charset="0"/>
                <a:cs typeface="Times New Roman" panose="02020603050405020304" pitchFamily="18" charset="0"/>
              </a:rPr>
              <a:t>.</a:t>
            </a:r>
            <a:r>
              <a:rPr lang="en-US" sz="3000" b="1" dirty="0" err="1">
                <a:solidFill>
                  <a:srgbClr val="FF0000"/>
                </a:solidFill>
                <a:latin typeface="Times New Roman" panose="02020603050405020304" pitchFamily="18" charset="0"/>
                <a:cs typeface="Times New Roman" panose="02020603050405020304" pitchFamily="18" charset="0"/>
              </a:rPr>
              <a:t>sfr</a:t>
            </a:r>
            <a:r>
              <a:rPr lang="ru-RU" sz="3000" b="1" dirty="0">
                <a:solidFill>
                  <a:srgbClr val="FF0000"/>
                </a:solidFill>
                <a:latin typeface="Times New Roman" panose="02020603050405020304" pitchFamily="18" charset="0"/>
                <a:cs typeface="Times New Roman" panose="02020603050405020304" pitchFamily="18" charset="0"/>
              </a:rPr>
              <a:t>.</a:t>
            </a:r>
            <a:r>
              <a:rPr lang="en-US" sz="3000" b="1" dirty="0" err="1">
                <a:solidFill>
                  <a:srgbClr val="FF0000"/>
                </a:solidFill>
                <a:latin typeface="Times New Roman" panose="02020603050405020304" pitchFamily="18" charset="0"/>
                <a:cs typeface="Times New Roman" panose="02020603050405020304" pitchFamily="18" charset="0"/>
              </a:rPr>
              <a:t>gov</a:t>
            </a:r>
            <a:r>
              <a:rPr lang="ru-RU" sz="3000" b="1" dirty="0">
                <a:solidFill>
                  <a:srgbClr val="FF0000"/>
                </a:solidFill>
                <a:latin typeface="Times New Roman" panose="02020603050405020304" pitchFamily="18" charset="0"/>
                <a:cs typeface="Times New Roman" panose="02020603050405020304" pitchFamily="18" charset="0"/>
              </a:rPr>
              <a:t>.</a:t>
            </a:r>
            <a:r>
              <a:rPr lang="en-US" sz="3000" b="1" dirty="0" err="1">
                <a:solidFill>
                  <a:srgbClr val="FF0000"/>
                </a:solidFill>
                <a:latin typeface="Times New Roman" panose="02020603050405020304" pitchFamily="18" charset="0"/>
                <a:cs typeface="Times New Roman" panose="02020603050405020304" pitchFamily="18" charset="0"/>
              </a:rPr>
              <a:t>ru</a:t>
            </a:r>
            <a:r>
              <a:rPr lang="ru-RU" sz="3000" b="1" dirty="0">
                <a:solidFill>
                  <a:srgbClr val="FF0000"/>
                </a:solidFill>
                <a:latin typeface="Times New Roman" panose="02020603050405020304" pitchFamily="18" charset="0"/>
                <a:cs typeface="Times New Roman" panose="02020603050405020304" pitchFamily="18" charset="0"/>
              </a:rPr>
              <a:t> в разделе «Страхователям» «Предупредительные меры по сокращению производственного травматизма и профессиональных заболеваний».</a:t>
            </a:r>
          </a:p>
        </p:txBody>
      </p:sp>
    </p:spTree>
    <p:extLst>
      <p:ext uri="{BB962C8B-B14F-4D97-AF65-F5344CB8AC3E}">
        <p14:creationId xmlns:p14="http://schemas.microsoft.com/office/powerpoint/2010/main" val="411035073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object 3">
            <a:extLst>
              <a:ext uri="{FF2B5EF4-FFF2-40B4-BE49-F238E27FC236}">
                <a16:creationId xmlns:a16="http://schemas.microsoft.com/office/drawing/2014/main" xmlns="" id="{E29114B4-D23B-2A40-BF81-4F4A2A1644BC}"/>
              </a:ext>
            </a:extLst>
          </p:cNvPr>
          <p:cNvSpPr/>
          <p:nvPr/>
        </p:nvSpPr>
        <p:spPr>
          <a:xfrm>
            <a:off x="100980" y="107872"/>
            <a:ext cx="1849249" cy="6642259"/>
          </a:xfrm>
          <a:custGeom>
            <a:avLst/>
            <a:gdLst/>
            <a:ahLst/>
            <a:cxnLst/>
            <a:rect l="l" t="t" r="r" b="b"/>
            <a:pathLst>
              <a:path w="3034665" h="8856345">
                <a:moveTo>
                  <a:pt x="2310396" y="0"/>
                </a:moveTo>
                <a:lnTo>
                  <a:pt x="0" y="0"/>
                </a:lnTo>
                <a:lnTo>
                  <a:pt x="0" y="8856002"/>
                </a:lnTo>
                <a:lnTo>
                  <a:pt x="3034550" y="8856002"/>
                </a:lnTo>
                <a:lnTo>
                  <a:pt x="3007347" y="8795408"/>
                </a:lnTo>
                <a:lnTo>
                  <a:pt x="2980688" y="8735033"/>
                </a:lnTo>
                <a:lnTo>
                  <a:pt x="2954568" y="8674876"/>
                </a:lnTo>
                <a:lnTo>
                  <a:pt x="2928983" y="8614936"/>
                </a:lnTo>
                <a:lnTo>
                  <a:pt x="2903927" y="8555211"/>
                </a:lnTo>
                <a:lnTo>
                  <a:pt x="2879397" y="8495701"/>
                </a:lnTo>
                <a:lnTo>
                  <a:pt x="2855387" y="8436404"/>
                </a:lnTo>
                <a:lnTo>
                  <a:pt x="2831893" y="8377321"/>
                </a:lnTo>
                <a:lnTo>
                  <a:pt x="2808910" y="8318448"/>
                </a:lnTo>
                <a:lnTo>
                  <a:pt x="2786434" y="8259787"/>
                </a:lnTo>
                <a:lnTo>
                  <a:pt x="2764459" y="8201335"/>
                </a:lnTo>
                <a:lnTo>
                  <a:pt x="2742981" y="8143091"/>
                </a:lnTo>
                <a:lnTo>
                  <a:pt x="2721995" y="8085055"/>
                </a:lnTo>
                <a:lnTo>
                  <a:pt x="2701497" y="8027225"/>
                </a:lnTo>
                <a:lnTo>
                  <a:pt x="2681481" y="7969600"/>
                </a:lnTo>
                <a:lnTo>
                  <a:pt x="2661944" y="7912180"/>
                </a:lnTo>
                <a:lnTo>
                  <a:pt x="2642880" y="7854963"/>
                </a:lnTo>
                <a:lnTo>
                  <a:pt x="2624285" y="7797949"/>
                </a:lnTo>
                <a:lnTo>
                  <a:pt x="2606154" y="7741136"/>
                </a:lnTo>
                <a:lnTo>
                  <a:pt x="2588482" y="7684523"/>
                </a:lnTo>
                <a:lnTo>
                  <a:pt x="2571264" y="7628109"/>
                </a:lnTo>
                <a:lnTo>
                  <a:pt x="2554497" y="7571894"/>
                </a:lnTo>
                <a:lnTo>
                  <a:pt x="2538174" y="7515875"/>
                </a:lnTo>
                <a:lnTo>
                  <a:pt x="2522292" y="7460053"/>
                </a:lnTo>
                <a:lnTo>
                  <a:pt x="2506846" y="7404426"/>
                </a:lnTo>
                <a:lnTo>
                  <a:pt x="2491831" y="7348993"/>
                </a:lnTo>
                <a:lnTo>
                  <a:pt x="2477242" y="7293752"/>
                </a:lnTo>
                <a:lnTo>
                  <a:pt x="2463075" y="7238704"/>
                </a:lnTo>
                <a:lnTo>
                  <a:pt x="2449325" y="7183847"/>
                </a:lnTo>
                <a:lnTo>
                  <a:pt x="2435986" y="7129180"/>
                </a:lnTo>
                <a:lnTo>
                  <a:pt x="2423056" y="7074702"/>
                </a:lnTo>
                <a:lnTo>
                  <a:pt x="2410528" y="7020411"/>
                </a:lnTo>
                <a:lnTo>
                  <a:pt x="2398398" y="6966308"/>
                </a:lnTo>
                <a:lnTo>
                  <a:pt x="2386662" y="6912390"/>
                </a:lnTo>
                <a:lnTo>
                  <a:pt x="2375314" y="6858657"/>
                </a:lnTo>
                <a:lnTo>
                  <a:pt x="2364350" y="6805108"/>
                </a:lnTo>
                <a:lnTo>
                  <a:pt x="2353765" y="6751741"/>
                </a:lnTo>
                <a:lnTo>
                  <a:pt x="2343555" y="6698557"/>
                </a:lnTo>
                <a:lnTo>
                  <a:pt x="2333715" y="6645553"/>
                </a:lnTo>
                <a:lnTo>
                  <a:pt x="2324240" y="6592728"/>
                </a:lnTo>
                <a:lnTo>
                  <a:pt x="2315125" y="6540082"/>
                </a:lnTo>
                <a:lnTo>
                  <a:pt x="2306366" y="6487614"/>
                </a:lnTo>
                <a:lnTo>
                  <a:pt x="2297958" y="6435322"/>
                </a:lnTo>
                <a:lnTo>
                  <a:pt x="2289897" y="6383206"/>
                </a:lnTo>
                <a:lnTo>
                  <a:pt x="2282176" y="6331265"/>
                </a:lnTo>
                <a:lnTo>
                  <a:pt x="2274793" y="6279496"/>
                </a:lnTo>
                <a:lnTo>
                  <a:pt x="2267742" y="6227900"/>
                </a:lnTo>
                <a:lnTo>
                  <a:pt x="2261018" y="6176476"/>
                </a:lnTo>
                <a:lnTo>
                  <a:pt x="2254617" y="6125222"/>
                </a:lnTo>
                <a:lnTo>
                  <a:pt x="2248535" y="6074137"/>
                </a:lnTo>
                <a:lnTo>
                  <a:pt x="2242765" y="6023221"/>
                </a:lnTo>
                <a:lnTo>
                  <a:pt x="2237304" y="5972472"/>
                </a:lnTo>
                <a:lnTo>
                  <a:pt x="2232147" y="5921889"/>
                </a:lnTo>
                <a:lnTo>
                  <a:pt x="2227289" y="5871471"/>
                </a:lnTo>
                <a:lnTo>
                  <a:pt x="2222726" y="5821218"/>
                </a:lnTo>
                <a:lnTo>
                  <a:pt x="2218453" y="5771128"/>
                </a:lnTo>
                <a:lnTo>
                  <a:pt x="2214464" y="5721200"/>
                </a:lnTo>
                <a:lnTo>
                  <a:pt x="2210756" y="5671433"/>
                </a:lnTo>
                <a:lnTo>
                  <a:pt x="2207324" y="5621826"/>
                </a:lnTo>
                <a:lnTo>
                  <a:pt x="2204162" y="5572378"/>
                </a:lnTo>
                <a:lnTo>
                  <a:pt x="2198633" y="5473955"/>
                </a:lnTo>
                <a:lnTo>
                  <a:pt x="2194132" y="5376156"/>
                </a:lnTo>
                <a:lnTo>
                  <a:pt x="2190620" y="5278972"/>
                </a:lnTo>
                <a:lnTo>
                  <a:pt x="2188061" y="5182396"/>
                </a:lnTo>
                <a:lnTo>
                  <a:pt x="2186415" y="5086419"/>
                </a:lnTo>
                <a:lnTo>
                  <a:pt x="2185647" y="4991033"/>
                </a:lnTo>
                <a:lnTo>
                  <a:pt x="2185717" y="4896229"/>
                </a:lnTo>
                <a:lnTo>
                  <a:pt x="2186589" y="4802000"/>
                </a:lnTo>
                <a:lnTo>
                  <a:pt x="2188224" y="4708337"/>
                </a:lnTo>
                <a:lnTo>
                  <a:pt x="2190586" y="4615231"/>
                </a:lnTo>
                <a:lnTo>
                  <a:pt x="2193636" y="4522676"/>
                </a:lnTo>
                <a:lnTo>
                  <a:pt x="2197336" y="4430662"/>
                </a:lnTo>
                <a:lnTo>
                  <a:pt x="2201650" y="4339181"/>
                </a:lnTo>
                <a:lnTo>
                  <a:pt x="2206539" y="4248225"/>
                </a:lnTo>
                <a:lnTo>
                  <a:pt x="2211966" y="4157785"/>
                </a:lnTo>
                <a:lnTo>
                  <a:pt x="2221032" y="4023077"/>
                </a:lnTo>
                <a:lnTo>
                  <a:pt x="2231096" y="3889485"/>
                </a:lnTo>
                <a:lnTo>
                  <a:pt x="2242031" y="3756981"/>
                </a:lnTo>
                <a:lnTo>
                  <a:pt x="2257746" y="3581954"/>
                </a:lnTo>
                <a:lnTo>
                  <a:pt x="2278790" y="3365722"/>
                </a:lnTo>
                <a:lnTo>
                  <a:pt x="2367152" y="2526647"/>
                </a:lnTo>
                <a:lnTo>
                  <a:pt x="2387346" y="2322699"/>
                </a:lnTo>
                <a:lnTo>
                  <a:pt x="2402135" y="2161037"/>
                </a:lnTo>
                <a:lnTo>
                  <a:pt x="2412234" y="2040621"/>
                </a:lnTo>
                <a:lnTo>
                  <a:pt x="2421338" y="1920885"/>
                </a:lnTo>
                <a:lnTo>
                  <a:pt x="2426794" y="1841425"/>
                </a:lnTo>
                <a:lnTo>
                  <a:pt x="2431713" y="1762248"/>
                </a:lnTo>
                <a:lnTo>
                  <a:pt x="2436059" y="1683344"/>
                </a:lnTo>
                <a:lnTo>
                  <a:pt x="2439795" y="1604705"/>
                </a:lnTo>
                <a:lnTo>
                  <a:pt x="2442881" y="1526323"/>
                </a:lnTo>
                <a:lnTo>
                  <a:pt x="2445282" y="1448191"/>
                </a:lnTo>
                <a:lnTo>
                  <a:pt x="2446958" y="1370298"/>
                </a:lnTo>
                <a:lnTo>
                  <a:pt x="2447873" y="1292639"/>
                </a:lnTo>
                <a:lnTo>
                  <a:pt x="2447988" y="1215203"/>
                </a:lnTo>
                <a:lnTo>
                  <a:pt x="2447266" y="1137984"/>
                </a:lnTo>
                <a:lnTo>
                  <a:pt x="2445670" y="1060972"/>
                </a:lnTo>
                <a:lnTo>
                  <a:pt x="2443162" y="984160"/>
                </a:lnTo>
                <a:lnTo>
                  <a:pt x="2439703" y="907538"/>
                </a:lnTo>
                <a:lnTo>
                  <a:pt x="2435257" y="831100"/>
                </a:lnTo>
                <a:lnTo>
                  <a:pt x="2432652" y="792947"/>
                </a:lnTo>
                <a:lnTo>
                  <a:pt x="2429786" y="754837"/>
                </a:lnTo>
                <a:lnTo>
                  <a:pt x="2426654" y="716768"/>
                </a:lnTo>
                <a:lnTo>
                  <a:pt x="2423252" y="678740"/>
                </a:lnTo>
                <a:lnTo>
                  <a:pt x="2419574" y="640751"/>
                </a:lnTo>
                <a:lnTo>
                  <a:pt x="2415617" y="602801"/>
                </a:lnTo>
                <a:lnTo>
                  <a:pt x="2411375" y="564888"/>
                </a:lnTo>
                <a:lnTo>
                  <a:pt x="2406843" y="527012"/>
                </a:lnTo>
                <a:lnTo>
                  <a:pt x="2402018" y="489172"/>
                </a:lnTo>
                <a:lnTo>
                  <a:pt x="2396894" y="451365"/>
                </a:lnTo>
                <a:lnTo>
                  <a:pt x="2391467" y="413592"/>
                </a:lnTo>
                <a:lnTo>
                  <a:pt x="2385732" y="375852"/>
                </a:lnTo>
                <a:lnTo>
                  <a:pt x="2379683" y="338143"/>
                </a:lnTo>
                <a:lnTo>
                  <a:pt x="2373318" y="300464"/>
                </a:lnTo>
                <a:lnTo>
                  <a:pt x="2366630" y="262814"/>
                </a:lnTo>
                <a:lnTo>
                  <a:pt x="2359615" y="225193"/>
                </a:lnTo>
                <a:lnTo>
                  <a:pt x="2352268" y="187599"/>
                </a:lnTo>
                <a:lnTo>
                  <a:pt x="2344585" y="150031"/>
                </a:lnTo>
                <a:lnTo>
                  <a:pt x="2336562" y="112488"/>
                </a:lnTo>
                <a:lnTo>
                  <a:pt x="2328192" y="74969"/>
                </a:lnTo>
                <a:lnTo>
                  <a:pt x="2319472" y="37473"/>
                </a:lnTo>
                <a:lnTo>
                  <a:pt x="2310396" y="0"/>
                </a:lnTo>
                <a:close/>
              </a:path>
            </a:pathLst>
          </a:custGeom>
          <a:solidFill>
            <a:srgbClr val="CCDDE7"/>
          </a:solidFill>
        </p:spPr>
        <p:style>
          <a:lnRef idx="0">
            <a:scrgbClr r="0" g="0" b="0"/>
          </a:lnRef>
          <a:fillRef idx="0">
            <a:scrgbClr r="0" g="0" b="0"/>
          </a:fillRef>
          <a:effectRef idx="0">
            <a:scrgbClr r="0" g="0" b="0"/>
          </a:effectRef>
          <a:fontRef idx="major"/>
        </p:style>
        <p:txBody>
          <a:bodyPr wrap="square" lIns="0" tIns="0" rIns="0" bIns="0" rtlCol="0"/>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endParaRPr/>
          </a:p>
        </p:txBody>
      </p:sp>
      <p:pic>
        <p:nvPicPr>
          <p:cNvPr id="73" name="object 4">
            <a:extLst>
              <a:ext uri="{FF2B5EF4-FFF2-40B4-BE49-F238E27FC236}">
                <a16:creationId xmlns:a16="http://schemas.microsoft.com/office/drawing/2014/main" xmlns="" id="{6588F54A-E23E-FF49-838F-55CC2FDE64DE}"/>
              </a:ext>
            </a:extLst>
          </p:cNvPr>
          <p:cNvPicPr/>
          <p:nvPr/>
        </p:nvPicPr>
        <p:blipFill>
          <a:blip r:embed="rId2" cstate="print"/>
          <a:stretch>
            <a:fillRect/>
          </a:stretch>
        </p:blipFill>
        <p:spPr>
          <a:xfrm>
            <a:off x="1365616" y="106043"/>
            <a:ext cx="446182" cy="6643988"/>
          </a:xfrm>
          <a:prstGeom prst="rect">
            <a:avLst/>
          </a:prstGeom>
        </p:spPr>
      </p:pic>
      <p:grpSp>
        <p:nvGrpSpPr>
          <p:cNvPr id="74" name="Group 73">
            <a:extLst>
              <a:ext uri="{FF2B5EF4-FFF2-40B4-BE49-F238E27FC236}">
                <a16:creationId xmlns:a16="http://schemas.microsoft.com/office/drawing/2014/main" xmlns="" id="{20F5D676-E236-D84F-AE2F-D718B81E0C87}"/>
              </a:ext>
            </a:extLst>
          </p:cNvPr>
          <p:cNvGrpSpPr/>
          <p:nvPr/>
        </p:nvGrpSpPr>
        <p:grpSpPr>
          <a:xfrm>
            <a:off x="400181" y="5665724"/>
            <a:ext cx="557244" cy="806651"/>
            <a:chOff x="634994" y="7556702"/>
            <a:chExt cx="914452" cy="1075534"/>
          </a:xfrm>
        </p:grpSpPr>
        <p:pic>
          <p:nvPicPr>
            <p:cNvPr id="75" name="object 5">
              <a:extLst>
                <a:ext uri="{FF2B5EF4-FFF2-40B4-BE49-F238E27FC236}">
                  <a16:creationId xmlns:a16="http://schemas.microsoft.com/office/drawing/2014/main" xmlns="" id="{8AE9C3F9-595E-1C4E-99E9-7C93D66F0E7A}"/>
                </a:ext>
              </a:extLst>
            </p:cNvPr>
            <p:cNvPicPr/>
            <p:nvPr/>
          </p:nvPicPr>
          <p:blipFill>
            <a:blip r:embed="rId3" cstate="print"/>
            <a:stretch>
              <a:fillRect/>
            </a:stretch>
          </p:blipFill>
          <p:spPr>
            <a:xfrm>
              <a:off x="637218" y="8429396"/>
              <a:ext cx="163266" cy="78676"/>
            </a:xfrm>
            <a:prstGeom prst="rect">
              <a:avLst/>
            </a:prstGeom>
          </p:spPr>
        </p:pic>
        <p:pic>
          <p:nvPicPr>
            <p:cNvPr id="76" name="object 6">
              <a:extLst>
                <a:ext uri="{FF2B5EF4-FFF2-40B4-BE49-F238E27FC236}">
                  <a16:creationId xmlns:a16="http://schemas.microsoft.com/office/drawing/2014/main" xmlns="" id="{472D9660-E25E-174D-8E49-E08660851B7F}"/>
                </a:ext>
              </a:extLst>
            </p:cNvPr>
            <p:cNvPicPr/>
            <p:nvPr/>
          </p:nvPicPr>
          <p:blipFill>
            <a:blip r:embed="rId4" cstate="print"/>
            <a:stretch>
              <a:fillRect/>
            </a:stretch>
          </p:blipFill>
          <p:spPr>
            <a:xfrm>
              <a:off x="822641" y="8430279"/>
              <a:ext cx="341118" cy="89959"/>
            </a:xfrm>
            <a:prstGeom prst="rect">
              <a:avLst/>
            </a:prstGeom>
          </p:spPr>
        </p:pic>
        <p:sp>
          <p:nvSpPr>
            <p:cNvPr id="77" name="object 7">
              <a:extLst>
                <a:ext uri="{FF2B5EF4-FFF2-40B4-BE49-F238E27FC236}">
                  <a16:creationId xmlns:a16="http://schemas.microsoft.com/office/drawing/2014/main" xmlns="" id="{E385B0AA-9606-004C-91FF-291BD32CC62D}"/>
                </a:ext>
              </a:extLst>
            </p:cNvPr>
            <p:cNvSpPr/>
            <p:nvPr/>
          </p:nvSpPr>
          <p:spPr>
            <a:xfrm>
              <a:off x="1192096" y="8430277"/>
              <a:ext cx="62230" cy="77470"/>
            </a:xfrm>
            <a:custGeom>
              <a:avLst/>
              <a:gdLst/>
              <a:ahLst/>
              <a:cxnLst/>
              <a:rect l="l" t="t" r="r" b="b"/>
              <a:pathLst>
                <a:path w="62230" h="77470">
                  <a:moveTo>
                    <a:pt x="10883" y="0"/>
                  </a:moveTo>
                  <a:lnTo>
                    <a:pt x="0" y="0"/>
                  </a:lnTo>
                  <a:lnTo>
                    <a:pt x="0" y="76923"/>
                  </a:lnTo>
                  <a:lnTo>
                    <a:pt x="31750" y="76923"/>
                  </a:lnTo>
                  <a:lnTo>
                    <a:pt x="44600" y="75284"/>
                  </a:lnTo>
                  <a:lnTo>
                    <a:pt x="54124" y="70399"/>
                  </a:lnTo>
                  <a:lnTo>
                    <a:pt x="55698" y="68249"/>
                  </a:lnTo>
                  <a:lnTo>
                    <a:pt x="10883" y="68249"/>
                  </a:lnTo>
                  <a:lnTo>
                    <a:pt x="10883" y="35483"/>
                  </a:lnTo>
                  <a:lnTo>
                    <a:pt x="56574" y="35483"/>
                  </a:lnTo>
                  <a:lnTo>
                    <a:pt x="54738" y="32935"/>
                  </a:lnTo>
                  <a:lnTo>
                    <a:pt x="45848" y="28348"/>
                  </a:lnTo>
                  <a:lnTo>
                    <a:pt x="33731" y="26809"/>
                  </a:lnTo>
                  <a:lnTo>
                    <a:pt x="10883" y="26809"/>
                  </a:lnTo>
                  <a:lnTo>
                    <a:pt x="10883" y="0"/>
                  </a:lnTo>
                  <a:close/>
                </a:path>
                <a:path w="62230" h="77470">
                  <a:moveTo>
                    <a:pt x="56574" y="35483"/>
                  </a:moveTo>
                  <a:lnTo>
                    <a:pt x="44170" y="35483"/>
                  </a:lnTo>
                  <a:lnTo>
                    <a:pt x="51079" y="40436"/>
                  </a:lnTo>
                  <a:lnTo>
                    <a:pt x="51079" y="51320"/>
                  </a:lnTo>
                  <a:lnTo>
                    <a:pt x="49782" y="58643"/>
                  </a:lnTo>
                  <a:lnTo>
                    <a:pt x="45972" y="63942"/>
                  </a:lnTo>
                  <a:lnTo>
                    <a:pt x="39769" y="67163"/>
                  </a:lnTo>
                  <a:lnTo>
                    <a:pt x="31292" y="68249"/>
                  </a:lnTo>
                  <a:lnTo>
                    <a:pt x="55698" y="68249"/>
                  </a:lnTo>
                  <a:lnTo>
                    <a:pt x="60042" y="62318"/>
                  </a:lnTo>
                  <a:lnTo>
                    <a:pt x="62077" y="51092"/>
                  </a:lnTo>
                  <a:lnTo>
                    <a:pt x="60211" y="40531"/>
                  </a:lnTo>
                  <a:lnTo>
                    <a:pt x="56574" y="35483"/>
                  </a:lnTo>
                  <a:close/>
                </a:path>
              </a:pathLst>
            </a:custGeom>
            <a:solidFill>
              <a:srgbClr val="58595B"/>
            </a:solidFill>
          </p:spPr>
          <p:txBody>
            <a:bodyPr wrap="square" lIns="0" tIns="0" rIns="0" bIns="0" rtlCol="0"/>
            <a:lstStyle/>
            <a:p>
              <a:endParaRPr/>
            </a:p>
          </p:txBody>
        </p:sp>
        <p:pic>
          <p:nvPicPr>
            <p:cNvPr id="78" name="object 8">
              <a:extLst>
                <a:ext uri="{FF2B5EF4-FFF2-40B4-BE49-F238E27FC236}">
                  <a16:creationId xmlns:a16="http://schemas.microsoft.com/office/drawing/2014/main" xmlns="" id="{F9DDD202-1689-9345-941F-9329EC81CF2D}"/>
                </a:ext>
              </a:extLst>
            </p:cNvPr>
            <p:cNvPicPr/>
            <p:nvPr/>
          </p:nvPicPr>
          <p:blipFill>
            <a:blip r:embed="rId5" cstate="print"/>
            <a:stretch>
              <a:fillRect/>
            </a:stretch>
          </p:blipFill>
          <p:spPr>
            <a:xfrm>
              <a:off x="1274796" y="8430279"/>
              <a:ext cx="66154" cy="76911"/>
            </a:xfrm>
            <a:prstGeom prst="rect">
              <a:avLst/>
            </a:prstGeom>
          </p:spPr>
        </p:pic>
        <p:pic>
          <p:nvPicPr>
            <p:cNvPr id="79" name="object 9">
              <a:extLst>
                <a:ext uri="{FF2B5EF4-FFF2-40B4-BE49-F238E27FC236}">
                  <a16:creationId xmlns:a16="http://schemas.microsoft.com/office/drawing/2014/main" xmlns="" id="{E6D90ABF-E531-2C44-A07D-FB7A025D54AE}"/>
                </a:ext>
              </a:extLst>
            </p:cNvPr>
            <p:cNvPicPr/>
            <p:nvPr/>
          </p:nvPicPr>
          <p:blipFill>
            <a:blip r:embed="rId6" cstate="print"/>
            <a:stretch>
              <a:fillRect/>
            </a:stretch>
          </p:blipFill>
          <p:spPr>
            <a:xfrm>
              <a:off x="1369272" y="8430277"/>
              <a:ext cx="85153" cy="76923"/>
            </a:xfrm>
            <a:prstGeom prst="rect">
              <a:avLst/>
            </a:prstGeom>
          </p:spPr>
        </p:pic>
        <p:sp>
          <p:nvSpPr>
            <p:cNvPr id="80" name="object 10">
              <a:extLst>
                <a:ext uri="{FF2B5EF4-FFF2-40B4-BE49-F238E27FC236}">
                  <a16:creationId xmlns:a16="http://schemas.microsoft.com/office/drawing/2014/main" xmlns="" id="{9AC239B6-FFFB-6B45-BCBC-C4761EE0E4A2}"/>
                </a:ext>
              </a:extLst>
            </p:cNvPr>
            <p:cNvSpPr/>
            <p:nvPr/>
          </p:nvSpPr>
          <p:spPr>
            <a:xfrm>
              <a:off x="1482771" y="8430279"/>
              <a:ext cx="66675" cy="77470"/>
            </a:xfrm>
            <a:custGeom>
              <a:avLst/>
              <a:gdLst/>
              <a:ahLst/>
              <a:cxnLst/>
              <a:rect l="l" t="t" r="r" b="b"/>
              <a:pathLst>
                <a:path w="66675" h="77470">
                  <a:moveTo>
                    <a:pt x="66471" y="0"/>
                  </a:moveTo>
                  <a:lnTo>
                    <a:pt x="56349" y="0"/>
                  </a:lnTo>
                  <a:lnTo>
                    <a:pt x="10871" y="59334"/>
                  </a:lnTo>
                  <a:lnTo>
                    <a:pt x="10871" y="0"/>
                  </a:lnTo>
                  <a:lnTo>
                    <a:pt x="0" y="0"/>
                  </a:lnTo>
                  <a:lnTo>
                    <a:pt x="0" y="76911"/>
                  </a:lnTo>
                  <a:lnTo>
                    <a:pt x="10096" y="76911"/>
                  </a:lnTo>
                  <a:lnTo>
                    <a:pt x="55689" y="17691"/>
                  </a:lnTo>
                  <a:lnTo>
                    <a:pt x="55689" y="76911"/>
                  </a:lnTo>
                  <a:lnTo>
                    <a:pt x="66471" y="76911"/>
                  </a:lnTo>
                  <a:lnTo>
                    <a:pt x="66471" y="0"/>
                  </a:lnTo>
                  <a:close/>
                </a:path>
              </a:pathLst>
            </a:custGeom>
            <a:solidFill>
              <a:srgbClr val="58595B"/>
            </a:solidFill>
          </p:spPr>
          <p:txBody>
            <a:bodyPr wrap="square" lIns="0" tIns="0" rIns="0" bIns="0" rtlCol="0"/>
            <a:lstStyle/>
            <a:p>
              <a:endParaRPr/>
            </a:p>
          </p:txBody>
        </p:sp>
        <p:pic>
          <p:nvPicPr>
            <p:cNvPr id="81" name="object 11">
              <a:extLst>
                <a:ext uri="{FF2B5EF4-FFF2-40B4-BE49-F238E27FC236}">
                  <a16:creationId xmlns:a16="http://schemas.microsoft.com/office/drawing/2014/main" xmlns="" id="{BB8DA70F-8086-BE4A-88B0-C54D4509D3EB}"/>
                </a:ext>
              </a:extLst>
            </p:cNvPr>
            <p:cNvPicPr/>
            <p:nvPr/>
          </p:nvPicPr>
          <p:blipFill>
            <a:blip r:embed="rId7" cstate="print"/>
            <a:stretch>
              <a:fillRect/>
            </a:stretch>
          </p:blipFill>
          <p:spPr>
            <a:xfrm>
              <a:off x="634994" y="8541165"/>
              <a:ext cx="188554" cy="82626"/>
            </a:xfrm>
            <a:prstGeom prst="rect">
              <a:avLst/>
            </a:prstGeom>
          </p:spPr>
        </p:pic>
        <p:pic>
          <p:nvPicPr>
            <p:cNvPr id="82" name="object 12">
              <a:extLst>
                <a:ext uri="{FF2B5EF4-FFF2-40B4-BE49-F238E27FC236}">
                  <a16:creationId xmlns:a16="http://schemas.microsoft.com/office/drawing/2014/main" xmlns="" id="{F61F53E2-53C6-4646-9298-ADD052CAC6D5}"/>
                </a:ext>
              </a:extLst>
            </p:cNvPr>
            <p:cNvPicPr/>
            <p:nvPr/>
          </p:nvPicPr>
          <p:blipFill>
            <a:blip r:embed="rId8" cstate="print"/>
            <a:stretch>
              <a:fillRect/>
            </a:stretch>
          </p:blipFill>
          <p:spPr>
            <a:xfrm>
              <a:off x="845724" y="8544010"/>
              <a:ext cx="164275" cy="88226"/>
            </a:xfrm>
            <a:prstGeom prst="rect">
              <a:avLst/>
            </a:prstGeom>
          </p:spPr>
        </p:pic>
        <p:pic>
          <p:nvPicPr>
            <p:cNvPr id="83" name="object 13">
              <a:extLst>
                <a:ext uri="{FF2B5EF4-FFF2-40B4-BE49-F238E27FC236}">
                  <a16:creationId xmlns:a16="http://schemas.microsoft.com/office/drawing/2014/main" xmlns="" id="{5AECEDBD-41AD-144E-8C65-85EE44130273}"/>
                </a:ext>
              </a:extLst>
            </p:cNvPr>
            <p:cNvPicPr/>
            <p:nvPr/>
          </p:nvPicPr>
          <p:blipFill>
            <a:blip r:embed="rId9" cstate="print"/>
            <a:stretch>
              <a:fillRect/>
            </a:stretch>
          </p:blipFill>
          <p:spPr>
            <a:xfrm>
              <a:off x="1057757" y="8543142"/>
              <a:ext cx="319289" cy="78663"/>
            </a:xfrm>
            <a:prstGeom prst="rect">
              <a:avLst/>
            </a:prstGeom>
          </p:spPr>
        </p:pic>
        <p:pic>
          <p:nvPicPr>
            <p:cNvPr id="84" name="object 14">
              <a:extLst>
                <a:ext uri="{FF2B5EF4-FFF2-40B4-BE49-F238E27FC236}">
                  <a16:creationId xmlns:a16="http://schemas.microsoft.com/office/drawing/2014/main" xmlns="" id="{96D31B5A-667A-4245-8476-B3B7636CD2C8}"/>
                </a:ext>
              </a:extLst>
            </p:cNvPr>
            <p:cNvPicPr/>
            <p:nvPr/>
          </p:nvPicPr>
          <p:blipFill>
            <a:blip r:embed="rId10" cstate="print"/>
            <a:stretch>
              <a:fillRect/>
            </a:stretch>
          </p:blipFill>
          <p:spPr>
            <a:xfrm>
              <a:off x="1396605" y="8544012"/>
              <a:ext cx="66471" cy="76911"/>
            </a:xfrm>
            <a:prstGeom prst="rect">
              <a:avLst/>
            </a:prstGeom>
          </p:spPr>
        </p:pic>
        <p:pic>
          <p:nvPicPr>
            <p:cNvPr id="85" name="object 15">
              <a:extLst>
                <a:ext uri="{FF2B5EF4-FFF2-40B4-BE49-F238E27FC236}">
                  <a16:creationId xmlns:a16="http://schemas.microsoft.com/office/drawing/2014/main" xmlns="" id="{64F59B50-F07B-C04F-BAAF-361C208FEA8A}"/>
                </a:ext>
              </a:extLst>
            </p:cNvPr>
            <p:cNvPicPr/>
            <p:nvPr/>
          </p:nvPicPr>
          <p:blipFill>
            <a:blip r:embed="rId11" cstate="print"/>
            <a:stretch>
              <a:fillRect/>
            </a:stretch>
          </p:blipFill>
          <p:spPr>
            <a:xfrm>
              <a:off x="1482771" y="8544012"/>
              <a:ext cx="66471" cy="76911"/>
            </a:xfrm>
            <a:prstGeom prst="rect">
              <a:avLst/>
            </a:prstGeom>
          </p:spPr>
        </p:pic>
        <p:sp>
          <p:nvSpPr>
            <p:cNvPr id="86" name="object 16">
              <a:extLst>
                <a:ext uri="{FF2B5EF4-FFF2-40B4-BE49-F238E27FC236}">
                  <a16:creationId xmlns:a16="http://schemas.microsoft.com/office/drawing/2014/main" xmlns="" id="{8F34719E-BCE0-E94F-8BF1-3A09A326921C}"/>
                </a:ext>
              </a:extLst>
            </p:cNvPr>
            <p:cNvSpPr/>
            <p:nvPr/>
          </p:nvSpPr>
          <p:spPr>
            <a:xfrm>
              <a:off x="1489430" y="8408555"/>
              <a:ext cx="54610" cy="8255"/>
            </a:xfrm>
            <a:custGeom>
              <a:avLst/>
              <a:gdLst/>
              <a:ahLst/>
              <a:cxnLst/>
              <a:rect l="l" t="t" r="r" b="b"/>
              <a:pathLst>
                <a:path w="54609" h="8254">
                  <a:moveTo>
                    <a:pt x="54533" y="0"/>
                  </a:moveTo>
                  <a:lnTo>
                    <a:pt x="0" y="0"/>
                  </a:lnTo>
                  <a:lnTo>
                    <a:pt x="0" y="8115"/>
                  </a:lnTo>
                  <a:lnTo>
                    <a:pt x="54533" y="8115"/>
                  </a:lnTo>
                  <a:lnTo>
                    <a:pt x="54533" y="0"/>
                  </a:lnTo>
                  <a:close/>
                </a:path>
              </a:pathLst>
            </a:custGeom>
            <a:solidFill>
              <a:srgbClr val="58595B"/>
            </a:solidFill>
          </p:spPr>
          <p:txBody>
            <a:bodyPr wrap="square" lIns="0" tIns="0" rIns="0" bIns="0" rtlCol="0"/>
            <a:lstStyle/>
            <a:p>
              <a:endParaRPr/>
            </a:p>
          </p:txBody>
        </p:sp>
        <p:pic>
          <p:nvPicPr>
            <p:cNvPr id="87" name="object 17">
              <a:extLst>
                <a:ext uri="{FF2B5EF4-FFF2-40B4-BE49-F238E27FC236}">
                  <a16:creationId xmlns:a16="http://schemas.microsoft.com/office/drawing/2014/main" xmlns="" id="{96558440-5DFC-094A-927A-EC7068203E50}"/>
                </a:ext>
              </a:extLst>
            </p:cNvPr>
            <p:cNvPicPr/>
            <p:nvPr/>
          </p:nvPicPr>
          <p:blipFill>
            <a:blip r:embed="rId12" cstate="print"/>
            <a:stretch>
              <a:fillRect/>
            </a:stretch>
          </p:blipFill>
          <p:spPr>
            <a:xfrm>
              <a:off x="644093" y="7556702"/>
              <a:ext cx="895848" cy="769188"/>
            </a:xfrm>
            <a:prstGeom prst="rect">
              <a:avLst/>
            </a:prstGeom>
          </p:spPr>
        </p:pic>
      </p:grpSp>
      <p:sp>
        <p:nvSpPr>
          <p:cNvPr id="2" name="Прямоугольник 1"/>
          <p:cNvSpPr/>
          <p:nvPr/>
        </p:nvSpPr>
        <p:spPr>
          <a:xfrm>
            <a:off x="1811798" y="2204864"/>
            <a:ext cx="7594868" cy="2554545"/>
          </a:xfrm>
          <a:prstGeom prst="rect">
            <a:avLst/>
          </a:prstGeom>
        </p:spPr>
        <p:txBody>
          <a:bodyPr wrap="square">
            <a:spAutoFit/>
          </a:bodyPr>
          <a:lstStyle/>
          <a:p>
            <a:pPr marL="0" indent="0" algn="ctr">
              <a:buNone/>
            </a:pPr>
            <a:r>
              <a:rPr lang="ru-RU" sz="4000" b="1" dirty="0">
                <a:solidFill>
                  <a:srgbClr val="C00000"/>
                </a:solidFill>
                <a:latin typeface="Times New Roman" panose="02020603050405020304" pitchFamily="18" charset="0"/>
                <a:cs typeface="Times New Roman" panose="02020603050405020304" pitchFamily="18" charset="0"/>
              </a:rPr>
              <a:t>Подать заявление на финансирование предупредительных мер в срок до </a:t>
            </a:r>
            <a:r>
              <a:rPr lang="ru-RU" sz="4000" b="1" dirty="0" smtClean="0">
                <a:solidFill>
                  <a:srgbClr val="C00000"/>
                </a:solidFill>
                <a:latin typeface="Times New Roman" panose="02020603050405020304" pitchFamily="18" charset="0"/>
                <a:cs typeface="Times New Roman" panose="02020603050405020304" pitchFamily="18" charset="0"/>
              </a:rPr>
              <a:t>1 августа 2025</a:t>
            </a:r>
            <a:endParaRPr lang="ru-RU" sz="4000" b="1" dirty="0">
              <a:solidFill>
                <a:srgbClr val="C00000"/>
              </a:solidFill>
              <a:latin typeface="Times New Roman" panose="02020603050405020304" pitchFamily="18" charset="0"/>
              <a:cs typeface="Times New Roman" panose="02020603050405020304" pitchFamily="18" charset="0"/>
            </a:endParaRPr>
          </a:p>
        </p:txBody>
      </p:sp>
      <p:sp>
        <p:nvSpPr>
          <p:cNvPr id="3" name="Заголовок 2"/>
          <p:cNvSpPr>
            <a:spLocks noGrp="1"/>
          </p:cNvSpPr>
          <p:nvPr>
            <p:ph type="title"/>
          </p:nvPr>
        </p:nvSpPr>
        <p:spPr>
          <a:xfrm>
            <a:off x="1025603" y="274638"/>
            <a:ext cx="8385096" cy="1143000"/>
          </a:xfrm>
        </p:spPr>
        <p:txBody>
          <a:bodyPr/>
          <a:lstStyle/>
          <a:p>
            <a:r>
              <a:rPr lang="ru-RU" b="1" dirty="0" smtClean="0">
                <a:solidFill>
                  <a:srgbClr val="FF0000"/>
                </a:solidFill>
                <a:latin typeface="Times New Roman" panose="02020603050405020304" pitchFamily="18" charset="0"/>
                <a:cs typeface="Times New Roman" panose="02020603050405020304" pitchFamily="18" charset="0"/>
              </a:rPr>
              <a:t>ВАЖНО !!!</a:t>
            </a:r>
            <a:endParaRPr lang="ru-RU"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8453811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400" b="1" dirty="0" smtClean="0">
                <a:solidFill>
                  <a:srgbClr val="FF0000"/>
                </a:solidFill>
                <a:latin typeface="Times New Roman" panose="02020603050405020304" pitchFamily="18" charset="0"/>
                <a:cs typeface="Times New Roman" panose="02020603050405020304" pitchFamily="18" charset="0"/>
              </a:rPr>
              <a:t>Принятие решения о ФОПМ </a:t>
            </a:r>
            <a:br>
              <a:rPr lang="ru-RU" sz="2400" b="1" dirty="0" smtClean="0">
                <a:solidFill>
                  <a:srgbClr val="FF0000"/>
                </a:solidFill>
                <a:latin typeface="Times New Roman" panose="02020603050405020304" pitchFamily="18" charset="0"/>
                <a:cs typeface="Times New Roman" panose="02020603050405020304" pitchFamily="18" charset="0"/>
              </a:rPr>
            </a:br>
            <a:r>
              <a:rPr lang="ru-RU" sz="2400" b="1" dirty="0" smtClean="0">
                <a:solidFill>
                  <a:srgbClr val="FF0000"/>
                </a:solidFill>
                <a:latin typeface="Times New Roman" panose="02020603050405020304" pitchFamily="18" charset="0"/>
                <a:cs typeface="Times New Roman" panose="02020603050405020304" pitchFamily="18" charset="0"/>
              </a:rPr>
              <a:t>п.5 Правил</a:t>
            </a:r>
            <a:endParaRPr lang="ru-RU" sz="2400" b="1" dirty="0">
              <a:solidFill>
                <a:srgbClr val="FF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pPr marL="0" indent="0" algn="just">
              <a:spcBef>
                <a:spcPts val="0"/>
              </a:spcBef>
            </a:pPr>
            <a:r>
              <a:rPr lang="ru-RU" sz="1800" dirty="0" smtClean="0">
                <a:solidFill>
                  <a:schemeClr val="tx2">
                    <a:lumMod val="50000"/>
                  </a:schemeClr>
                </a:solidFill>
                <a:latin typeface="Times New Roman" panose="02020603050405020304" pitchFamily="18" charset="0"/>
                <a:cs typeface="Times New Roman" panose="02020603050405020304" pitchFamily="18" charset="0"/>
              </a:rPr>
              <a:t>Решение </a:t>
            </a:r>
            <a:r>
              <a:rPr lang="ru-RU" sz="1800" dirty="0">
                <a:solidFill>
                  <a:schemeClr val="tx2">
                    <a:lumMod val="50000"/>
                  </a:schemeClr>
                </a:solidFill>
                <a:latin typeface="Times New Roman" panose="02020603050405020304" pitchFamily="18" charset="0"/>
                <a:cs typeface="Times New Roman" panose="02020603050405020304" pitchFamily="18" charset="0"/>
              </a:rPr>
              <a:t>о финансовом обеспечении предупредительных мер или об отказе в финансовом обеспечении предупредительных мер принимается отделением СФР:</a:t>
            </a:r>
          </a:p>
          <a:p>
            <a:pPr marL="0" indent="0" algn="just">
              <a:spcBef>
                <a:spcPts val="0"/>
              </a:spcBef>
            </a:pPr>
            <a:r>
              <a:rPr lang="ru-RU" sz="1800" dirty="0">
                <a:solidFill>
                  <a:schemeClr val="tx2">
                    <a:lumMod val="50000"/>
                  </a:schemeClr>
                </a:solidFill>
                <a:latin typeface="Times New Roman" panose="02020603050405020304" pitchFamily="18" charset="0"/>
                <a:cs typeface="Times New Roman" panose="02020603050405020304" pitchFamily="18" charset="0"/>
              </a:rPr>
              <a:t>а) в течение 10 рабочих дней со дня получения заявления и </a:t>
            </a:r>
            <a:r>
              <a:rPr lang="ru-RU" sz="1800" dirty="0">
                <a:solidFill>
                  <a:schemeClr val="tx2">
                    <a:lumMod val="50000"/>
                  </a:schemeClr>
                </a:solidFill>
                <a:latin typeface="Times New Roman" panose="02020603050405020304" pitchFamily="18" charset="0"/>
                <a:cs typeface="Times New Roman" panose="02020603050405020304" pitchFamily="18" charset="0"/>
                <a:hlinkClick r:id="rId2" action="ppaction://hlinkfile" tooltip="ПЛАН"/>
              </a:rPr>
              <a:t>плана</a:t>
            </a:r>
            <a:r>
              <a:rPr lang="ru-RU" sz="1800" dirty="0">
                <a:solidFill>
                  <a:schemeClr val="tx2">
                    <a:lumMod val="50000"/>
                  </a:schemeClr>
                </a:solidFill>
                <a:latin typeface="Times New Roman" panose="02020603050405020304" pitchFamily="18" charset="0"/>
                <a:cs typeface="Times New Roman" panose="02020603050405020304" pitchFamily="18" charset="0"/>
              </a:rPr>
              <a:t> финансового обеспечения;</a:t>
            </a:r>
          </a:p>
          <a:p>
            <a:pPr marL="0" indent="0" algn="just">
              <a:spcBef>
                <a:spcPts val="0"/>
              </a:spcBef>
            </a:pPr>
            <a:r>
              <a:rPr lang="ru-RU" sz="1800" dirty="0">
                <a:solidFill>
                  <a:schemeClr val="tx2">
                    <a:lumMod val="50000"/>
                  </a:schemeClr>
                </a:solidFill>
                <a:latin typeface="Times New Roman" panose="02020603050405020304" pitchFamily="18" charset="0"/>
                <a:cs typeface="Times New Roman" panose="02020603050405020304" pitchFamily="18" charset="0"/>
              </a:rPr>
              <a:t>б) в отношении страхователей, включивших в </a:t>
            </a:r>
            <a:r>
              <a:rPr lang="ru-RU" sz="1800" dirty="0">
                <a:solidFill>
                  <a:schemeClr val="tx2">
                    <a:lumMod val="50000"/>
                  </a:schemeClr>
                </a:solidFill>
                <a:latin typeface="Times New Roman" panose="02020603050405020304" pitchFamily="18" charset="0"/>
                <a:cs typeface="Times New Roman" panose="02020603050405020304" pitchFamily="18" charset="0"/>
                <a:hlinkClick r:id="rId2" action="ppaction://hlinkfile" tooltip="ПЛАН"/>
              </a:rPr>
              <a:t>план</a:t>
            </a:r>
            <a:r>
              <a:rPr lang="ru-RU" sz="1800" dirty="0">
                <a:solidFill>
                  <a:schemeClr val="tx2">
                    <a:lumMod val="50000"/>
                  </a:schemeClr>
                </a:solidFill>
                <a:latin typeface="Times New Roman" panose="02020603050405020304" pitchFamily="18" charset="0"/>
                <a:cs typeface="Times New Roman" panose="02020603050405020304" pitchFamily="18" charset="0"/>
              </a:rPr>
              <a:t> финансового обеспечения предупредительные меры, предусмотренные </a:t>
            </a:r>
            <a:r>
              <a:rPr lang="ru-RU" sz="1800" dirty="0">
                <a:solidFill>
                  <a:schemeClr val="tx2">
                    <a:lumMod val="50000"/>
                  </a:schemeClr>
                </a:solidFill>
                <a:latin typeface="Times New Roman" panose="02020603050405020304" pitchFamily="18" charset="0"/>
                <a:cs typeface="Times New Roman" panose="02020603050405020304" pitchFamily="18" charset="0"/>
                <a:hlinkClick r:id="rId3" action="ppaction://hlinkfile" tooltip="п) приобретение приборов, устройств, оборудования (приборы, устройства, оборудование стран - членов Евразийского экономического союза, при отсутствии отечественных аналогов - импортных приборов, устройств, оборудования при условии включения соответствующи"/>
              </a:rPr>
              <a:t>подпунктом "п" пункта 2</a:t>
            </a:r>
            <a:r>
              <a:rPr lang="ru-RU" sz="1800" dirty="0">
                <a:solidFill>
                  <a:schemeClr val="tx2">
                    <a:lumMod val="50000"/>
                  </a:schemeClr>
                </a:solidFill>
                <a:latin typeface="Times New Roman" panose="02020603050405020304" pitchFamily="18" charset="0"/>
                <a:cs typeface="Times New Roman" panose="02020603050405020304" pitchFamily="18" charset="0"/>
              </a:rPr>
              <a:t> настоящих Правил, - после дня получения заявления и полного комплекта документов, указанных в </a:t>
            </a:r>
            <a:r>
              <a:rPr lang="ru-RU" sz="1800" dirty="0">
                <a:solidFill>
                  <a:schemeClr val="tx2">
                    <a:lumMod val="50000"/>
                  </a:schemeClr>
                </a:solidFill>
                <a:latin typeface="Times New Roman" panose="02020603050405020304" pitchFamily="18" charset="0"/>
                <a:cs typeface="Times New Roman" panose="02020603050405020304" pitchFamily="18" charset="0"/>
                <a:hlinkClick r:id="rId4" action="ppaction://hlinkfile" tooltip="4. Страхователь или обособленное подразделение страхователя, зарегистрированное в соответствии с подпунктом 2 пункта 1 статьи 6 Федерального закона от 24 июля 1998 г. N 125-ФЗ &quot;Об обязательном социальном страховании от несчастных случаев на производстве и"/>
              </a:rPr>
              <a:t>пункте 4</a:t>
            </a:r>
            <a:r>
              <a:rPr lang="ru-RU" sz="1800" dirty="0">
                <a:solidFill>
                  <a:schemeClr val="tx2">
                    <a:lumMod val="50000"/>
                  </a:schemeClr>
                </a:solidFill>
                <a:latin typeface="Times New Roman" panose="02020603050405020304" pitchFamily="18" charset="0"/>
                <a:cs typeface="Times New Roman" panose="02020603050405020304" pitchFamily="18" charset="0"/>
              </a:rPr>
              <a:t> настоящих Правил, и согласования проекта решения с СФР в части указанного мероприятия</a:t>
            </a:r>
            <a:r>
              <a:rPr lang="ru-RU" dirty="0">
                <a:solidFill>
                  <a:schemeClr val="tx2">
                    <a:lumMod val="50000"/>
                  </a:schemeClr>
                </a:solidFill>
              </a:rPr>
              <a:t>.</a:t>
            </a:r>
          </a:p>
          <a:p>
            <a:endParaRPr lang="ru-RU" dirty="0"/>
          </a:p>
        </p:txBody>
      </p:sp>
    </p:spTree>
    <p:extLst>
      <p:ext uri="{BB962C8B-B14F-4D97-AF65-F5344CB8AC3E}">
        <p14:creationId xmlns:p14="http://schemas.microsoft.com/office/powerpoint/2010/main" val="23126533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object 2">
            <a:extLst>
              <a:ext uri="{FF2B5EF4-FFF2-40B4-BE49-F238E27FC236}">
                <a16:creationId xmlns:a16="http://schemas.microsoft.com/office/drawing/2014/main" xmlns="" id="{B8FB8272-F28B-9547-AA03-BAD6D5B42767}"/>
              </a:ext>
            </a:extLst>
          </p:cNvPr>
          <p:cNvSpPr/>
          <p:nvPr/>
        </p:nvSpPr>
        <p:spPr>
          <a:xfrm>
            <a:off x="186592" y="3113407"/>
            <a:ext cx="3794463" cy="3295650"/>
          </a:xfrm>
          <a:custGeom>
            <a:avLst/>
            <a:gdLst/>
            <a:ahLst/>
            <a:cxnLst/>
            <a:rect l="l" t="t" r="r" b="b"/>
            <a:pathLst>
              <a:path w="6226810" h="4394200">
                <a:moveTo>
                  <a:pt x="6036116" y="1600200"/>
                </a:moveTo>
                <a:lnTo>
                  <a:pt x="4322374" y="1600200"/>
                </a:lnTo>
                <a:lnTo>
                  <a:pt x="4384865" y="1612900"/>
                </a:lnTo>
                <a:lnTo>
                  <a:pt x="4504556" y="1612900"/>
                </a:lnTo>
                <a:lnTo>
                  <a:pt x="4617041" y="1638300"/>
                </a:lnTo>
                <a:lnTo>
                  <a:pt x="4670524" y="1638300"/>
                </a:lnTo>
                <a:lnTo>
                  <a:pt x="4771858" y="1663700"/>
                </a:lnTo>
                <a:lnTo>
                  <a:pt x="4819664" y="1676400"/>
                </a:lnTo>
                <a:lnTo>
                  <a:pt x="4865532" y="1701800"/>
                </a:lnTo>
                <a:lnTo>
                  <a:pt x="4909439" y="1714500"/>
                </a:lnTo>
                <a:lnTo>
                  <a:pt x="4951363" y="1739900"/>
                </a:lnTo>
                <a:lnTo>
                  <a:pt x="4991281" y="1752600"/>
                </a:lnTo>
                <a:lnTo>
                  <a:pt x="5029170" y="1778000"/>
                </a:lnTo>
                <a:lnTo>
                  <a:pt x="5065008" y="1803400"/>
                </a:lnTo>
                <a:lnTo>
                  <a:pt x="5098772" y="1828800"/>
                </a:lnTo>
                <a:lnTo>
                  <a:pt x="5130438" y="1854200"/>
                </a:lnTo>
                <a:lnTo>
                  <a:pt x="5159986" y="1879600"/>
                </a:lnTo>
                <a:lnTo>
                  <a:pt x="5212631" y="1943100"/>
                </a:lnTo>
                <a:lnTo>
                  <a:pt x="5239335" y="1981200"/>
                </a:lnTo>
                <a:lnTo>
                  <a:pt x="5263154" y="2019300"/>
                </a:lnTo>
                <a:lnTo>
                  <a:pt x="5284069" y="2057400"/>
                </a:lnTo>
                <a:lnTo>
                  <a:pt x="5302057" y="2095500"/>
                </a:lnTo>
                <a:lnTo>
                  <a:pt x="5317097" y="2146300"/>
                </a:lnTo>
                <a:lnTo>
                  <a:pt x="5329170" y="2197100"/>
                </a:lnTo>
                <a:lnTo>
                  <a:pt x="5338254" y="2235200"/>
                </a:lnTo>
                <a:lnTo>
                  <a:pt x="5344328" y="2286000"/>
                </a:lnTo>
                <a:lnTo>
                  <a:pt x="5347372" y="2336800"/>
                </a:lnTo>
                <a:lnTo>
                  <a:pt x="5347364" y="2387600"/>
                </a:lnTo>
                <a:lnTo>
                  <a:pt x="5344284" y="2438400"/>
                </a:lnTo>
                <a:lnTo>
                  <a:pt x="5338111" y="2501900"/>
                </a:lnTo>
                <a:lnTo>
                  <a:pt x="5328824" y="2552700"/>
                </a:lnTo>
                <a:lnTo>
                  <a:pt x="5316402" y="2603500"/>
                </a:lnTo>
                <a:lnTo>
                  <a:pt x="5302557" y="2654300"/>
                </a:lnTo>
                <a:lnTo>
                  <a:pt x="5286285" y="2692400"/>
                </a:lnTo>
                <a:lnTo>
                  <a:pt x="5267683" y="2743200"/>
                </a:lnTo>
                <a:lnTo>
                  <a:pt x="5246847" y="2781300"/>
                </a:lnTo>
                <a:lnTo>
                  <a:pt x="5223873" y="2832100"/>
                </a:lnTo>
                <a:lnTo>
                  <a:pt x="5198858" y="2870200"/>
                </a:lnTo>
                <a:lnTo>
                  <a:pt x="5171897" y="2908300"/>
                </a:lnTo>
                <a:lnTo>
                  <a:pt x="5143087" y="2946400"/>
                </a:lnTo>
                <a:lnTo>
                  <a:pt x="5112524" y="2984500"/>
                </a:lnTo>
                <a:lnTo>
                  <a:pt x="5080303" y="3009900"/>
                </a:lnTo>
                <a:lnTo>
                  <a:pt x="5046523" y="3048000"/>
                </a:lnTo>
                <a:lnTo>
                  <a:pt x="5011277" y="3073400"/>
                </a:lnTo>
                <a:lnTo>
                  <a:pt x="4974664" y="3111500"/>
                </a:lnTo>
                <a:lnTo>
                  <a:pt x="4936778" y="3136900"/>
                </a:lnTo>
                <a:lnTo>
                  <a:pt x="4897716" y="3162300"/>
                </a:lnTo>
                <a:lnTo>
                  <a:pt x="4857575" y="3187700"/>
                </a:lnTo>
                <a:lnTo>
                  <a:pt x="4816450" y="3213100"/>
                </a:lnTo>
                <a:lnTo>
                  <a:pt x="4774438" y="3238500"/>
                </a:lnTo>
                <a:lnTo>
                  <a:pt x="4731634" y="3251200"/>
                </a:lnTo>
                <a:lnTo>
                  <a:pt x="4688136" y="3276600"/>
                </a:lnTo>
                <a:lnTo>
                  <a:pt x="4417938" y="3352800"/>
                </a:lnTo>
                <a:lnTo>
                  <a:pt x="4372268" y="3352800"/>
                </a:lnTo>
                <a:lnTo>
                  <a:pt x="4326673" y="3365500"/>
                </a:lnTo>
                <a:lnTo>
                  <a:pt x="3403922" y="3365500"/>
                </a:lnTo>
                <a:lnTo>
                  <a:pt x="2695527" y="4394200"/>
                </a:lnTo>
                <a:lnTo>
                  <a:pt x="3762512" y="4394200"/>
                </a:lnTo>
                <a:lnTo>
                  <a:pt x="3866126" y="4254500"/>
                </a:lnTo>
                <a:lnTo>
                  <a:pt x="4250081" y="4254500"/>
                </a:lnTo>
                <a:lnTo>
                  <a:pt x="4308077" y="4241800"/>
                </a:lnTo>
                <a:lnTo>
                  <a:pt x="4421686" y="4241800"/>
                </a:lnTo>
                <a:lnTo>
                  <a:pt x="4477293" y="4229100"/>
                </a:lnTo>
                <a:lnTo>
                  <a:pt x="4532096" y="4229100"/>
                </a:lnTo>
                <a:lnTo>
                  <a:pt x="4793928" y="4165600"/>
                </a:lnTo>
                <a:lnTo>
                  <a:pt x="4941151" y="4127500"/>
                </a:lnTo>
                <a:lnTo>
                  <a:pt x="4988558" y="4102100"/>
                </a:lnTo>
                <a:lnTo>
                  <a:pt x="5035124" y="4089400"/>
                </a:lnTo>
                <a:lnTo>
                  <a:pt x="5080847" y="4064000"/>
                </a:lnTo>
                <a:lnTo>
                  <a:pt x="5125723" y="4051300"/>
                </a:lnTo>
                <a:lnTo>
                  <a:pt x="5169748" y="4025900"/>
                </a:lnTo>
                <a:lnTo>
                  <a:pt x="5212918" y="4000500"/>
                </a:lnTo>
                <a:lnTo>
                  <a:pt x="5255231" y="3975100"/>
                </a:lnTo>
                <a:lnTo>
                  <a:pt x="5296681" y="3949700"/>
                </a:lnTo>
                <a:lnTo>
                  <a:pt x="5337266" y="3924300"/>
                </a:lnTo>
                <a:lnTo>
                  <a:pt x="5376982" y="3898900"/>
                </a:lnTo>
                <a:lnTo>
                  <a:pt x="5415826" y="3873500"/>
                </a:lnTo>
                <a:lnTo>
                  <a:pt x="5453793" y="3848100"/>
                </a:lnTo>
                <a:lnTo>
                  <a:pt x="5490880" y="3822700"/>
                </a:lnTo>
                <a:lnTo>
                  <a:pt x="5527084" y="3797300"/>
                </a:lnTo>
                <a:lnTo>
                  <a:pt x="5562401" y="3759200"/>
                </a:lnTo>
                <a:lnTo>
                  <a:pt x="5596827" y="3733800"/>
                </a:lnTo>
                <a:lnTo>
                  <a:pt x="5630358" y="3708400"/>
                </a:lnTo>
                <a:lnTo>
                  <a:pt x="5662991" y="3670300"/>
                </a:lnTo>
                <a:lnTo>
                  <a:pt x="5694723" y="3644900"/>
                </a:lnTo>
                <a:lnTo>
                  <a:pt x="5725549" y="3606800"/>
                </a:lnTo>
                <a:lnTo>
                  <a:pt x="5755466" y="3581400"/>
                </a:lnTo>
                <a:lnTo>
                  <a:pt x="5784471" y="3543300"/>
                </a:lnTo>
                <a:lnTo>
                  <a:pt x="5812559" y="3505200"/>
                </a:lnTo>
                <a:lnTo>
                  <a:pt x="5839728" y="3479800"/>
                </a:lnTo>
                <a:lnTo>
                  <a:pt x="5865973" y="3441700"/>
                </a:lnTo>
                <a:lnTo>
                  <a:pt x="5891291" y="3403600"/>
                </a:lnTo>
                <a:lnTo>
                  <a:pt x="5915678" y="3365500"/>
                </a:lnTo>
                <a:lnTo>
                  <a:pt x="5939131" y="3340100"/>
                </a:lnTo>
                <a:lnTo>
                  <a:pt x="5961646" y="3302000"/>
                </a:lnTo>
                <a:lnTo>
                  <a:pt x="5983219" y="3263900"/>
                </a:lnTo>
                <a:lnTo>
                  <a:pt x="6003847" y="3225800"/>
                </a:lnTo>
                <a:lnTo>
                  <a:pt x="6023526" y="3187700"/>
                </a:lnTo>
                <a:lnTo>
                  <a:pt x="6042253" y="3149600"/>
                </a:lnTo>
                <a:lnTo>
                  <a:pt x="6060023" y="3124200"/>
                </a:lnTo>
                <a:lnTo>
                  <a:pt x="6076833" y="3086100"/>
                </a:lnTo>
                <a:lnTo>
                  <a:pt x="6092681" y="3048000"/>
                </a:lnTo>
                <a:lnTo>
                  <a:pt x="6107561" y="3009900"/>
                </a:lnTo>
                <a:lnTo>
                  <a:pt x="6121470" y="2971800"/>
                </a:lnTo>
                <a:lnTo>
                  <a:pt x="6134405" y="2933700"/>
                </a:lnTo>
                <a:lnTo>
                  <a:pt x="6146362" y="2895600"/>
                </a:lnTo>
                <a:lnTo>
                  <a:pt x="6157337" y="2857500"/>
                </a:lnTo>
                <a:lnTo>
                  <a:pt x="6167328" y="2819400"/>
                </a:lnTo>
                <a:lnTo>
                  <a:pt x="6179573" y="2768600"/>
                </a:lnTo>
                <a:lnTo>
                  <a:pt x="6190396" y="2717800"/>
                </a:lnTo>
                <a:lnTo>
                  <a:pt x="6199800" y="2667000"/>
                </a:lnTo>
                <a:lnTo>
                  <a:pt x="6207791" y="2628900"/>
                </a:lnTo>
                <a:lnTo>
                  <a:pt x="6214374" y="2578100"/>
                </a:lnTo>
                <a:lnTo>
                  <a:pt x="6219554" y="2527300"/>
                </a:lnTo>
                <a:lnTo>
                  <a:pt x="6223335" y="2476500"/>
                </a:lnTo>
                <a:lnTo>
                  <a:pt x="6225723" y="2425700"/>
                </a:lnTo>
                <a:lnTo>
                  <a:pt x="6226723" y="2374900"/>
                </a:lnTo>
                <a:lnTo>
                  <a:pt x="6226339" y="2324100"/>
                </a:lnTo>
                <a:lnTo>
                  <a:pt x="6224577" y="2273300"/>
                </a:lnTo>
                <a:lnTo>
                  <a:pt x="6221441" y="2235200"/>
                </a:lnTo>
                <a:lnTo>
                  <a:pt x="6216937" y="2184400"/>
                </a:lnTo>
                <a:lnTo>
                  <a:pt x="6211069" y="2133600"/>
                </a:lnTo>
                <a:lnTo>
                  <a:pt x="6203843" y="2082800"/>
                </a:lnTo>
                <a:lnTo>
                  <a:pt x="6195264" y="2044700"/>
                </a:lnTo>
                <a:lnTo>
                  <a:pt x="6185335" y="1993900"/>
                </a:lnTo>
                <a:lnTo>
                  <a:pt x="6174063" y="1943100"/>
                </a:lnTo>
                <a:lnTo>
                  <a:pt x="6161453" y="1905000"/>
                </a:lnTo>
                <a:lnTo>
                  <a:pt x="6147509" y="1854200"/>
                </a:lnTo>
                <a:lnTo>
                  <a:pt x="6132236" y="1816100"/>
                </a:lnTo>
                <a:lnTo>
                  <a:pt x="6115639" y="1765300"/>
                </a:lnTo>
                <a:lnTo>
                  <a:pt x="6097724" y="1727200"/>
                </a:lnTo>
                <a:lnTo>
                  <a:pt x="6078495" y="1676400"/>
                </a:lnTo>
                <a:lnTo>
                  <a:pt x="6057957" y="1638300"/>
                </a:lnTo>
                <a:lnTo>
                  <a:pt x="6036116" y="1600200"/>
                </a:lnTo>
                <a:close/>
              </a:path>
              <a:path w="6226810" h="4394200">
                <a:moveTo>
                  <a:pt x="3639253" y="0"/>
                </a:moveTo>
                <a:lnTo>
                  <a:pt x="2572161" y="0"/>
                </a:lnTo>
                <a:lnTo>
                  <a:pt x="2072619" y="723900"/>
                </a:lnTo>
                <a:lnTo>
                  <a:pt x="1490780" y="723900"/>
                </a:lnTo>
                <a:lnTo>
                  <a:pt x="1432793" y="736600"/>
                </a:lnTo>
                <a:lnTo>
                  <a:pt x="1375844" y="736600"/>
                </a:lnTo>
                <a:lnTo>
                  <a:pt x="1211190" y="774700"/>
                </a:lnTo>
                <a:lnTo>
                  <a:pt x="1158358" y="774700"/>
                </a:lnTo>
                <a:lnTo>
                  <a:pt x="1106545" y="787400"/>
                </a:lnTo>
                <a:lnTo>
                  <a:pt x="1055748" y="812800"/>
                </a:lnTo>
                <a:lnTo>
                  <a:pt x="909420" y="850900"/>
                </a:lnTo>
                <a:lnTo>
                  <a:pt x="862652" y="876300"/>
                </a:lnTo>
                <a:lnTo>
                  <a:pt x="816882" y="901700"/>
                </a:lnTo>
                <a:lnTo>
                  <a:pt x="772106" y="914400"/>
                </a:lnTo>
                <a:lnTo>
                  <a:pt x="728321" y="939800"/>
                </a:lnTo>
                <a:lnTo>
                  <a:pt x="685523" y="965200"/>
                </a:lnTo>
                <a:lnTo>
                  <a:pt x="643708" y="990600"/>
                </a:lnTo>
                <a:lnTo>
                  <a:pt x="602873" y="1003300"/>
                </a:lnTo>
                <a:lnTo>
                  <a:pt x="563014" y="1028700"/>
                </a:lnTo>
                <a:lnTo>
                  <a:pt x="524128" y="1066800"/>
                </a:lnTo>
                <a:lnTo>
                  <a:pt x="486210" y="1092200"/>
                </a:lnTo>
                <a:lnTo>
                  <a:pt x="449257" y="1117600"/>
                </a:lnTo>
                <a:lnTo>
                  <a:pt x="413266" y="1143000"/>
                </a:lnTo>
                <a:lnTo>
                  <a:pt x="378232" y="1168400"/>
                </a:lnTo>
                <a:lnTo>
                  <a:pt x="344153" y="1206500"/>
                </a:lnTo>
                <a:lnTo>
                  <a:pt x="311024" y="1231900"/>
                </a:lnTo>
                <a:lnTo>
                  <a:pt x="278842" y="1270000"/>
                </a:lnTo>
                <a:lnTo>
                  <a:pt x="247603" y="1295400"/>
                </a:lnTo>
                <a:lnTo>
                  <a:pt x="217303" y="1333500"/>
                </a:lnTo>
                <a:lnTo>
                  <a:pt x="187940" y="1358900"/>
                </a:lnTo>
                <a:lnTo>
                  <a:pt x="159508" y="1397000"/>
                </a:lnTo>
                <a:lnTo>
                  <a:pt x="132006" y="1435100"/>
                </a:lnTo>
                <a:lnTo>
                  <a:pt x="105428" y="1460500"/>
                </a:lnTo>
                <a:lnTo>
                  <a:pt x="79771" y="1498600"/>
                </a:lnTo>
                <a:lnTo>
                  <a:pt x="55032" y="1536700"/>
                </a:lnTo>
                <a:lnTo>
                  <a:pt x="31207" y="1562100"/>
                </a:lnTo>
                <a:lnTo>
                  <a:pt x="8292" y="1600200"/>
                </a:lnTo>
                <a:lnTo>
                  <a:pt x="0" y="1612900"/>
                </a:lnTo>
                <a:lnTo>
                  <a:pt x="0" y="3530600"/>
                </a:lnTo>
                <a:lnTo>
                  <a:pt x="2860" y="3530600"/>
                </a:lnTo>
                <a:lnTo>
                  <a:pt x="31145" y="3568700"/>
                </a:lnTo>
                <a:lnTo>
                  <a:pt x="50455" y="3594100"/>
                </a:lnTo>
                <a:lnTo>
                  <a:pt x="92176" y="3644900"/>
                </a:lnTo>
                <a:lnTo>
                  <a:pt x="138186" y="3695700"/>
                </a:lnTo>
                <a:lnTo>
                  <a:pt x="188670" y="3746500"/>
                </a:lnTo>
                <a:lnTo>
                  <a:pt x="243812" y="3797300"/>
                </a:lnTo>
                <a:lnTo>
                  <a:pt x="273186" y="3822700"/>
                </a:lnTo>
                <a:lnTo>
                  <a:pt x="303795" y="3848100"/>
                </a:lnTo>
                <a:lnTo>
                  <a:pt x="335659" y="3873500"/>
                </a:lnTo>
                <a:lnTo>
                  <a:pt x="368804" y="3886200"/>
                </a:lnTo>
                <a:lnTo>
                  <a:pt x="403250" y="3911600"/>
                </a:lnTo>
                <a:lnTo>
                  <a:pt x="439023" y="3937000"/>
                </a:lnTo>
                <a:lnTo>
                  <a:pt x="476144" y="3962400"/>
                </a:lnTo>
                <a:lnTo>
                  <a:pt x="514636" y="3987800"/>
                </a:lnTo>
                <a:lnTo>
                  <a:pt x="554523" y="4000500"/>
                </a:lnTo>
                <a:lnTo>
                  <a:pt x="595828" y="4025900"/>
                </a:lnTo>
                <a:lnTo>
                  <a:pt x="638574" y="4038600"/>
                </a:lnTo>
                <a:lnTo>
                  <a:pt x="682783" y="4064000"/>
                </a:lnTo>
                <a:lnTo>
                  <a:pt x="728479" y="4076700"/>
                </a:lnTo>
                <a:lnTo>
                  <a:pt x="775684" y="4102100"/>
                </a:lnTo>
                <a:lnTo>
                  <a:pt x="824423" y="4114800"/>
                </a:lnTo>
                <a:lnTo>
                  <a:pt x="874717" y="4140200"/>
                </a:lnTo>
                <a:lnTo>
                  <a:pt x="926590" y="4152900"/>
                </a:lnTo>
                <a:lnTo>
                  <a:pt x="1035165" y="4178300"/>
                </a:lnTo>
                <a:lnTo>
                  <a:pt x="1210443" y="4216400"/>
                </a:lnTo>
                <a:lnTo>
                  <a:pt x="1272273" y="4216400"/>
                </a:lnTo>
                <a:lnTo>
                  <a:pt x="1335842" y="4229100"/>
                </a:lnTo>
                <a:lnTo>
                  <a:pt x="1401175" y="4229100"/>
                </a:lnTo>
                <a:lnTo>
                  <a:pt x="1468293" y="4241800"/>
                </a:lnTo>
                <a:lnTo>
                  <a:pt x="2269393" y="4241800"/>
                </a:lnTo>
                <a:lnTo>
                  <a:pt x="2885470" y="3365500"/>
                </a:lnTo>
                <a:lnTo>
                  <a:pt x="1493165" y="3365500"/>
                </a:lnTo>
                <a:lnTo>
                  <a:pt x="1434211" y="3352800"/>
                </a:lnTo>
                <a:lnTo>
                  <a:pt x="1377056" y="3352800"/>
                </a:lnTo>
                <a:lnTo>
                  <a:pt x="1268238" y="3327400"/>
                </a:lnTo>
                <a:lnTo>
                  <a:pt x="1166893" y="3302000"/>
                </a:lnTo>
                <a:lnTo>
                  <a:pt x="1119080" y="3289300"/>
                </a:lnTo>
                <a:lnTo>
                  <a:pt x="1073204" y="3276600"/>
                </a:lnTo>
                <a:lnTo>
                  <a:pt x="1029289" y="3251200"/>
                </a:lnTo>
                <a:lnTo>
                  <a:pt x="987357" y="3238500"/>
                </a:lnTo>
                <a:lnTo>
                  <a:pt x="947430" y="3213100"/>
                </a:lnTo>
                <a:lnTo>
                  <a:pt x="909533" y="3200400"/>
                </a:lnTo>
                <a:lnTo>
                  <a:pt x="873687" y="3175000"/>
                </a:lnTo>
                <a:lnTo>
                  <a:pt x="839916" y="3149600"/>
                </a:lnTo>
                <a:lnTo>
                  <a:pt x="808243" y="3124200"/>
                </a:lnTo>
                <a:lnTo>
                  <a:pt x="778690" y="3098800"/>
                </a:lnTo>
                <a:lnTo>
                  <a:pt x="751281" y="3060700"/>
                </a:lnTo>
                <a:lnTo>
                  <a:pt x="726038" y="3035300"/>
                </a:lnTo>
                <a:lnTo>
                  <a:pt x="699364" y="2997200"/>
                </a:lnTo>
                <a:lnTo>
                  <a:pt x="675571" y="2959100"/>
                </a:lnTo>
                <a:lnTo>
                  <a:pt x="654678" y="2921000"/>
                </a:lnTo>
                <a:lnTo>
                  <a:pt x="636708" y="2870200"/>
                </a:lnTo>
                <a:lnTo>
                  <a:pt x="621682" y="2832100"/>
                </a:lnTo>
                <a:lnTo>
                  <a:pt x="609620" y="2781300"/>
                </a:lnTo>
                <a:lnTo>
                  <a:pt x="600545" y="2730500"/>
                </a:lnTo>
                <a:lnTo>
                  <a:pt x="594476" y="2679700"/>
                </a:lnTo>
                <a:lnTo>
                  <a:pt x="591435" y="2628900"/>
                </a:lnTo>
                <a:lnTo>
                  <a:pt x="591444" y="2578100"/>
                </a:lnTo>
                <a:lnTo>
                  <a:pt x="594523" y="2527300"/>
                </a:lnTo>
                <a:lnTo>
                  <a:pt x="600693" y="2476500"/>
                </a:lnTo>
                <a:lnTo>
                  <a:pt x="609976" y="2425700"/>
                </a:lnTo>
                <a:lnTo>
                  <a:pt x="622393" y="2374900"/>
                </a:lnTo>
                <a:lnTo>
                  <a:pt x="632752" y="2336800"/>
                </a:lnTo>
                <a:lnTo>
                  <a:pt x="644657" y="2298700"/>
                </a:lnTo>
                <a:lnTo>
                  <a:pt x="658127" y="2260600"/>
                </a:lnTo>
                <a:lnTo>
                  <a:pt x="673175" y="2222500"/>
                </a:lnTo>
                <a:lnTo>
                  <a:pt x="689819" y="2184400"/>
                </a:lnTo>
                <a:lnTo>
                  <a:pt x="708075" y="2146300"/>
                </a:lnTo>
                <a:lnTo>
                  <a:pt x="727957" y="2108200"/>
                </a:lnTo>
                <a:lnTo>
                  <a:pt x="749483" y="2070100"/>
                </a:lnTo>
                <a:lnTo>
                  <a:pt x="772668" y="2044700"/>
                </a:lnTo>
                <a:lnTo>
                  <a:pt x="797527" y="2006600"/>
                </a:lnTo>
                <a:lnTo>
                  <a:pt x="824078" y="1968500"/>
                </a:lnTo>
                <a:lnTo>
                  <a:pt x="852336" y="1943100"/>
                </a:lnTo>
                <a:lnTo>
                  <a:pt x="882316" y="1905000"/>
                </a:lnTo>
                <a:lnTo>
                  <a:pt x="914035" y="1879600"/>
                </a:lnTo>
                <a:lnTo>
                  <a:pt x="947509" y="1841500"/>
                </a:lnTo>
                <a:lnTo>
                  <a:pt x="982753" y="1816100"/>
                </a:lnTo>
                <a:lnTo>
                  <a:pt x="1019784" y="1790700"/>
                </a:lnTo>
                <a:lnTo>
                  <a:pt x="1058617" y="1765300"/>
                </a:lnTo>
                <a:lnTo>
                  <a:pt x="1099269" y="1739900"/>
                </a:lnTo>
                <a:lnTo>
                  <a:pt x="1141755" y="1714500"/>
                </a:lnTo>
                <a:lnTo>
                  <a:pt x="1186091" y="1701800"/>
                </a:lnTo>
                <a:lnTo>
                  <a:pt x="1232293" y="1676400"/>
                </a:lnTo>
                <a:lnTo>
                  <a:pt x="1280378" y="1663700"/>
                </a:lnTo>
                <a:lnTo>
                  <a:pt x="1382257" y="1638300"/>
                </a:lnTo>
                <a:lnTo>
                  <a:pt x="1491856" y="1612900"/>
                </a:lnTo>
                <a:lnTo>
                  <a:pt x="1549590" y="1600200"/>
                </a:lnTo>
                <a:lnTo>
                  <a:pt x="2534721" y="1600200"/>
                </a:lnTo>
                <a:lnTo>
                  <a:pt x="3639253" y="0"/>
                </a:lnTo>
                <a:close/>
              </a:path>
              <a:path w="6226810" h="4394200">
                <a:moveTo>
                  <a:pt x="4401513" y="723900"/>
                </a:moveTo>
                <a:lnTo>
                  <a:pt x="3669403" y="723900"/>
                </a:lnTo>
                <a:lnTo>
                  <a:pt x="1812206" y="3365500"/>
                </a:lnTo>
                <a:lnTo>
                  <a:pt x="2885470" y="3365500"/>
                </a:lnTo>
                <a:lnTo>
                  <a:pt x="4126552" y="1600200"/>
                </a:lnTo>
                <a:lnTo>
                  <a:pt x="6036116" y="1600200"/>
                </a:lnTo>
                <a:lnTo>
                  <a:pt x="6012975" y="1562100"/>
                </a:lnTo>
                <a:lnTo>
                  <a:pt x="5988541" y="1511300"/>
                </a:lnTo>
                <a:lnTo>
                  <a:pt x="5962817" y="1473200"/>
                </a:lnTo>
                <a:lnTo>
                  <a:pt x="5935810" y="1435100"/>
                </a:lnTo>
                <a:lnTo>
                  <a:pt x="5907524" y="1397000"/>
                </a:lnTo>
                <a:lnTo>
                  <a:pt x="5867892" y="1346200"/>
                </a:lnTo>
                <a:lnTo>
                  <a:pt x="5824061" y="1308100"/>
                </a:lnTo>
                <a:lnTo>
                  <a:pt x="5800513" y="1282700"/>
                </a:lnTo>
                <a:lnTo>
                  <a:pt x="5750036" y="1231900"/>
                </a:lnTo>
                <a:lnTo>
                  <a:pt x="5694900" y="1181100"/>
                </a:lnTo>
                <a:lnTo>
                  <a:pt x="5665527" y="1155700"/>
                </a:lnTo>
                <a:lnTo>
                  <a:pt x="5634920" y="1130300"/>
                </a:lnTo>
                <a:lnTo>
                  <a:pt x="5603057" y="1104900"/>
                </a:lnTo>
                <a:lnTo>
                  <a:pt x="5569913" y="1079500"/>
                </a:lnTo>
                <a:lnTo>
                  <a:pt x="5535467" y="1054100"/>
                </a:lnTo>
                <a:lnTo>
                  <a:pt x="5499695" y="1028700"/>
                </a:lnTo>
                <a:lnTo>
                  <a:pt x="5462574" y="1016000"/>
                </a:lnTo>
                <a:lnTo>
                  <a:pt x="5424081" y="990600"/>
                </a:lnTo>
                <a:lnTo>
                  <a:pt x="5384193" y="965200"/>
                </a:lnTo>
                <a:lnTo>
                  <a:pt x="5342888" y="952500"/>
                </a:lnTo>
                <a:lnTo>
                  <a:pt x="5300142" y="927100"/>
                </a:lnTo>
                <a:lnTo>
                  <a:pt x="5255932" y="914400"/>
                </a:lnTo>
                <a:lnTo>
                  <a:pt x="5210236" y="889000"/>
                </a:lnTo>
                <a:lnTo>
                  <a:pt x="5163030" y="876300"/>
                </a:lnTo>
                <a:lnTo>
                  <a:pt x="5114291" y="850900"/>
                </a:lnTo>
                <a:lnTo>
                  <a:pt x="5012124" y="825500"/>
                </a:lnTo>
                <a:lnTo>
                  <a:pt x="4903550" y="800100"/>
                </a:lnTo>
                <a:lnTo>
                  <a:pt x="4728275" y="762000"/>
                </a:lnTo>
                <a:lnTo>
                  <a:pt x="4666448" y="749300"/>
                </a:lnTo>
                <a:lnTo>
                  <a:pt x="4602881" y="749300"/>
                </a:lnTo>
                <a:lnTo>
                  <a:pt x="4537551" y="736600"/>
                </a:lnTo>
                <a:lnTo>
                  <a:pt x="4470437" y="736600"/>
                </a:lnTo>
                <a:lnTo>
                  <a:pt x="4401513" y="723900"/>
                </a:lnTo>
                <a:close/>
              </a:path>
            </a:pathLst>
          </a:custGeom>
          <a:solidFill>
            <a:srgbClr val="F1F1F2"/>
          </a:solidFill>
        </p:spPr>
        <p:txBody>
          <a:bodyPr wrap="square" lIns="0" tIns="0" rIns="0" bIns="0" rtlCol="0"/>
          <a:lstStyle/>
          <a:p>
            <a:endParaRPr/>
          </a:p>
        </p:txBody>
      </p:sp>
      <p:sp>
        <p:nvSpPr>
          <p:cNvPr id="57" name="object 3">
            <a:extLst>
              <a:ext uri="{FF2B5EF4-FFF2-40B4-BE49-F238E27FC236}">
                <a16:creationId xmlns:a16="http://schemas.microsoft.com/office/drawing/2014/main" xmlns="" id="{113A44DE-E746-9A49-9709-95CDA76B7DFB}"/>
              </a:ext>
            </a:extLst>
          </p:cNvPr>
          <p:cNvSpPr/>
          <p:nvPr/>
        </p:nvSpPr>
        <p:spPr>
          <a:xfrm>
            <a:off x="6065130" y="5259"/>
            <a:ext cx="3840897" cy="3829050"/>
          </a:xfrm>
          <a:custGeom>
            <a:avLst/>
            <a:gdLst/>
            <a:ahLst/>
            <a:cxnLst/>
            <a:rect l="l" t="t" r="r" b="b"/>
            <a:pathLst>
              <a:path w="6303009" h="5105400">
                <a:moveTo>
                  <a:pt x="6302967" y="1130299"/>
                </a:moveTo>
                <a:lnTo>
                  <a:pt x="4733571" y="1130299"/>
                </a:lnTo>
                <a:lnTo>
                  <a:pt x="4792527" y="1142999"/>
                </a:lnTo>
                <a:lnTo>
                  <a:pt x="4849682" y="1142999"/>
                </a:lnTo>
                <a:lnTo>
                  <a:pt x="4958495" y="1168399"/>
                </a:lnTo>
                <a:lnTo>
                  <a:pt x="5059829" y="1193799"/>
                </a:lnTo>
                <a:lnTo>
                  <a:pt x="5107635" y="1206499"/>
                </a:lnTo>
                <a:lnTo>
                  <a:pt x="5153503" y="1219199"/>
                </a:lnTo>
                <a:lnTo>
                  <a:pt x="5197410" y="1244599"/>
                </a:lnTo>
                <a:lnTo>
                  <a:pt x="5239334" y="1257299"/>
                </a:lnTo>
                <a:lnTo>
                  <a:pt x="5279252" y="1282699"/>
                </a:lnTo>
                <a:lnTo>
                  <a:pt x="5317141" y="1295399"/>
                </a:lnTo>
                <a:lnTo>
                  <a:pt x="5352979" y="1320799"/>
                </a:lnTo>
                <a:lnTo>
                  <a:pt x="5386743" y="1346199"/>
                </a:lnTo>
                <a:lnTo>
                  <a:pt x="5418409" y="1371599"/>
                </a:lnTo>
                <a:lnTo>
                  <a:pt x="5447957" y="1396999"/>
                </a:lnTo>
                <a:lnTo>
                  <a:pt x="5475362" y="1435099"/>
                </a:lnTo>
                <a:lnTo>
                  <a:pt x="5500602" y="1460499"/>
                </a:lnTo>
                <a:lnTo>
                  <a:pt x="5527306" y="1498599"/>
                </a:lnTo>
                <a:lnTo>
                  <a:pt x="5551126" y="1536699"/>
                </a:lnTo>
                <a:lnTo>
                  <a:pt x="5572040" y="1574799"/>
                </a:lnTo>
                <a:lnTo>
                  <a:pt x="5590028" y="1625599"/>
                </a:lnTo>
                <a:lnTo>
                  <a:pt x="5605069" y="1663699"/>
                </a:lnTo>
                <a:lnTo>
                  <a:pt x="5617141" y="1714499"/>
                </a:lnTo>
                <a:lnTo>
                  <a:pt x="5626225" y="1765299"/>
                </a:lnTo>
                <a:lnTo>
                  <a:pt x="5632300" y="1816099"/>
                </a:lnTo>
                <a:lnTo>
                  <a:pt x="5635343" y="1866899"/>
                </a:lnTo>
                <a:lnTo>
                  <a:pt x="5635336" y="1917699"/>
                </a:lnTo>
                <a:lnTo>
                  <a:pt x="5632256" y="1968499"/>
                </a:lnTo>
                <a:lnTo>
                  <a:pt x="5626082" y="2019299"/>
                </a:lnTo>
                <a:lnTo>
                  <a:pt x="5616795" y="2070099"/>
                </a:lnTo>
                <a:lnTo>
                  <a:pt x="5604373" y="2120899"/>
                </a:lnTo>
                <a:lnTo>
                  <a:pt x="5590528" y="2171699"/>
                </a:lnTo>
                <a:lnTo>
                  <a:pt x="5574256" y="2222499"/>
                </a:lnTo>
                <a:lnTo>
                  <a:pt x="5555654" y="2260599"/>
                </a:lnTo>
                <a:lnTo>
                  <a:pt x="5534818" y="2311399"/>
                </a:lnTo>
                <a:lnTo>
                  <a:pt x="5511845" y="2349499"/>
                </a:lnTo>
                <a:lnTo>
                  <a:pt x="5486829" y="2387599"/>
                </a:lnTo>
                <a:lnTo>
                  <a:pt x="5459868" y="2425699"/>
                </a:lnTo>
                <a:lnTo>
                  <a:pt x="5431058" y="2463799"/>
                </a:lnTo>
                <a:lnTo>
                  <a:pt x="5400495" y="2501899"/>
                </a:lnTo>
                <a:lnTo>
                  <a:pt x="5368275" y="2539999"/>
                </a:lnTo>
                <a:lnTo>
                  <a:pt x="5334494" y="2565399"/>
                </a:lnTo>
                <a:lnTo>
                  <a:pt x="5299248" y="2603499"/>
                </a:lnTo>
                <a:lnTo>
                  <a:pt x="5262635" y="2628899"/>
                </a:lnTo>
                <a:lnTo>
                  <a:pt x="5224749" y="2654299"/>
                </a:lnTo>
                <a:lnTo>
                  <a:pt x="5185687" y="2692399"/>
                </a:lnTo>
                <a:lnTo>
                  <a:pt x="5145546" y="2717799"/>
                </a:lnTo>
                <a:lnTo>
                  <a:pt x="5104421" y="2730499"/>
                </a:lnTo>
                <a:lnTo>
                  <a:pt x="5062409" y="2755899"/>
                </a:lnTo>
                <a:lnTo>
                  <a:pt x="5019605" y="2781299"/>
                </a:lnTo>
                <a:lnTo>
                  <a:pt x="4932010" y="2806699"/>
                </a:lnTo>
                <a:lnTo>
                  <a:pt x="4887410" y="2832099"/>
                </a:lnTo>
                <a:lnTo>
                  <a:pt x="4751557" y="2870199"/>
                </a:lnTo>
                <a:lnTo>
                  <a:pt x="4705909" y="2870199"/>
                </a:lnTo>
                <a:lnTo>
                  <a:pt x="4660239" y="2882899"/>
                </a:lnTo>
                <a:lnTo>
                  <a:pt x="4614644" y="2882899"/>
                </a:lnTo>
                <a:lnTo>
                  <a:pt x="4569219" y="2895599"/>
                </a:lnTo>
                <a:lnTo>
                  <a:pt x="3691893" y="2895599"/>
                </a:lnTo>
                <a:lnTo>
                  <a:pt x="2166204" y="5105399"/>
                </a:lnTo>
                <a:lnTo>
                  <a:pt x="3233118" y="5105399"/>
                </a:lnTo>
                <a:lnTo>
                  <a:pt x="4154097" y="3771899"/>
                </a:lnTo>
                <a:lnTo>
                  <a:pt x="4653251" y="3771899"/>
                </a:lnTo>
                <a:lnTo>
                  <a:pt x="4709658" y="3759199"/>
                </a:lnTo>
                <a:lnTo>
                  <a:pt x="4765264" y="3759199"/>
                </a:lnTo>
                <a:lnTo>
                  <a:pt x="4874062" y="3733799"/>
                </a:lnTo>
                <a:lnTo>
                  <a:pt x="4927247" y="3733799"/>
                </a:lnTo>
                <a:lnTo>
                  <a:pt x="5131804" y="3682999"/>
                </a:lnTo>
                <a:lnTo>
                  <a:pt x="5180879" y="3657599"/>
                </a:lnTo>
                <a:lnTo>
                  <a:pt x="5276529" y="3632199"/>
                </a:lnTo>
                <a:lnTo>
                  <a:pt x="5323095" y="3606799"/>
                </a:lnTo>
                <a:lnTo>
                  <a:pt x="5368818" y="3594099"/>
                </a:lnTo>
                <a:lnTo>
                  <a:pt x="5413694" y="3568699"/>
                </a:lnTo>
                <a:lnTo>
                  <a:pt x="5457719" y="3543299"/>
                </a:lnTo>
                <a:lnTo>
                  <a:pt x="5500889" y="3530599"/>
                </a:lnTo>
                <a:lnTo>
                  <a:pt x="5543202" y="3505199"/>
                </a:lnTo>
                <a:lnTo>
                  <a:pt x="5584652" y="3479799"/>
                </a:lnTo>
                <a:lnTo>
                  <a:pt x="5625237" y="3454399"/>
                </a:lnTo>
                <a:lnTo>
                  <a:pt x="5664954" y="3428999"/>
                </a:lnTo>
                <a:lnTo>
                  <a:pt x="5703797" y="3403599"/>
                </a:lnTo>
                <a:lnTo>
                  <a:pt x="5741764" y="3378199"/>
                </a:lnTo>
                <a:lnTo>
                  <a:pt x="5778852" y="3340099"/>
                </a:lnTo>
                <a:lnTo>
                  <a:pt x="5815055" y="3314699"/>
                </a:lnTo>
                <a:lnTo>
                  <a:pt x="5850372" y="3289299"/>
                </a:lnTo>
                <a:lnTo>
                  <a:pt x="5884798" y="3263899"/>
                </a:lnTo>
                <a:lnTo>
                  <a:pt x="5918329" y="3225799"/>
                </a:lnTo>
                <a:lnTo>
                  <a:pt x="5950962" y="3200399"/>
                </a:lnTo>
                <a:lnTo>
                  <a:pt x="5982694" y="3162299"/>
                </a:lnTo>
                <a:lnTo>
                  <a:pt x="6013520" y="3136899"/>
                </a:lnTo>
                <a:lnTo>
                  <a:pt x="6043437" y="3098799"/>
                </a:lnTo>
                <a:lnTo>
                  <a:pt x="6072442" y="3060699"/>
                </a:lnTo>
                <a:lnTo>
                  <a:pt x="6100530" y="3035299"/>
                </a:lnTo>
                <a:lnTo>
                  <a:pt x="6127699" y="2997199"/>
                </a:lnTo>
                <a:lnTo>
                  <a:pt x="6153944" y="2959099"/>
                </a:lnTo>
                <a:lnTo>
                  <a:pt x="6179262" y="2933699"/>
                </a:lnTo>
                <a:lnTo>
                  <a:pt x="6203649" y="2895599"/>
                </a:lnTo>
                <a:lnTo>
                  <a:pt x="6227102" y="2857499"/>
                </a:lnTo>
                <a:lnTo>
                  <a:pt x="6249617" y="2819399"/>
                </a:lnTo>
                <a:lnTo>
                  <a:pt x="6271190" y="2781299"/>
                </a:lnTo>
                <a:lnTo>
                  <a:pt x="6291818" y="2755899"/>
                </a:lnTo>
                <a:lnTo>
                  <a:pt x="6302967" y="2730499"/>
                </a:lnTo>
                <a:lnTo>
                  <a:pt x="6302967" y="1130299"/>
                </a:lnTo>
                <a:close/>
              </a:path>
              <a:path w="6303009" h="5105400">
                <a:moveTo>
                  <a:pt x="3596901" y="0"/>
                </a:moveTo>
                <a:lnTo>
                  <a:pt x="2529940" y="0"/>
                </a:lnTo>
                <a:lnTo>
                  <a:pt x="2360590" y="241299"/>
                </a:lnTo>
                <a:lnTo>
                  <a:pt x="1897855" y="241299"/>
                </a:lnTo>
                <a:lnTo>
                  <a:pt x="1837780" y="253999"/>
                </a:lnTo>
                <a:lnTo>
                  <a:pt x="1720764" y="253999"/>
                </a:lnTo>
                <a:lnTo>
                  <a:pt x="1663816" y="266699"/>
                </a:lnTo>
                <a:lnTo>
                  <a:pt x="1607901" y="266699"/>
                </a:lnTo>
                <a:lnTo>
                  <a:pt x="1499162" y="292099"/>
                </a:lnTo>
                <a:lnTo>
                  <a:pt x="1293936" y="342899"/>
                </a:lnTo>
                <a:lnTo>
                  <a:pt x="1245161" y="368299"/>
                </a:lnTo>
                <a:lnTo>
                  <a:pt x="1150623" y="393699"/>
                </a:lnTo>
                <a:lnTo>
                  <a:pt x="1104853" y="419099"/>
                </a:lnTo>
                <a:lnTo>
                  <a:pt x="1060077" y="444499"/>
                </a:lnTo>
                <a:lnTo>
                  <a:pt x="1016292" y="457199"/>
                </a:lnTo>
                <a:lnTo>
                  <a:pt x="973494" y="482599"/>
                </a:lnTo>
                <a:lnTo>
                  <a:pt x="931679" y="507999"/>
                </a:lnTo>
                <a:lnTo>
                  <a:pt x="890844" y="533399"/>
                </a:lnTo>
                <a:lnTo>
                  <a:pt x="850985" y="558799"/>
                </a:lnTo>
                <a:lnTo>
                  <a:pt x="812099" y="584199"/>
                </a:lnTo>
                <a:lnTo>
                  <a:pt x="774181" y="609599"/>
                </a:lnTo>
                <a:lnTo>
                  <a:pt x="737228" y="634999"/>
                </a:lnTo>
                <a:lnTo>
                  <a:pt x="701237" y="673099"/>
                </a:lnTo>
                <a:lnTo>
                  <a:pt x="666203" y="698499"/>
                </a:lnTo>
                <a:lnTo>
                  <a:pt x="632124" y="723899"/>
                </a:lnTo>
                <a:lnTo>
                  <a:pt x="598995" y="761999"/>
                </a:lnTo>
                <a:lnTo>
                  <a:pt x="566813" y="787399"/>
                </a:lnTo>
                <a:lnTo>
                  <a:pt x="535574" y="825499"/>
                </a:lnTo>
                <a:lnTo>
                  <a:pt x="505274" y="850899"/>
                </a:lnTo>
                <a:lnTo>
                  <a:pt x="475911" y="888999"/>
                </a:lnTo>
                <a:lnTo>
                  <a:pt x="447480" y="914399"/>
                </a:lnTo>
                <a:lnTo>
                  <a:pt x="419977" y="952499"/>
                </a:lnTo>
                <a:lnTo>
                  <a:pt x="393399" y="990599"/>
                </a:lnTo>
                <a:lnTo>
                  <a:pt x="367742" y="1015999"/>
                </a:lnTo>
                <a:lnTo>
                  <a:pt x="343003" y="1054099"/>
                </a:lnTo>
                <a:lnTo>
                  <a:pt x="319178" y="1092199"/>
                </a:lnTo>
                <a:lnTo>
                  <a:pt x="296263" y="1130299"/>
                </a:lnTo>
                <a:lnTo>
                  <a:pt x="274254" y="1168399"/>
                </a:lnTo>
                <a:lnTo>
                  <a:pt x="253149" y="1193799"/>
                </a:lnTo>
                <a:lnTo>
                  <a:pt x="232943" y="1231899"/>
                </a:lnTo>
                <a:lnTo>
                  <a:pt x="213633" y="1269999"/>
                </a:lnTo>
                <a:lnTo>
                  <a:pt x="195214" y="1308099"/>
                </a:lnTo>
                <a:lnTo>
                  <a:pt x="177684" y="1346199"/>
                </a:lnTo>
                <a:lnTo>
                  <a:pt x="161039" y="1384299"/>
                </a:lnTo>
                <a:lnTo>
                  <a:pt x="145275" y="1422399"/>
                </a:lnTo>
                <a:lnTo>
                  <a:pt x="130388" y="1460499"/>
                </a:lnTo>
                <a:lnTo>
                  <a:pt x="116375" y="1485899"/>
                </a:lnTo>
                <a:lnTo>
                  <a:pt x="103231" y="1523999"/>
                </a:lnTo>
                <a:lnTo>
                  <a:pt x="90955" y="1562099"/>
                </a:lnTo>
                <a:lnTo>
                  <a:pt x="79541" y="1600199"/>
                </a:lnTo>
                <a:lnTo>
                  <a:pt x="68986" y="1638299"/>
                </a:lnTo>
                <a:lnTo>
                  <a:pt x="59287" y="1676399"/>
                </a:lnTo>
                <a:lnTo>
                  <a:pt x="47062" y="1727199"/>
                </a:lnTo>
                <a:lnTo>
                  <a:pt x="36258" y="1777999"/>
                </a:lnTo>
                <a:lnTo>
                  <a:pt x="26869" y="1828799"/>
                </a:lnTo>
                <a:lnTo>
                  <a:pt x="18892" y="1866899"/>
                </a:lnTo>
                <a:lnTo>
                  <a:pt x="12321" y="1917699"/>
                </a:lnTo>
                <a:lnTo>
                  <a:pt x="7151" y="1968499"/>
                </a:lnTo>
                <a:lnTo>
                  <a:pt x="3377" y="2019299"/>
                </a:lnTo>
                <a:lnTo>
                  <a:pt x="995" y="2070099"/>
                </a:lnTo>
                <a:lnTo>
                  <a:pt x="0" y="2120899"/>
                </a:lnTo>
                <a:lnTo>
                  <a:pt x="386" y="2171699"/>
                </a:lnTo>
                <a:lnTo>
                  <a:pt x="2149" y="2222499"/>
                </a:lnTo>
                <a:lnTo>
                  <a:pt x="5285" y="2260599"/>
                </a:lnTo>
                <a:lnTo>
                  <a:pt x="9788" y="2311399"/>
                </a:lnTo>
                <a:lnTo>
                  <a:pt x="15653" y="2362199"/>
                </a:lnTo>
                <a:lnTo>
                  <a:pt x="22876" y="2412999"/>
                </a:lnTo>
                <a:lnTo>
                  <a:pt x="31452" y="2451099"/>
                </a:lnTo>
                <a:lnTo>
                  <a:pt x="41376" y="2501899"/>
                </a:lnTo>
                <a:lnTo>
                  <a:pt x="52642" y="2552699"/>
                </a:lnTo>
                <a:lnTo>
                  <a:pt x="65247" y="2590799"/>
                </a:lnTo>
                <a:lnTo>
                  <a:pt x="79185" y="2641599"/>
                </a:lnTo>
                <a:lnTo>
                  <a:pt x="94452" y="2679699"/>
                </a:lnTo>
                <a:lnTo>
                  <a:pt x="111042" y="2730499"/>
                </a:lnTo>
                <a:lnTo>
                  <a:pt x="128951" y="2768599"/>
                </a:lnTo>
                <a:lnTo>
                  <a:pt x="148174" y="2819399"/>
                </a:lnTo>
                <a:lnTo>
                  <a:pt x="168706" y="2857499"/>
                </a:lnTo>
                <a:lnTo>
                  <a:pt x="190542" y="2895599"/>
                </a:lnTo>
                <a:lnTo>
                  <a:pt x="213677" y="2933699"/>
                </a:lnTo>
                <a:lnTo>
                  <a:pt x="238107" y="2984499"/>
                </a:lnTo>
                <a:lnTo>
                  <a:pt x="263827" y="3022599"/>
                </a:lnTo>
                <a:lnTo>
                  <a:pt x="290832" y="3060699"/>
                </a:lnTo>
                <a:lnTo>
                  <a:pt x="319116" y="3098799"/>
                </a:lnTo>
                <a:lnTo>
                  <a:pt x="358762" y="3149599"/>
                </a:lnTo>
                <a:lnTo>
                  <a:pt x="380147" y="3162299"/>
                </a:lnTo>
                <a:lnTo>
                  <a:pt x="402605" y="3187699"/>
                </a:lnTo>
                <a:lnTo>
                  <a:pt x="450829" y="3238499"/>
                </a:lnTo>
                <a:lnTo>
                  <a:pt x="503618" y="3289299"/>
                </a:lnTo>
                <a:lnTo>
                  <a:pt x="561158" y="3340099"/>
                </a:lnTo>
                <a:lnTo>
                  <a:pt x="591766" y="3365499"/>
                </a:lnTo>
                <a:lnTo>
                  <a:pt x="623631" y="3390899"/>
                </a:lnTo>
                <a:lnTo>
                  <a:pt x="656775" y="3416299"/>
                </a:lnTo>
                <a:lnTo>
                  <a:pt x="691222" y="3441699"/>
                </a:lnTo>
                <a:lnTo>
                  <a:pt x="726994" y="3454399"/>
                </a:lnTo>
                <a:lnTo>
                  <a:pt x="764115" y="3479799"/>
                </a:lnTo>
                <a:lnTo>
                  <a:pt x="802607" y="3505199"/>
                </a:lnTo>
                <a:lnTo>
                  <a:pt x="842494" y="3530599"/>
                </a:lnTo>
                <a:lnTo>
                  <a:pt x="883799" y="3543299"/>
                </a:lnTo>
                <a:lnTo>
                  <a:pt x="926545" y="3568699"/>
                </a:lnTo>
                <a:lnTo>
                  <a:pt x="970754" y="3581399"/>
                </a:lnTo>
                <a:lnTo>
                  <a:pt x="1016450" y="3606799"/>
                </a:lnTo>
                <a:lnTo>
                  <a:pt x="1063655" y="3619499"/>
                </a:lnTo>
                <a:lnTo>
                  <a:pt x="1112394" y="3644899"/>
                </a:lnTo>
                <a:lnTo>
                  <a:pt x="1162688" y="3657599"/>
                </a:lnTo>
                <a:lnTo>
                  <a:pt x="1268036" y="3682999"/>
                </a:lnTo>
                <a:lnTo>
                  <a:pt x="1379883" y="3708399"/>
                </a:lnTo>
                <a:lnTo>
                  <a:pt x="1560244" y="3746499"/>
                </a:lnTo>
                <a:lnTo>
                  <a:pt x="1623813" y="3746499"/>
                </a:lnTo>
                <a:lnTo>
                  <a:pt x="1689146" y="3759199"/>
                </a:lnTo>
                <a:lnTo>
                  <a:pt x="1756264" y="3759199"/>
                </a:lnTo>
                <a:lnTo>
                  <a:pt x="1825192" y="3771899"/>
                </a:lnTo>
                <a:lnTo>
                  <a:pt x="2557364" y="3771899"/>
                </a:lnTo>
                <a:lnTo>
                  <a:pt x="3173441" y="2895599"/>
                </a:lnTo>
                <a:lnTo>
                  <a:pt x="1968567" y="2895599"/>
                </a:lnTo>
                <a:lnTo>
                  <a:pt x="1904351" y="2882899"/>
                </a:lnTo>
                <a:lnTo>
                  <a:pt x="1722182" y="2882899"/>
                </a:lnTo>
                <a:lnTo>
                  <a:pt x="1609695" y="2857499"/>
                </a:lnTo>
                <a:lnTo>
                  <a:pt x="1556209" y="2857499"/>
                </a:lnTo>
                <a:lnTo>
                  <a:pt x="1454864" y="2832099"/>
                </a:lnTo>
                <a:lnTo>
                  <a:pt x="1407051" y="2806699"/>
                </a:lnTo>
                <a:lnTo>
                  <a:pt x="1361175" y="2793999"/>
                </a:lnTo>
                <a:lnTo>
                  <a:pt x="1317260" y="2781299"/>
                </a:lnTo>
                <a:lnTo>
                  <a:pt x="1275328" y="2755899"/>
                </a:lnTo>
                <a:lnTo>
                  <a:pt x="1235401" y="2743199"/>
                </a:lnTo>
                <a:lnTo>
                  <a:pt x="1197504" y="2717799"/>
                </a:lnTo>
                <a:lnTo>
                  <a:pt x="1161658" y="2692399"/>
                </a:lnTo>
                <a:lnTo>
                  <a:pt x="1127887" y="2666999"/>
                </a:lnTo>
                <a:lnTo>
                  <a:pt x="1096214" y="2641599"/>
                </a:lnTo>
                <a:lnTo>
                  <a:pt x="1066661" y="2616199"/>
                </a:lnTo>
                <a:lnTo>
                  <a:pt x="1014009" y="2552699"/>
                </a:lnTo>
                <a:lnTo>
                  <a:pt x="987335" y="2514599"/>
                </a:lnTo>
                <a:lnTo>
                  <a:pt x="963542" y="2476499"/>
                </a:lnTo>
                <a:lnTo>
                  <a:pt x="942649" y="2438399"/>
                </a:lnTo>
                <a:lnTo>
                  <a:pt x="924679" y="2400299"/>
                </a:lnTo>
                <a:lnTo>
                  <a:pt x="909653" y="2349499"/>
                </a:lnTo>
                <a:lnTo>
                  <a:pt x="897591" y="2298699"/>
                </a:lnTo>
                <a:lnTo>
                  <a:pt x="888516" y="2260599"/>
                </a:lnTo>
                <a:lnTo>
                  <a:pt x="882447" y="2209799"/>
                </a:lnTo>
                <a:lnTo>
                  <a:pt x="879406" y="2158999"/>
                </a:lnTo>
                <a:lnTo>
                  <a:pt x="879415" y="2108199"/>
                </a:lnTo>
                <a:lnTo>
                  <a:pt x="882494" y="2057399"/>
                </a:lnTo>
                <a:lnTo>
                  <a:pt x="888664" y="1993899"/>
                </a:lnTo>
                <a:lnTo>
                  <a:pt x="897948" y="1943099"/>
                </a:lnTo>
                <a:lnTo>
                  <a:pt x="910364" y="1892299"/>
                </a:lnTo>
                <a:lnTo>
                  <a:pt x="920723" y="1854199"/>
                </a:lnTo>
                <a:lnTo>
                  <a:pt x="932628" y="1816099"/>
                </a:lnTo>
                <a:lnTo>
                  <a:pt x="946098" y="1777999"/>
                </a:lnTo>
                <a:lnTo>
                  <a:pt x="961146" y="1739899"/>
                </a:lnTo>
                <a:lnTo>
                  <a:pt x="977790" y="1701799"/>
                </a:lnTo>
                <a:lnTo>
                  <a:pt x="996046" y="1663699"/>
                </a:lnTo>
                <a:lnTo>
                  <a:pt x="1015928" y="1638299"/>
                </a:lnTo>
                <a:lnTo>
                  <a:pt x="1037454" y="1600199"/>
                </a:lnTo>
                <a:lnTo>
                  <a:pt x="1060639" y="1562099"/>
                </a:lnTo>
                <a:lnTo>
                  <a:pt x="1085498" y="1523999"/>
                </a:lnTo>
                <a:lnTo>
                  <a:pt x="1112049" y="1498599"/>
                </a:lnTo>
                <a:lnTo>
                  <a:pt x="1140307" y="1460499"/>
                </a:lnTo>
                <a:lnTo>
                  <a:pt x="1170287" y="1435099"/>
                </a:lnTo>
                <a:lnTo>
                  <a:pt x="1202006" y="1396999"/>
                </a:lnTo>
                <a:lnTo>
                  <a:pt x="1235480" y="1371599"/>
                </a:lnTo>
                <a:lnTo>
                  <a:pt x="1270724" y="1346199"/>
                </a:lnTo>
                <a:lnTo>
                  <a:pt x="1307755" y="1308099"/>
                </a:lnTo>
                <a:lnTo>
                  <a:pt x="1346588" y="1282699"/>
                </a:lnTo>
                <a:lnTo>
                  <a:pt x="1387240" y="1257299"/>
                </a:lnTo>
                <a:lnTo>
                  <a:pt x="1429726" y="1244599"/>
                </a:lnTo>
                <a:lnTo>
                  <a:pt x="1474062" y="1219199"/>
                </a:lnTo>
                <a:lnTo>
                  <a:pt x="1520264" y="1206499"/>
                </a:lnTo>
                <a:lnTo>
                  <a:pt x="1568349" y="1181099"/>
                </a:lnTo>
                <a:lnTo>
                  <a:pt x="1670228" y="1155699"/>
                </a:lnTo>
                <a:lnTo>
                  <a:pt x="1779827" y="1130299"/>
                </a:lnTo>
                <a:lnTo>
                  <a:pt x="2822692" y="1130299"/>
                </a:lnTo>
                <a:lnTo>
                  <a:pt x="3596901" y="0"/>
                </a:lnTo>
                <a:close/>
              </a:path>
              <a:path w="6303009" h="5105400">
                <a:moveTo>
                  <a:pt x="4758408" y="253999"/>
                </a:moveTo>
                <a:lnTo>
                  <a:pt x="3957374" y="253999"/>
                </a:lnTo>
                <a:lnTo>
                  <a:pt x="2100177" y="2895599"/>
                </a:lnTo>
                <a:lnTo>
                  <a:pt x="3173441" y="2895599"/>
                </a:lnTo>
                <a:lnTo>
                  <a:pt x="4414523" y="1130299"/>
                </a:lnTo>
                <a:lnTo>
                  <a:pt x="6302967" y="1130299"/>
                </a:lnTo>
                <a:lnTo>
                  <a:pt x="6302967" y="1079499"/>
                </a:lnTo>
                <a:lnTo>
                  <a:pt x="6300946" y="1079499"/>
                </a:lnTo>
                <a:lnTo>
                  <a:pt x="6276512" y="1041399"/>
                </a:lnTo>
                <a:lnTo>
                  <a:pt x="6250788" y="1003299"/>
                </a:lnTo>
                <a:lnTo>
                  <a:pt x="6223781" y="965199"/>
                </a:lnTo>
                <a:lnTo>
                  <a:pt x="6195495" y="927099"/>
                </a:lnTo>
                <a:lnTo>
                  <a:pt x="6155863" y="876299"/>
                </a:lnTo>
                <a:lnTo>
                  <a:pt x="6112032" y="825499"/>
                </a:lnTo>
                <a:lnTo>
                  <a:pt x="6063816" y="774699"/>
                </a:lnTo>
                <a:lnTo>
                  <a:pt x="6011033" y="723899"/>
                </a:lnTo>
                <a:lnTo>
                  <a:pt x="5953498" y="673099"/>
                </a:lnTo>
                <a:lnTo>
                  <a:pt x="5922891" y="647699"/>
                </a:lnTo>
                <a:lnTo>
                  <a:pt x="5891028" y="622299"/>
                </a:lnTo>
                <a:lnTo>
                  <a:pt x="5857884" y="609599"/>
                </a:lnTo>
                <a:lnTo>
                  <a:pt x="5823438" y="584199"/>
                </a:lnTo>
                <a:lnTo>
                  <a:pt x="5787666" y="558799"/>
                </a:lnTo>
                <a:lnTo>
                  <a:pt x="5750545" y="533399"/>
                </a:lnTo>
                <a:lnTo>
                  <a:pt x="5712052" y="507999"/>
                </a:lnTo>
                <a:lnTo>
                  <a:pt x="5672164" y="495299"/>
                </a:lnTo>
                <a:lnTo>
                  <a:pt x="5630859" y="469899"/>
                </a:lnTo>
                <a:lnTo>
                  <a:pt x="5588113" y="457199"/>
                </a:lnTo>
                <a:lnTo>
                  <a:pt x="5543904" y="431799"/>
                </a:lnTo>
                <a:lnTo>
                  <a:pt x="5498207" y="419099"/>
                </a:lnTo>
                <a:lnTo>
                  <a:pt x="5451001" y="393699"/>
                </a:lnTo>
                <a:lnTo>
                  <a:pt x="5402262" y="380999"/>
                </a:lnTo>
                <a:lnTo>
                  <a:pt x="5351968" y="355599"/>
                </a:lnTo>
                <a:lnTo>
                  <a:pt x="5246620" y="330199"/>
                </a:lnTo>
                <a:lnTo>
                  <a:pt x="5076357" y="292099"/>
                </a:lnTo>
                <a:lnTo>
                  <a:pt x="5016246" y="279399"/>
                </a:lnTo>
                <a:lnTo>
                  <a:pt x="4954419" y="279399"/>
                </a:lnTo>
                <a:lnTo>
                  <a:pt x="4890852" y="266699"/>
                </a:lnTo>
                <a:lnTo>
                  <a:pt x="4825523" y="266699"/>
                </a:lnTo>
                <a:lnTo>
                  <a:pt x="4758408" y="253999"/>
                </a:lnTo>
                <a:close/>
              </a:path>
            </a:pathLst>
          </a:custGeom>
          <a:solidFill>
            <a:srgbClr val="F1F1F2"/>
          </a:solidFill>
        </p:spPr>
        <p:txBody>
          <a:bodyPr wrap="square" lIns="0" tIns="0" rIns="0" bIns="0" rtlCol="0"/>
          <a:lstStyle/>
          <a:p>
            <a:endParaRPr/>
          </a:p>
        </p:txBody>
      </p:sp>
      <p:grpSp>
        <p:nvGrpSpPr>
          <p:cNvPr id="58" name="Group 57">
            <a:extLst>
              <a:ext uri="{FF2B5EF4-FFF2-40B4-BE49-F238E27FC236}">
                <a16:creationId xmlns:a16="http://schemas.microsoft.com/office/drawing/2014/main" xmlns="" id="{128AD3B2-AA2B-044C-BE81-E84938DEA450}"/>
              </a:ext>
            </a:extLst>
          </p:cNvPr>
          <p:cNvGrpSpPr/>
          <p:nvPr/>
        </p:nvGrpSpPr>
        <p:grpSpPr>
          <a:xfrm>
            <a:off x="386950" y="360008"/>
            <a:ext cx="557244" cy="806645"/>
            <a:chOff x="634994" y="480009"/>
            <a:chExt cx="914452" cy="1075526"/>
          </a:xfrm>
        </p:grpSpPr>
        <p:pic>
          <p:nvPicPr>
            <p:cNvPr id="59" name="object 5">
              <a:extLst>
                <a:ext uri="{FF2B5EF4-FFF2-40B4-BE49-F238E27FC236}">
                  <a16:creationId xmlns:a16="http://schemas.microsoft.com/office/drawing/2014/main" xmlns="" id="{A267BA74-CF6E-8444-8748-661470FA8F4B}"/>
                </a:ext>
              </a:extLst>
            </p:cNvPr>
            <p:cNvPicPr/>
            <p:nvPr/>
          </p:nvPicPr>
          <p:blipFill>
            <a:blip r:embed="rId2" cstate="print"/>
            <a:stretch>
              <a:fillRect/>
            </a:stretch>
          </p:blipFill>
          <p:spPr>
            <a:xfrm>
              <a:off x="637218" y="1352696"/>
              <a:ext cx="163266" cy="78676"/>
            </a:xfrm>
            <a:prstGeom prst="rect">
              <a:avLst/>
            </a:prstGeom>
          </p:spPr>
        </p:pic>
        <p:pic>
          <p:nvPicPr>
            <p:cNvPr id="60" name="object 6">
              <a:extLst>
                <a:ext uri="{FF2B5EF4-FFF2-40B4-BE49-F238E27FC236}">
                  <a16:creationId xmlns:a16="http://schemas.microsoft.com/office/drawing/2014/main" xmlns="" id="{573E76A0-6E1D-5548-92E9-D5E74C2DED44}"/>
                </a:ext>
              </a:extLst>
            </p:cNvPr>
            <p:cNvPicPr/>
            <p:nvPr/>
          </p:nvPicPr>
          <p:blipFill>
            <a:blip r:embed="rId3" cstate="print"/>
            <a:stretch>
              <a:fillRect/>
            </a:stretch>
          </p:blipFill>
          <p:spPr>
            <a:xfrm>
              <a:off x="822641" y="1353580"/>
              <a:ext cx="341118" cy="89957"/>
            </a:xfrm>
            <a:prstGeom prst="rect">
              <a:avLst/>
            </a:prstGeom>
          </p:spPr>
        </p:pic>
        <p:sp>
          <p:nvSpPr>
            <p:cNvPr id="61" name="object 7">
              <a:extLst>
                <a:ext uri="{FF2B5EF4-FFF2-40B4-BE49-F238E27FC236}">
                  <a16:creationId xmlns:a16="http://schemas.microsoft.com/office/drawing/2014/main" xmlns="" id="{D8ACC6AC-501C-5C47-8DB6-B5AA9A51F396}"/>
                </a:ext>
              </a:extLst>
            </p:cNvPr>
            <p:cNvSpPr/>
            <p:nvPr/>
          </p:nvSpPr>
          <p:spPr>
            <a:xfrm>
              <a:off x="1192096" y="1353577"/>
              <a:ext cx="62230" cy="77470"/>
            </a:xfrm>
            <a:custGeom>
              <a:avLst/>
              <a:gdLst/>
              <a:ahLst/>
              <a:cxnLst/>
              <a:rect l="l" t="t" r="r" b="b"/>
              <a:pathLst>
                <a:path w="62230" h="77469">
                  <a:moveTo>
                    <a:pt x="10883" y="0"/>
                  </a:moveTo>
                  <a:lnTo>
                    <a:pt x="0" y="0"/>
                  </a:lnTo>
                  <a:lnTo>
                    <a:pt x="0" y="76923"/>
                  </a:lnTo>
                  <a:lnTo>
                    <a:pt x="31750" y="76923"/>
                  </a:lnTo>
                  <a:lnTo>
                    <a:pt x="44600" y="75284"/>
                  </a:lnTo>
                  <a:lnTo>
                    <a:pt x="54124" y="70399"/>
                  </a:lnTo>
                  <a:lnTo>
                    <a:pt x="55698" y="68249"/>
                  </a:lnTo>
                  <a:lnTo>
                    <a:pt x="10883" y="68249"/>
                  </a:lnTo>
                  <a:lnTo>
                    <a:pt x="10883" y="35483"/>
                  </a:lnTo>
                  <a:lnTo>
                    <a:pt x="56574" y="35483"/>
                  </a:lnTo>
                  <a:lnTo>
                    <a:pt x="54738" y="32935"/>
                  </a:lnTo>
                  <a:lnTo>
                    <a:pt x="45848" y="28348"/>
                  </a:lnTo>
                  <a:lnTo>
                    <a:pt x="33731" y="26809"/>
                  </a:lnTo>
                  <a:lnTo>
                    <a:pt x="10883" y="26809"/>
                  </a:lnTo>
                  <a:lnTo>
                    <a:pt x="10883" y="0"/>
                  </a:lnTo>
                  <a:close/>
                </a:path>
                <a:path w="62230" h="77469">
                  <a:moveTo>
                    <a:pt x="56574" y="35483"/>
                  </a:moveTo>
                  <a:lnTo>
                    <a:pt x="44170" y="35483"/>
                  </a:lnTo>
                  <a:lnTo>
                    <a:pt x="51079" y="40436"/>
                  </a:lnTo>
                  <a:lnTo>
                    <a:pt x="51079" y="51320"/>
                  </a:lnTo>
                  <a:lnTo>
                    <a:pt x="49782" y="58643"/>
                  </a:lnTo>
                  <a:lnTo>
                    <a:pt x="45972" y="63942"/>
                  </a:lnTo>
                  <a:lnTo>
                    <a:pt x="39769" y="67163"/>
                  </a:lnTo>
                  <a:lnTo>
                    <a:pt x="31292" y="68249"/>
                  </a:lnTo>
                  <a:lnTo>
                    <a:pt x="55698" y="68249"/>
                  </a:lnTo>
                  <a:lnTo>
                    <a:pt x="60042" y="62318"/>
                  </a:lnTo>
                  <a:lnTo>
                    <a:pt x="62077" y="51092"/>
                  </a:lnTo>
                  <a:lnTo>
                    <a:pt x="60211" y="40531"/>
                  </a:lnTo>
                  <a:lnTo>
                    <a:pt x="56574" y="35483"/>
                  </a:lnTo>
                  <a:close/>
                </a:path>
              </a:pathLst>
            </a:custGeom>
            <a:solidFill>
              <a:srgbClr val="58595B"/>
            </a:solidFill>
          </p:spPr>
          <p:txBody>
            <a:bodyPr wrap="square" lIns="0" tIns="0" rIns="0" bIns="0" rtlCol="0"/>
            <a:lstStyle/>
            <a:p>
              <a:endParaRPr/>
            </a:p>
          </p:txBody>
        </p:sp>
        <p:pic>
          <p:nvPicPr>
            <p:cNvPr id="62" name="object 8">
              <a:extLst>
                <a:ext uri="{FF2B5EF4-FFF2-40B4-BE49-F238E27FC236}">
                  <a16:creationId xmlns:a16="http://schemas.microsoft.com/office/drawing/2014/main" xmlns="" id="{7B93CEC3-B4BB-0745-A182-01CFF7460977}"/>
                </a:ext>
              </a:extLst>
            </p:cNvPr>
            <p:cNvPicPr/>
            <p:nvPr/>
          </p:nvPicPr>
          <p:blipFill>
            <a:blip r:embed="rId4" cstate="print"/>
            <a:stretch>
              <a:fillRect/>
            </a:stretch>
          </p:blipFill>
          <p:spPr>
            <a:xfrm>
              <a:off x="1274796" y="1353580"/>
              <a:ext cx="66154" cy="76911"/>
            </a:xfrm>
            <a:prstGeom prst="rect">
              <a:avLst/>
            </a:prstGeom>
          </p:spPr>
        </p:pic>
        <p:pic>
          <p:nvPicPr>
            <p:cNvPr id="63" name="object 9">
              <a:extLst>
                <a:ext uri="{FF2B5EF4-FFF2-40B4-BE49-F238E27FC236}">
                  <a16:creationId xmlns:a16="http://schemas.microsoft.com/office/drawing/2014/main" xmlns="" id="{F073B450-5A5D-044E-ADAC-5DED8FEC4A71}"/>
                </a:ext>
              </a:extLst>
            </p:cNvPr>
            <p:cNvPicPr/>
            <p:nvPr/>
          </p:nvPicPr>
          <p:blipFill>
            <a:blip r:embed="rId5" cstate="print"/>
            <a:stretch>
              <a:fillRect/>
            </a:stretch>
          </p:blipFill>
          <p:spPr>
            <a:xfrm>
              <a:off x="1369272" y="1353577"/>
              <a:ext cx="85153" cy="76923"/>
            </a:xfrm>
            <a:prstGeom prst="rect">
              <a:avLst/>
            </a:prstGeom>
          </p:spPr>
        </p:pic>
        <p:sp>
          <p:nvSpPr>
            <p:cNvPr id="64" name="object 10">
              <a:extLst>
                <a:ext uri="{FF2B5EF4-FFF2-40B4-BE49-F238E27FC236}">
                  <a16:creationId xmlns:a16="http://schemas.microsoft.com/office/drawing/2014/main" xmlns="" id="{4E4E1EA9-4DDD-CF4B-9315-C368B8FE54AC}"/>
                </a:ext>
              </a:extLst>
            </p:cNvPr>
            <p:cNvSpPr/>
            <p:nvPr/>
          </p:nvSpPr>
          <p:spPr>
            <a:xfrm>
              <a:off x="1482771" y="1353580"/>
              <a:ext cx="66675" cy="77470"/>
            </a:xfrm>
            <a:custGeom>
              <a:avLst/>
              <a:gdLst/>
              <a:ahLst/>
              <a:cxnLst/>
              <a:rect l="l" t="t" r="r" b="b"/>
              <a:pathLst>
                <a:path w="66675" h="77469">
                  <a:moveTo>
                    <a:pt x="66471" y="0"/>
                  </a:moveTo>
                  <a:lnTo>
                    <a:pt x="56349" y="0"/>
                  </a:lnTo>
                  <a:lnTo>
                    <a:pt x="10871" y="59334"/>
                  </a:lnTo>
                  <a:lnTo>
                    <a:pt x="10871" y="0"/>
                  </a:lnTo>
                  <a:lnTo>
                    <a:pt x="0" y="0"/>
                  </a:lnTo>
                  <a:lnTo>
                    <a:pt x="0" y="76911"/>
                  </a:lnTo>
                  <a:lnTo>
                    <a:pt x="10096" y="76911"/>
                  </a:lnTo>
                  <a:lnTo>
                    <a:pt x="55689" y="17691"/>
                  </a:lnTo>
                  <a:lnTo>
                    <a:pt x="55689" y="76911"/>
                  </a:lnTo>
                  <a:lnTo>
                    <a:pt x="66471" y="76911"/>
                  </a:lnTo>
                  <a:lnTo>
                    <a:pt x="66471" y="0"/>
                  </a:lnTo>
                  <a:close/>
                </a:path>
              </a:pathLst>
            </a:custGeom>
            <a:solidFill>
              <a:srgbClr val="58595B"/>
            </a:solidFill>
          </p:spPr>
          <p:txBody>
            <a:bodyPr wrap="square" lIns="0" tIns="0" rIns="0" bIns="0" rtlCol="0"/>
            <a:lstStyle/>
            <a:p>
              <a:endParaRPr/>
            </a:p>
          </p:txBody>
        </p:sp>
        <p:pic>
          <p:nvPicPr>
            <p:cNvPr id="65" name="object 11">
              <a:extLst>
                <a:ext uri="{FF2B5EF4-FFF2-40B4-BE49-F238E27FC236}">
                  <a16:creationId xmlns:a16="http://schemas.microsoft.com/office/drawing/2014/main" xmlns="" id="{1CF935D6-7625-F24C-AC37-84C602466711}"/>
                </a:ext>
              </a:extLst>
            </p:cNvPr>
            <p:cNvPicPr/>
            <p:nvPr/>
          </p:nvPicPr>
          <p:blipFill>
            <a:blip r:embed="rId6" cstate="print"/>
            <a:stretch>
              <a:fillRect/>
            </a:stretch>
          </p:blipFill>
          <p:spPr>
            <a:xfrm>
              <a:off x="634994" y="1464464"/>
              <a:ext cx="188554" cy="82626"/>
            </a:xfrm>
            <a:prstGeom prst="rect">
              <a:avLst/>
            </a:prstGeom>
          </p:spPr>
        </p:pic>
        <p:pic>
          <p:nvPicPr>
            <p:cNvPr id="66" name="object 12">
              <a:extLst>
                <a:ext uri="{FF2B5EF4-FFF2-40B4-BE49-F238E27FC236}">
                  <a16:creationId xmlns:a16="http://schemas.microsoft.com/office/drawing/2014/main" xmlns="" id="{80D1809F-4E9B-7048-A496-AF8AAB712E50}"/>
                </a:ext>
              </a:extLst>
            </p:cNvPr>
            <p:cNvPicPr/>
            <p:nvPr/>
          </p:nvPicPr>
          <p:blipFill>
            <a:blip r:embed="rId7" cstate="print"/>
            <a:stretch>
              <a:fillRect/>
            </a:stretch>
          </p:blipFill>
          <p:spPr>
            <a:xfrm>
              <a:off x="845724" y="1467309"/>
              <a:ext cx="164275" cy="88226"/>
            </a:xfrm>
            <a:prstGeom prst="rect">
              <a:avLst/>
            </a:prstGeom>
          </p:spPr>
        </p:pic>
        <p:pic>
          <p:nvPicPr>
            <p:cNvPr id="67" name="object 13">
              <a:extLst>
                <a:ext uri="{FF2B5EF4-FFF2-40B4-BE49-F238E27FC236}">
                  <a16:creationId xmlns:a16="http://schemas.microsoft.com/office/drawing/2014/main" xmlns="" id="{FF8257AD-DF3C-8B47-BE06-FF229F3E814C}"/>
                </a:ext>
              </a:extLst>
            </p:cNvPr>
            <p:cNvPicPr/>
            <p:nvPr/>
          </p:nvPicPr>
          <p:blipFill>
            <a:blip r:embed="rId8" cstate="print"/>
            <a:stretch>
              <a:fillRect/>
            </a:stretch>
          </p:blipFill>
          <p:spPr>
            <a:xfrm>
              <a:off x="1057757" y="1466442"/>
              <a:ext cx="319289" cy="78663"/>
            </a:xfrm>
            <a:prstGeom prst="rect">
              <a:avLst/>
            </a:prstGeom>
          </p:spPr>
        </p:pic>
        <p:pic>
          <p:nvPicPr>
            <p:cNvPr id="68" name="object 14">
              <a:extLst>
                <a:ext uri="{FF2B5EF4-FFF2-40B4-BE49-F238E27FC236}">
                  <a16:creationId xmlns:a16="http://schemas.microsoft.com/office/drawing/2014/main" xmlns="" id="{5F2A7640-0B9F-D943-84A2-CB648A3C2609}"/>
                </a:ext>
              </a:extLst>
            </p:cNvPr>
            <p:cNvPicPr/>
            <p:nvPr/>
          </p:nvPicPr>
          <p:blipFill>
            <a:blip r:embed="rId9" cstate="print"/>
            <a:stretch>
              <a:fillRect/>
            </a:stretch>
          </p:blipFill>
          <p:spPr>
            <a:xfrm>
              <a:off x="1396605" y="1467312"/>
              <a:ext cx="66471" cy="76911"/>
            </a:xfrm>
            <a:prstGeom prst="rect">
              <a:avLst/>
            </a:prstGeom>
          </p:spPr>
        </p:pic>
        <p:pic>
          <p:nvPicPr>
            <p:cNvPr id="69" name="object 15">
              <a:extLst>
                <a:ext uri="{FF2B5EF4-FFF2-40B4-BE49-F238E27FC236}">
                  <a16:creationId xmlns:a16="http://schemas.microsoft.com/office/drawing/2014/main" xmlns="" id="{D405252F-548F-4E42-A107-6113FD1EC67C}"/>
                </a:ext>
              </a:extLst>
            </p:cNvPr>
            <p:cNvPicPr/>
            <p:nvPr/>
          </p:nvPicPr>
          <p:blipFill>
            <a:blip r:embed="rId10" cstate="print"/>
            <a:stretch>
              <a:fillRect/>
            </a:stretch>
          </p:blipFill>
          <p:spPr>
            <a:xfrm>
              <a:off x="1482771" y="1467312"/>
              <a:ext cx="66471" cy="76911"/>
            </a:xfrm>
            <a:prstGeom prst="rect">
              <a:avLst/>
            </a:prstGeom>
          </p:spPr>
        </p:pic>
        <p:sp>
          <p:nvSpPr>
            <p:cNvPr id="70" name="object 16">
              <a:extLst>
                <a:ext uri="{FF2B5EF4-FFF2-40B4-BE49-F238E27FC236}">
                  <a16:creationId xmlns:a16="http://schemas.microsoft.com/office/drawing/2014/main" xmlns="" id="{C4EB2F21-33E1-4E48-9166-00F20ADE3FCD}"/>
                </a:ext>
              </a:extLst>
            </p:cNvPr>
            <p:cNvSpPr/>
            <p:nvPr/>
          </p:nvSpPr>
          <p:spPr>
            <a:xfrm>
              <a:off x="1489430" y="1331849"/>
              <a:ext cx="54610" cy="8255"/>
            </a:xfrm>
            <a:custGeom>
              <a:avLst/>
              <a:gdLst/>
              <a:ahLst/>
              <a:cxnLst/>
              <a:rect l="l" t="t" r="r" b="b"/>
              <a:pathLst>
                <a:path w="54609" h="8255">
                  <a:moveTo>
                    <a:pt x="54533" y="0"/>
                  </a:moveTo>
                  <a:lnTo>
                    <a:pt x="0" y="0"/>
                  </a:lnTo>
                  <a:lnTo>
                    <a:pt x="0" y="8115"/>
                  </a:lnTo>
                  <a:lnTo>
                    <a:pt x="54533" y="8115"/>
                  </a:lnTo>
                  <a:lnTo>
                    <a:pt x="54533" y="0"/>
                  </a:lnTo>
                  <a:close/>
                </a:path>
              </a:pathLst>
            </a:custGeom>
            <a:solidFill>
              <a:srgbClr val="58595B"/>
            </a:solidFill>
          </p:spPr>
          <p:txBody>
            <a:bodyPr wrap="square" lIns="0" tIns="0" rIns="0" bIns="0" rtlCol="0"/>
            <a:lstStyle/>
            <a:p>
              <a:endParaRPr/>
            </a:p>
          </p:txBody>
        </p:sp>
        <p:pic>
          <p:nvPicPr>
            <p:cNvPr id="71" name="object 17">
              <a:extLst>
                <a:ext uri="{FF2B5EF4-FFF2-40B4-BE49-F238E27FC236}">
                  <a16:creationId xmlns:a16="http://schemas.microsoft.com/office/drawing/2014/main" xmlns="" id="{BCFF1620-159D-CC4A-AAC0-F0B5484DFC9F}"/>
                </a:ext>
              </a:extLst>
            </p:cNvPr>
            <p:cNvPicPr/>
            <p:nvPr/>
          </p:nvPicPr>
          <p:blipFill>
            <a:blip r:embed="rId11" cstate="print"/>
            <a:stretch>
              <a:fillRect/>
            </a:stretch>
          </p:blipFill>
          <p:spPr>
            <a:xfrm>
              <a:off x="644093" y="480009"/>
              <a:ext cx="895848" cy="769188"/>
            </a:xfrm>
            <a:prstGeom prst="rect">
              <a:avLst/>
            </a:prstGeom>
          </p:spPr>
        </p:pic>
      </p:grpSp>
      <p:sp>
        <p:nvSpPr>
          <p:cNvPr id="72" name="object 18">
            <a:extLst>
              <a:ext uri="{FF2B5EF4-FFF2-40B4-BE49-F238E27FC236}">
                <a16:creationId xmlns:a16="http://schemas.microsoft.com/office/drawing/2014/main" xmlns="" id="{5A3C16EA-84A5-A644-AACF-31BA3A573D97}"/>
              </a:ext>
            </a:extLst>
          </p:cNvPr>
          <p:cNvSpPr txBox="1">
            <a:spLocks noGrp="1"/>
          </p:cNvSpPr>
          <p:nvPr>
            <p:ph type="sldNum" sz="quarter" idx="4294967295"/>
          </p:nvPr>
        </p:nvSpPr>
        <p:spPr>
          <a:xfrm>
            <a:off x="9684979" y="6675806"/>
            <a:ext cx="97899" cy="374584"/>
          </a:xfrm>
          <a:prstGeom prst="rect">
            <a:avLst/>
          </a:prstGeom>
        </p:spPr>
        <p:txBody>
          <a:bodyPr vert="horz" wrap="square" lIns="0" tIns="5201" rIns="0" bIns="0" rtlCol="0">
            <a:spAutoFit/>
          </a:bodyPr>
          <a:lstStyle/>
          <a:p>
            <a:pPr marL="24003">
              <a:spcBef>
                <a:spcPts val="41"/>
              </a:spcBef>
            </a:pPr>
            <a:fld id="{81D60167-4931-47E6-BA6A-407CBD079E47}" type="slidenum">
              <a:rPr dirty="0"/>
              <a:pPr marL="24003">
                <a:spcBef>
                  <a:spcPts val="41"/>
                </a:spcBef>
              </a:pPr>
              <a:t>29</a:t>
            </a:fld>
            <a:endParaRPr dirty="0"/>
          </a:p>
        </p:txBody>
      </p:sp>
      <p:sp>
        <p:nvSpPr>
          <p:cNvPr id="2" name="object 2"/>
          <p:cNvSpPr txBox="1">
            <a:spLocks noGrp="1"/>
          </p:cNvSpPr>
          <p:nvPr>
            <p:ph type="title"/>
          </p:nvPr>
        </p:nvSpPr>
        <p:spPr>
          <a:xfrm>
            <a:off x="1598627" y="432507"/>
            <a:ext cx="7254806" cy="377411"/>
          </a:xfrm>
          <a:prstGeom prst="rect">
            <a:avLst/>
          </a:prstGeom>
        </p:spPr>
        <p:txBody>
          <a:bodyPr vert="horz" wrap="square" lIns="0" tIns="8001" rIns="0" bIns="0" rtlCol="0">
            <a:spAutoFit/>
          </a:bodyPr>
          <a:lstStyle/>
          <a:p>
            <a:pPr>
              <a:spcBef>
                <a:spcPts val="1800"/>
              </a:spcBef>
              <a:spcAft>
                <a:spcPts val="1800"/>
              </a:spcAft>
            </a:pPr>
            <a:r>
              <a:rPr lang="ru-RU" sz="2400" b="1" dirty="0">
                <a:solidFill>
                  <a:srgbClr val="FF0000"/>
                </a:solidFill>
                <a:latin typeface="Times New Roman" panose="02020603050405020304" pitchFamily="18" charset="0"/>
                <a:cs typeface="Times New Roman" panose="02020603050405020304" pitchFamily="18" charset="0"/>
              </a:rPr>
              <a:t>Основания для отказа </a:t>
            </a:r>
            <a:r>
              <a:rPr lang="ru-RU" sz="2400" b="1" dirty="0" smtClean="0">
                <a:solidFill>
                  <a:srgbClr val="FF0000"/>
                </a:solidFill>
                <a:latin typeface="Times New Roman" panose="02020603050405020304" pitchFamily="18" charset="0"/>
                <a:cs typeface="Times New Roman" panose="02020603050405020304" pitchFamily="18" charset="0"/>
              </a:rPr>
              <a:t> в ФОПМ (п.6 Правил)</a:t>
            </a:r>
            <a:endParaRPr lang="ru-RU" sz="2400" b="1" dirty="0">
              <a:solidFill>
                <a:srgbClr val="FF0000"/>
              </a:solidFill>
              <a:latin typeface="Times New Roman" panose="02020603050405020304" pitchFamily="18" charset="0"/>
              <a:cs typeface="Times New Roman" panose="02020603050405020304" pitchFamily="18" charset="0"/>
            </a:endParaRPr>
          </a:p>
        </p:txBody>
      </p:sp>
      <p:grpSp>
        <p:nvGrpSpPr>
          <p:cNvPr id="9" name="object 9"/>
          <p:cNvGrpSpPr/>
          <p:nvPr/>
        </p:nvGrpSpPr>
        <p:grpSpPr>
          <a:xfrm>
            <a:off x="1520620" y="1201479"/>
            <a:ext cx="1009509" cy="858679"/>
            <a:chOff x="3007098" y="1601970"/>
            <a:chExt cx="1144905" cy="1144905"/>
          </a:xfrm>
        </p:grpSpPr>
        <p:sp>
          <p:nvSpPr>
            <p:cNvPr id="10" name="object 10"/>
            <p:cNvSpPr/>
            <p:nvPr/>
          </p:nvSpPr>
          <p:spPr>
            <a:xfrm>
              <a:off x="3007098" y="1601970"/>
              <a:ext cx="1144905" cy="1144905"/>
            </a:xfrm>
            <a:custGeom>
              <a:avLst/>
              <a:gdLst/>
              <a:ahLst/>
              <a:cxnLst/>
              <a:rect l="l" t="t" r="r" b="b"/>
              <a:pathLst>
                <a:path w="1144904" h="1144905">
                  <a:moveTo>
                    <a:pt x="572376" y="0"/>
                  </a:moveTo>
                  <a:lnTo>
                    <a:pt x="525432" y="1897"/>
                  </a:lnTo>
                  <a:lnTo>
                    <a:pt x="479533" y="7491"/>
                  </a:lnTo>
                  <a:lnTo>
                    <a:pt x="434827" y="16634"/>
                  </a:lnTo>
                  <a:lnTo>
                    <a:pt x="391460" y="29180"/>
                  </a:lnTo>
                  <a:lnTo>
                    <a:pt x="349581" y="44980"/>
                  </a:lnTo>
                  <a:lnTo>
                    <a:pt x="309335" y="63887"/>
                  </a:lnTo>
                  <a:lnTo>
                    <a:pt x="270872" y="85754"/>
                  </a:lnTo>
                  <a:lnTo>
                    <a:pt x="234337" y="110435"/>
                  </a:lnTo>
                  <a:lnTo>
                    <a:pt x="199879" y="137780"/>
                  </a:lnTo>
                  <a:lnTo>
                    <a:pt x="167644" y="167644"/>
                  </a:lnTo>
                  <a:lnTo>
                    <a:pt x="137780" y="199879"/>
                  </a:lnTo>
                  <a:lnTo>
                    <a:pt x="110435" y="234337"/>
                  </a:lnTo>
                  <a:lnTo>
                    <a:pt x="85754" y="270872"/>
                  </a:lnTo>
                  <a:lnTo>
                    <a:pt x="63887" y="309335"/>
                  </a:lnTo>
                  <a:lnTo>
                    <a:pt x="44980" y="349581"/>
                  </a:lnTo>
                  <a:lnTo>
                    <a:pt x="29180" y="391460"/>
                  </a:lnTo>
                  <a:lnTo>
                    <a:pt x="16634" y="434827"/>
                  </a:lnTo>
                  <a:lnTo>
                    <a:pt x="7491" y="479533"/>
                  </a:lnTo>
                  <a:lnTo>
                    <a:pt x="1897" y="525432"/>
                  </a:lnTo>
                  <a:lnTo>
                    <a:pt x="0" y="572376"/>
                  </a:lnTo>
                  <a:lnTo>
                    <a:pt x="1897" y="619320"/>
                  </a:lnTo>
                  <a:lnTo>
                    <a:pt x="7491" y="665218"/>
                  </a:lnTo>
                  <a:lnTo>
                    <a:pt x="16634" y="709925"/>
                  </a:lnTo>
                  <a:lnTo>
                    <a:pt x="29180" y="753291"/>
                  </a:lnTo>
                  <a:lnTo>
                    <a:pt x="44980" y="795171"/>
                  </a:lnTo>
                  <a:lnTo>
                    <a:pt x="63887" y="835416"/>
                  </a:lnTo>
                  <a:lnTo>
                    <a:pt x="85754" y="873880"/>
                  </a:lnTo>
                  <a:lnTo>
                    <a:pt x="110435" y="910414"/>
                  </a:lnTo>
                  <a:lnTo>
                    <a:pt x="137780" y="944873"/>
                  </a:lnTo>
                  <a:lnTo>
                    <a:pt x="167644" y="977107"/>
                  </a:lnTo>
                  <a:lnTo>
                    <a:pt x="199879" y="1006971"/>
                  </a:lnTo>
                  <a:lnTo>
                    <a:pt x="234337" y="1034317"/>
                  </a:lnTo>
                  <a:lnTo>
                    <a:pt x="270872" y="1058997"/>
                  </a:lnTo>
                  <a:lnTo>
                    <a:pt x="309335" y="1080865"/>
                  </a:lnTo>
                  <a:lnTo>
                    <a:pt x="349581" y="1099772"/>
                  </a:lnTo>
                  <a:lnTo>
                    <a:pt x="391460" y="1115572"/>
                  </a:lnTo>
                  <a:lnTo>
                    <a:pt x="434827" y="1128117"/>
                  </a:lnTo>
                  <a:lnTo>
                    <a:pt x="479533" y="1137261"/>
                  </a:lnTo>
                  <a:lnTo>
                    <a:pt x="525432" y="1142855"/>
                  </a:lnTo>
                  <a:lnTo>
                    <a:pt x="572376" y="1144752"/>
                  </a:lnTo>
                  <a:lnTo>
                    <a:pt x="619320" y="1142855"/>
                  </a:lnTo>
                  <a:lnTo>
                    <a:pt x="665218" y="1137261"/>
                  </a:lnTo>
                  <a:lnTo>
                    <a:pt x="709925" y="1128117"/>
                  </a:lnTo>
                  <a:lnTo>
                    <a:pt x="753291" y="1115572"/>
                  </a:lnTo>
                  <a:lnTo>
                    <a:pt x="795171" y="1099772"/>
                  </a:lnTo>
                  <a:lnTo>
                    <a:pt x="835416" y="1080865"/>
                  </a:lnTo>
                  <a:lnTo>
                    <a:pt x="873880" y="1058997"/>
                  </a:lnTo>
                  <a:lnTo>
                    <a:pt x="910414" y="1034317"/>
                  </a:lnTo>
                  <a:lnTo>
                    <a:pt x="944873" y="1006971"/>
                  </a:lnTo>
                  <a:lnTo>
                    <a:pt x="977107" y="977107"/>
                  </a:lnTo>
                  <a:lnTo>
                    <a:pt x="1006971" y="944873"/>
                  </a:lnTo>
                  <a:lnTo>
                    <a:pt x="1034317" y="910414"/>
                  </a:lnTo>
                  <a:lnTo>
                    <a:pt x="1058997" y="873880"/>
                  </a:lnTo>
                  <a:lnTo>
                    <a:pt x="1080865" y="835416"/>
                  </a:lnTo>
                  <a:lnTo>
                    <a:pt x="1099772" y="795171"/>
                  </a:lnTo>
                  <a:lnTo>
                    <a:pt x="1115572" y="753291"/>
                  </a:lnTo>
                  <a:lnTo>
                    <a:pt x="1128117" y="709925"/>
                  </a:lnTo>
                  <a:lnTo>
                    <a:pt x="1137261" y="665218"/>
                  </a:lnTo>
                  <a:lnTo>
                    <a:pt x="1142855" y="619320"/>
                  </a:lnTo>
                  <a:lnTo>
                    <a:pt x="1144752" y="572376"/>
                  </a:lnTo>
                  <a:lnTo>
                    <a:pt x="1142855" y="525432"/>
                  </a:lnTo>
                  <a:lnTo>
                    <a:pt x="1137261" y="479533"/>
                  </a:lnTo>
                  <a:lnTo>
                    <a:pt x="1128117" y="434827"/>
                  </a:lnTo>
                  <a:lnTo>
                    <a:pt x="1115572" y="391460"/>
                  </a:lnTo>
                  <a:lnTo>
                    <a:pt x="1099772" y="349581"/>
                  </a:lnTo>
                  <a:lnTo>
                    <a:pt x="1080865" y="309335"/>
                  </a:lnTo>
                  <a:lnTo>
                    <a:pt x="1058997" y="270872"/>
                  </a:lnTo>
                  <a:lnTo>
                    <a:pt x="1034317" y="234337"/>
                  </a:lnTo>
                  <a:lnTo>
                    <a:pt x="1006971" y="199879"/>
                  </a:lnTo>
                  <a:lnTo>
                    <a:pt x="977107" y="167644"/>
                  </a:lnTo>
                  <a:lnTo>
                    <a:pt x="944873" y="137780"/>
                  </a:lnTo>
                  <a:lnTo>
                    <a:pt x="910414" y="110435"/>
                  </a:lnTo>
                  <a:lnTo>
                    <a:pt x="873880" y="85754"/>
                  </a:lnTo>
                  <a:lnTo>
                    <a:pt x="835416" y="63887"/>
                  </a:lnTo>
                  <a:lnTo>
                    <a:pt x="795171" y="44980"/>
                  </a:lnTo>
                  <a:lnTo>
                    <a:pt x="753291" y="29180"/>
                  </a:lnTo>
                  <a:lnTo>
                    <a:pt x="709925" y="16634"/>
                  </a:lnTo>
                  <a:lnTo>
                    <a:pt x="665218" y="7491"/>
                  </a:lnTo>
                  <a:lnTo>
                    <a:pt x="619320" y="1897"/>
                  </a:lnTo>
                  <a:lnTo>
                    <a:pt x="572376" y="0"/>
                  </a:lnTo>
                  <a:close/>
                </a:path>
              </a:pathLst>
            </a:custGeom>
            <a:solidFill>
              <a:srgbClr val="F4727F"/>
            </a:solidFill>
          </p:spPr>
          <p:txBody>
            <a:bodyPr wrap="square" lIns="0" tIns="0" rIns="0" bIns="0" rtlCol="0"/>
            <a:lstStyle/>
            <a:p>
              <a:endParaRPr/>
            </a:p>
          </p:txBody>
        </p:sp>
        <p:sp>
          <p:nvSpPr>
            <p:cNvPr id="11" name="object 11"/>
            <p:cNvSpPr/>
            <p:nvPr/>
          </p:nvSpPr>
          <p:spPr>
            <a:xfrm>
              <a:off x="3491534" y="1999068"/>
              <a:ext cx="154305" cy="322580"/>
            </a:xfrm>
            <a:custGeom>
              <a:avLst/>
              <a:gdLst/>
              <a:ahLst/>
              <a:cxnLst/>
              <a:rect l="l" t="t" r="r" b="b"/>
              <a:pathLst>
                <a:path w="154304" h="322580">
                  <a:moveTo>
                    <a:pt x="153822" y="0"/>
                  </a:moveTo>
                  <a:lnTo>
                    <a:pt x="0" y="0"/>
                  </a:lnTo>
                  <a:lnTo>
                    <a:pt x="0" y="76200"/>
                  </a:lnTo>
                  <a:lnTo>
                    <a:pt x="57569" y="76200"/>
                  </a:lnTo>
                  <a:lnTo>
                    <a:pt x="57569" y="322580"/>
                  </a:lnTo>
                  <a:lnTo>
                    <a:pt x="153822" y="322580"/>
                  </a:lnTo>
                  <a:lnTo>
                    <a:pt x="153822" y="76200"/>
                  </a:lnTo>
                  <a:lnTo>
                    <a:pt x="153822" y="0"/>
                  </a:lnTo>
                  <a:close/>
                </a:path>
              </a:pathLst>
            </a:custGeom>
            <a:solidFill>
              <a:srgbClr val="FFFFFF"/>
            </a:solidFill>
          </p:spPr>
          <p:txBody>
            <a:bodyPr wrap="square" lIns="0" tIns="0" rIns="0" bIns="0" rtlCol="0"/>
            <a:lstStyle/>
            <a:p>
              <a:endParaRPr/>
            </a:p>
          </p:txBody>
        </p:sp>
      </p:grpSp>
      <p:grpSp>
        <p:nvGrpSpPr>
          <p:cNvPr id="12" name="object 12"/>
          <p:cNvGrpSpPr/>
          <p:nvPr/>
        </p:nvGrpSpPr>
        <p:grpSpPr>
          <a:xfrm>
            <a:off x="1572325" y="3113407"/>
            <a:ext cx="1009509" cy="858679"/>
            <a:chOff x="3007098" y="3101526"/>
            <a:chExt cx="1144905" cy="1144905"/>
          </a:xfrm>
        </p:grpSpPr>
        <p:sp>
          <p:nvSpPr>
            <p:cNvPr id="13" name="object 13"/>
            <p:cNvSpPr/>
            <p:nvPr/>
          </p:nvSpPr>
          <p:spPr>
            <a:xfrm>
              <a:off x="3007098" y="3101526"/>
              <a:ext cx="1144905" cy="1144905"/>
            </a:xfrm>
            <a:custGeom>
              <a:avLst/>
              <a:gdLst/>
              <a:ahLst/>
              <a:cxnLst/>
              <a:rect l="l" t="t" r="r" b="b"/>
              <a:pathLst>
                <a:path w="1144904" h="1144904">
                  <a:moveTo>
                    <a:pt x="572376" y="0"/>
                  </a:moveTo>
                  <a:lnTo>
                    <a:pt x="525432" y="1897"/>
                  </a:lnTo>
                  <a:lnTo>
                    <a:pt x="479533" y="7491"/>
                  </a:lnTo>
                  <a:lnTo>
                    <a:pt x="434827" y="16634"/>
                  </a:lnTo>
                  <a:lnTo>
                    <a:pt x="391460" y="29180"/>
                  </a:lnTo>
                  <a:lnTo>
                    <a:pt x="349581" y="44980"/>
                  </a:lnTo>
                  <a:lnTo>
                    <a:pt x="309335" y="63887"/>
                  </a:lnTo>
                  <a:lnTo>
                    <a:pt x="270872" y="85754"/>
                  </a:lnTo>
                  <a:lnTo>
                    <a:pt x="234337" y="110435"/>
                  </a:lnTo>
                  <a:lnTo>
                    <a:pt x="199879" y="137780"/>
                  </a:lnTo>
                  <a:lnTo>
                    <a:pt x="167644" y="167644"/>
                  </a:lnTo>
                  <a:lnTo>
                    <a:pt x="137780" y="199879"/>
                  </a:lnTo>
                  <a:lnTo>
                    <a:pt x="110435" y="234337"/>
                  </a:lnTo>
                  <a:lnTo>
                    <a:pt x="85754" y="270872"/>
                  </a:lnTo>
                  <a:lnTo>
                    <a:pt x="63887" y="309335"/>
                  </a:lnTo>
                  <a:lnTo>
                    <a:pt x="44980" y="349581"/>
                  </a:lnTo>
                  <a:lnTo>
                    <a:pt x="29180" y="391460"/>
                  </a:lnTo>
                  <a:lnTo>
                    <a:pt x="16634" y="434827"/>
                  </a:lnTo>
                  <a:lnTo>
                    <a:pt x="7491" y="479533"/>
                  </a:lnTo>
                  <a:lnTo>
                    <a:pt x="1897" y="525432"/>
                  </a:lnTo>
                  <a:lnTo>
                    <a:pt x="0" y="572376"/>
                  </a:lnTo>
                  <a:lnTo>
                    <a:pt x="1897" y="619320"/>
                  </a:lnTo>
                  <a:lnTo>
                    <a:pt x="7491" y="665218"/>
                  </a:lnTo>
                  <a:lnTo>
                    <a:pt x="16634" y="709925"/>
                  </a:lnTo>
                  <a:lnTo>
                    <a:pt x="29180" y="753291"/>
                  </a:lnTo>
                  <a:lnTo>
                    <a:pt x="44980" y="795171"/>
                  </a:lnTo>
                  <a:lnTo>
                    <a:pt x="63887" y="835416"/>
                  </a:lnTo>
                  <a:lnTo>
                    <a:pt x="85754" y="873880"/>
                  </a:lnTo>
                  <a:lnTo>
                    <a:pt x="110435" y="910414"/>
                  </a:lnTo>
                  <a:lnTo>
                    <a:pt x="137780" y="944873"/>
                  </a:lnTo>
                  <a:lnTo>
                    <a:pt x="167644" y="977107"/>
                  </a:lnTo>
                  <a:lnTo>
                    <a:pt x="199879" y="1006971"/>
                  </a:lnTo>
                  <a:lnTo>
                    <a:pt x="234337" y="1034317"/>
                  </a:lnTo>
                  <a:lnTo>
                    <a:pt x="270872" y="1058997"/>
                  </a:lnTo>
                  <a:lnTo>
                    <a:pt x="309335" y="1080865"/>
                  </a:lnTo>
                  <a:lnTo>
                    <a:pt x="349581" y="1099772"/>
                  </a:lnTo>
                  <a:lnTo>
                    <a:pt x="391460" y="1115572"/>
                  </a:lnTo>
                  <a:lnTo>
                    <a:pt x="434827" y="1128117"/>
                  </a:lnTo>
                  <a:lnTo>
                    <a:pt x="479533" y="1137261"/>
                  </a:lnTo>
                  <a:lnTo>
                    <a:pt x="525432" y="1142855"/>
                  </a:lnTo>
                  <a:lnTo>
                    <a:pt x="572376" y="1144752"/>
                  </a:lnTo>
                  <a:lnTo>
                    <a:pt x="619320" y="1142855"/>
                  </a:lnTo>
                  <a:lnTo>
                    <a:pt x="665218" y="1137261"/>
                  </a:lnTo>
                  <a:lnTo>
                    <a:pt x="709925" y="1128117"/>
                  </a:lnTo>
                  <a:lnTo>
                    <a:pt x="753291" y="1115572"/>
                  </a:lnTo>
                  <a:lnTo>
                    <a:pt x="795171" y="1099772"/>
                  </a:lnTo>
                  <a:lnTo>
                    <a:pt x="835416" y="1080865"/>
                  </a:lnTo>
                  <a:lnTo>
                    <a:pt x="873880" y="1058997"/>
                  </a:lnTo>
                  <a:lnTo>
                    <a:pt x="910414" y="1034317"/>
                  </a:lnTo>
                  <a:lnTo>
                    <a:pt x="944873" y="1006971"/>
                  </a:lnTo>
                  <a:lnTo>
                    <a:pt x="977107" y="977107"/>
                  </a:lnTo>
                  <a:lnTo>
                    <a:pt x="1006971" y="944873"/>
                  </a:lnTo>
                  <a:lnTo>
                    <a:pt x="1034317" y="910414"/>
                  </a:lnTo>
                  <a:lnTo>
                    <a:pt x="1058997" y="873880"/>
                  </a:lnTo>
                  <a:lnTo>
                    <a:pt x="1080865" y="835416"/>
                  </a:lnTo>
                  <a:lnTo>
                    <a:pt x="1099772" y="795171"/>
                  </a:lnTo>
                  <a:lnTo>
                    <a:pt x="1115572" y="753291"/>
                  </a:lnTo>
                  <a:lnTo>
                    <a:pt x="1128117" y="709925"/>
                  </a:lnTo>
                  <a:lnTo>
                    <a:pt x="1137261" y="665218"/>
                  </a:lnTo>
                  <a:lnTo>
                    <a:pt x="1142855" y="619320"/>
                  </a:lnTo>
                  <a:lnTo>
                    <a:pt x="1144752" y="572376"/>
                  </a:lnTo>
                  <a:lnTo>
                    <a:pt x="1142855" y="525432"/>
                  </a:lnTo>
                  <a:lnTo>
                    <a:pt x="1137261" y="479533"/>
                  </a:lnTo>
                  <a:lnTo>
                    <a:pt x="1128117" y="434827"/>
                  </a:lnTo>
                  <a:lnTo>
                    <a:pt x="1115572" y="391460"/>
                  </a:lnTo>
                  <a:lnTo>
                    <a:pt x="1099772" y="349581"/>
                  </a:lnTo>
                  <a:lnTo>
                    <a:pt x="1080865" y="309335"/>
                  </a:lnTo>
                  <a:lnTo>
                    <a:pt x="1058997" y="270872"/>
                  </a:lnTo>
                  <a:lnTo>
                    <a:pt x="1034317" y="234337"/>
                  </a:lnTo>
                  <a:lnTo>
                    <a:pt x="1006971" y="199879"/>
                  </a:lnTo>
                  <a:lnTo>
                    <a:pt x="977107" y="167644"/>
                  </a:lnTo>
                  <a:lnTo>
                    <a:pt x="944873" y="137780"/>
                  </a:lnTo>
                  <a:lnTo>
                    <a:pt x="910414" y="110435"/>
                  </a:lnTo>
                  <a:lnTo>
                    <a:pt x="873880" y="85754"/>
                  </a:lnTo>
                  <a:lnTo>
                    <a:pt x="835416" y="63887"/>
                  </a:lnTo>
                  <a:lnTo>
                    <a:pt x="795171" y="44980"/>
                  </a:lnTo>
                  <a:lnTo>
                    <a:pt x="753291" y="29180"/>
                  </a:lnTo>
                  <a:lnTo>
                    <a:pt x="709925" y="16634"/>
                  </a:lnTo>
                  <a:lnTo>
                    <a:pt x="665218" y="7491"/>
                  </a:lnTo>
                  <a:lnTo>
                    <a:pt x="619320" y="1897"/>
                  </a:lnTo>
                  <a:lnTo>
                    <a:pt x="572376" y="0"/>
                  </a:lnTo>
                  <a:close/>
                </a:path>
              </a:pathLst>
            </a:custGeom>
            <a:solidFill>
              <a:srgbClr val="F4727F"/>
            </a:solidFill>
          </p:spPr>
          <p:txBody>
            <a:bodyPr wrap="square" lIns="0" tIns="0" rIns="0" bIns="0" rtlCol="0"/>
            <a:lstStyle/>
            <a:p>
              <a:endParaRPr/>
            </a:p>
          </p:txBody>
        </p:sp>
        <p:sp>
          <p:nvSpPr>
            <p:cNvPr id="14" name="object 14"/>
            <p:cNvSpPr/>
            <p:nvPr/>
          </p:nvSpPr>
          <p:spPr>
            <a:xfrm>
              <a:off x="3453178" y="3504523"/>
              <a:ext cx="258445" cy="327025"/>
            </a:xfrm>
            <a:custGeom>
              <a:avLst/>
              <a:gdLst/>
              <a:ahLst/>
              <a:cxnLst/>
              <a:rect l="l" t="t" r="r" b="b"/>
              <a:pathLst>
                <a:path w="258445" h="327025">
                  <a:moveTo>
                    <a:pt x="139077" y="0"/>
                  </a:moveTo>
                  <a:lnTo>
                    <a:pt x="102716" y="3430"/>
                  </a:lnTo>
                  <a:lnTo>
                    <a:pt x="67471" y="13293"/>
                  </a:lnTo>
                  <a:lnTo>
                    <a:pt x="33260" y="28942"/>
                  </a:lnTo>
                  <a:lnTo>
                    <a:pt x="0" y="49733"/>
                  </a:lnTo>
                  <a:lnTo>
                    <a:pt x="35928" y="118821"/>
                  </a:lnTo>
                  <a:lnTo>
                    <a:pt x="59051" y="101726"/>
                  </a:lnTo>
                  <a:lnTo>
                    <a:pt x="81746" y="88822"/>
                  </a:lnTo>
                  <a:lnTo>
                    <a:pt x="103408" y="80668"/>
                  </a:lnTo>
                  <a:lnTo>
                    <a:pt x="123431" y="77825"/>
                  </a:lnTo>
                  <a:lnTo>
                    <a:pt x="135396" y="79273"/>
                  </a:lnTo>
                  <a:lnTo>
                    <a:pt x="144211" y="83527"/>
                  </a:lnTo>
                  <a:lnTo>
                    <a:pt x="149659" y="90459"/>
                  </a:lnTo>
                  <a:lnTo>
                    <a:pt x="151523" y="99936"/>
                  </a:lnTo>
                  <a:lnTo>
                    <a:pt x="149414" y="110910"/>
                  </a:lnTo>
                  <a:lnTo>
                    <a:pt x="143635" y="122791"/>
                  </a:lnTo>
                  <a:lnTo>
                    <a:pt x="135005" y="135103"/>
                  </a:lnTo>
                  <a:lnTo>
                    <a:pt x="124345" y="147370"/>
                  </a:lnTo>
                  <a:lnTo>
                    <a:pt x="11048" y="266192"/>
                  </a:lnTo>
                  <a:lnTo>
                    <a:pt x="11048" y="326986"/>
                  </a:lnTo>
                  <a:lnTo>
                    <a:pt x="258356" y="326986"/>
                  </a:lnTo>
                  <a:lnTo>
                    <a:pt x="258356" y="252374"/>
                  </a:lnTo>
                  <a:lnTo>
                    <a:pt x="133553" y="252374"/>
                  </a:lnTo>
                  <a:lnTo>
                    <a:pt x="189750" y="194805"/>
                  </a:lnTo>
                  <a:lnTo>
                    <a:pt x="214351" y="167723"/>
                  </a:lnTo>
                  <a:lnTo>
                    <a:pt x="233902" y="140809"/>
                  </a:lnTo>
                  <a:lnTo>
                    <a:pt x="246804" y="113721"/>
                  </a:lnTo>
                  <a:lnTo>
                    <a:pt x="251459" y="86118"/>
                  </a:lnTo>
                  <a:lnTo>
                    <a:pt x="242967" y="50899"/>
                  </a:lnTo>
                  <a:lnTo>
                    <a:pt x="219448" y="23714"/>
                  </a:lnTo>
                  <a:lnTo>
                    <a:pt x="183839" y="6201"/>
                  </a:lnTo>
                  <a:lnTo>
                    <a:pt x="139077" y="0"/>
                  </a:lnTo>
                  <a:close/>
                </a:path>
              </a:pathLst>
            </a:custGeom>
            <a:solidFill>
              <a:srgbClr val="FFFFFF"/>
            </a:solidFill>
          </p:spPr>
          <p:txBody>
            <a:bodyPr wrap="square" lIns="0" tIns="0" rIns="0" bIns="0" rtlCol="0"/>
            <a:lstStyle/>
            <a:p>
              <a:endParaRPr/>
            </a:p>
          </p:txBody>
        </p:sp>
      </p:grpSp>
      <p:sp>
        <p:nvSpPr>
          <p:cNvPr id="46" name="object 48">
            <a:extLst>
              <a:ext uri="{FF2B5EF4-FFF2-40B4-BE49-F238E27FC236}">
                <a16:creationId xmlns:a16="http://schemas.microsoft.com/office/drawing/2014/main" xmlns="" id="{8C06D7BE-32C7-EA48-BD1C-4AA797E3E5D7}"/>
              </a:ext>
            </a:extLst>
          </p:cNvPr>
          <p:cNvSpPr txBox="1"/>
          <p:nvPr/>
        </p:nvSpPr>
        <p:spPr>
          <a:xfrm>
            <a:off x="3374231" y="1371956"/>
            <a:ext cx="4894184" cy="1452064"/>
          </a:xfrm>
          <a:prstGeom prst="rect">
            <a:avLst/>
          </a:prstGeom>
        </p:spPr>
        <p:txBody>
          <a:bodyPr vert="horz" wrap="square" lIns="0" tIns="8001" rIns="0" bIns="0" rtlCol="0">
            <a:spAutoFit/>
          </a:bodyPr>
          <a:lstStyle/>
          <a:p>
            <a:pPr algn="ctr"/>
            <a:r>
              <a:rPr lang="ru-RU" sz="2000" b="1" dirty="0">
                <a:solidFill>
                  <a:schemeClr val="tx2">
                    <a:lumMod val="50000"/>
                  </a:schemeClr>
                </a:solidFill>
                <a:latin typeface="Times New Roman" panose="02020603050405020304" pitchFamily="18" charset="0"/>
                <a:cs typeface="Times New Roman" panose="02020603050405020304" pitchFamily="18" charset="0"/>
              </a:rPr>
              <a:t>У страхователя имеются недоимка </a:t>
            </a:r>
          </a:p>
          <a:p>
            <a:pPr algn="ctr"/>
            <a:r>
              <a:rPr lang="ru-RU" sz="2000" b="1" dirty="0">
                <a:solidFill>
                  <a:schemeClr val="tx2">
                    <a:lumMod val="50000"/>
                  </a:schemeClr>
                </a:solidFill>
                <a:latin typeface="Times New Roman" panose="02020603050405020304" pitchFamily="18" charset="0"/>
                <a:cs typeface="Times New Roman" panose="02020603050405020304" pitchFamily="18" charset="0"/>
              </a:rPr>
              <a:t>по уплате страховых взносов, пени </a:t>
            </a:r>
          </a:p>
          <a:p>
            <a:pPr algn="ctr"/>
            <a:r>
              <a:rPr lang="ru-RU" sz="2000" b="1" dirty="0">
                <a:solidFill>
                  <a:schemeClr val="tx2">
                    <a:lumMod val="50000"/>
                  </a:schemeClr>
                </a:solidFill>
                <a:latin typeface="Times New Roman" panose="02020603050405020304" pitchFamily="18" charset="0"/>
                <a:cs typeface="Times New Roman" panose="02020603050405020304" pitchFamily="18" charset="0"/>
              </a:rPr>
              <a:t>и штрафы, не погашенные на день подачи</a:t>
            </a:r>
          </a:p>
          <a:p>
            <a:pPr algn="ctr"/>
            <a:r>
              <a:rPr lang="ru-RU" sz="2000" b="1" dirty="0">
                <a:solidFill>
                  <a:schemeClr val="tx2">
                    <a:lumMod val="50000"/>
                  </a:schemeClr>
                </a:solidFill>
                <a:latin typeface="Times New Roman" panose="02020603050405020304" pitchFamily="18" charset="0"/>
                <a:cs typeface="Times New Roman" panose="02020603050405020304" pitchFamily="18" charset="0"/>
              </a:rPr>
              <a:t>заявления</a:t>
            </a:r>
          </a:p>
          <a:p>
            <a:pPr marL="8001">
              <a:spcBef>
                <a:spcPts val="63"/>
              </a:spcBef>
            </a:pPr>
            <a:endParaRPr sz="1300" dirty="0">
              <a:latin typeface="Montserrat"/>
              <a:cs typeface="Montserrat"/>
            </a:endParaRPr>
          </a:p>
        </p:txBody>
      </p:sp>
      <p:sp>
        <p:nvSpPr>
          <p:cNvPr id="45" name="Прямоугольник 44"/>
          <p:cNvSpPr/>
          <p:nvPr/>
        </p:nvSpPr>
        <p:spPr>
          <a:xfrm>
            <a:off x="3032577" y="3113407"/>
            <a:ext cx="6444926" cy="1015663"/>
          </a:xfrm>
          <a:prstGeom prst="rect">
            <a:avLst/>
          </a:prstGeom>
        </p:spPr>
        <p:txBody>
          <a:bodyPr wrap="square">
            <a:spAutoFit/>
          </a:bodyPr>
          <a:lstStyle/>
          <a:p>
            <a:pPr algn="ctr"/>
            <a:r>
              <a:rPr lang="ru-RU" sz="2000" b="1" dirty="0">
                <a:solidFill>
                  <a:schemeClr val="tx2">
                    <a:lumMod val="50000"/>
                  </a:schemeClr>
                </a:solidFill>
                <a:latin typeface="Times New Roman" panose="02020603050405020304" pitchFamily="18" charset="0"/>
                <a:cs typeface="Times New Roman" panose="02020603050405020304" pitchFamily="18" charset="0"/>
              </a:rPr>
              <a:t>Средства на финансовое обеспечение </a:t>
            </a:r>
          </a:p>
          <a:p>
            <a:pPr algn="ctr"/>
            <a:r>
              <a:rPr lang="ru-RU" sz="2000" b="1" dirty="0">
                <a:solidFill>
                  <a:schemeClr val="tx2">
                    <a:lumMod val="50000"/>
                  </a:schemeClr>
                </a:solidFill>
                <a:latin typeface="Times New Roman" panose="02020603050405020304" pitchFamily="18" charset="0"/>
                <a:cs typeface="Times New Roman" panose="02020603050405020304" pitchFamily="18" charset="0"/>
              </a:rPr>
              <a:t>предупредительных мер на текущий </a:t>
            </a:r>
          </a:p>
          <a:p>
            <a:pPr algn="ctr"/>
            <a:r>
              <a:rPr lang="ru-RU" sz="2000" b="1" dirty="0">
                <a:solidFill>
                  <a:schemeClr val="tx2">
                    <a:lumMod val="50000"/>
                  </a:schemeClr>
                </a:solidFill>
                <a:latin typeface="Times New Roman" panose="02020603050405020304" pitchFamily="18" charset="0"/>
                <a:cs typeface="Times New Roman" panose="02020603050405020304" pitchFamily="18" charset="0"/>
              </a:rPr>
              <a:t>год полностью распределены</a:t>
            </a:r>
          </a:p>
        </p:txBody>
      </p:sp>
      <p:sp>
        <p:nvSpPr>
          <p:cNvPr id="75" name="Прямоугольник 74"/>
          <p:cNvSpPr/>
          <p:nvPr/>
        </p:nvSpPr>
        <p:spPr>
          <a:xfrm>
            <a:off x="2425644" y="4761232"/>
            <a:ext cx="6791357" cy="757130"/>
          </a:xfrm>
          <a:prstGeom prst="rect">
            <a:avLst/>
          </a:prstGeom>
        </p:spPr>
        <p:txBody>
          <a:bodyPr wrap="square">
            <a:spAutoFit/>
          </a:bodyPr>
          <a:lstStyle/>
          <a:p>
            <a:pPr algn="ctr" fontAlgn="auto">
              <a:lnSpc>
                <a:spcPct val="80000"/>
              </a:lnSpc>
              <a:spcBef>
                <a:spcPts val="0"/>
              </a:spcBef>
              <a:spcAft>
                <a:spcPts val="0"/>
              </a:spcAft>
              <a:buClr>
                <a:srgbClr val="DB1318"/>
              </a:buClr>
              <a:buFont typeface="Wingdings" pitchFamily="2" charset="2"/>
              <a:buNone/>
              <a:tabLst>
                <a:tab pos="1255713" algn="l"/>
                <a:tab pos="2170113" algn="l"/>
                <a:tab pos="3084513" algn="l"/>
                <a:tab pos="3998913" algn="l"/>
                <a:tab pos="4913313" algn="l"/>
                <a:tab pos="5827713" algn="l"/>
                <a:tab pos="6742113" algn="l"/>
                <a:tab pos="7656513" algn="l"/>
                <a:tab pos="8570913" algn="l"/>
                <a:tab pos="9485313" algn="l"/>
                <a:tab pos="10399713" algn="l"/>
              </a:tabLst>
              <a:defRPr/>
            </a:pPr>
            <a:r>
              <a:rPr lang="ru-RU" b="1" dirty="0">
                <a:solidFill>
                  <a:srgbClr val="FF0000"/>
                </a:solidFill>
                <a:latin typeface="Times New Roman" panose="02020603050405020304" pitchFamily="18" charset="0"/>
                <a:ea typeface="Arial Unicode MS" pitchFamily="34" charset="-128"/>
                <a:cs typeface="Times New Roman" panose="02020603050405020304" pitchFamily="18" charset="0"/>
              </a:rPr>
              <a:t>Страхователь вправе повторно, но не позднее срока, установленного пунктом 4 Правил, обратиться с заявлением в территориальный орган Фонда по месту своей регистрации</a:t>
            </a:r>
            <a:r>
              <a:rPr lang="ru-RU" b="1" dirty="0">
                <a:solidFill>
                  <a:srgbClr val="6600CC"/>
                </a:solidFill>
                <a:latin typeface="Times New Roman" panose="02020603050405020304" pitchFamily="18" charset="0"/>
                <a:ea typeface="Arial Unicode MS" pitchFamily="34" charset="-128"/>
                <a:cs typeface="Times New Roman" panose="02020603050405020304" pitchFamily="18" charset="0"/>
              </a:rPr>
              <a:t>. </a:t>
            </a:r>
          </a:p>
        </p:txBody>
      </p:sp>
    </p:spTree>
    <p:extLst>
      <p:ext uri="{BB962C8B-B14F-4D97-AF65-F5344CB8AC3E}">
        <p14:creationId xmlns:p14="http://schemas.microsoft.com/office/powerpoint/2010/main" val="3310063986"/>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497" y="1205751"/>
            <a:ext cx="8892988" cy="369332"/>
          </a:xfrm>
          <a:prstGeom prst="rect">
            <a:avLst/>
          </a:prstGeom>
        </p:spPr>
        <p:txBody>
          <a:bodyPr wrap="square">
            <a:spAutoFit/>
          </a:bodyPr>
          <a:lstStyle/>
          <a:p>
            <a:pPr algn="ctr">
              <a:defRPr/>
            </a:pPr>
            <a:r>
              <a:rPr lang="ru-RU" b="1" i="1" dirty="0" smtClean="0">
                <a:solidFill>
                  <a:schemeClr val="tx1">
                    <a:lumMod val="65000"/>
                    <a:lumOff val="35000"/>
                  </a:schemeClr>
                </a:solidFill>
                <a:latin typeface="Montserrat-Medium"/>
                <a:cs typeface="Times New Roman" pitchFamily="18" charset="0"/>
              </a:rPr>
              <a:t>		</a:t>
            </a:r>
          </a:p>
        </p:txBody>
      </p:sp>
      <p:grpSp>
        <p:nvGrpSpPr>
          <p:cNvPr id="3" name="Group 57">
            <a:extLst>
              <a:ext uri="{FF2B5EF4-FFF2-40B4-BE49-F238E27FC236}">
                <a16:creationId xmlns:a16="http://schemas.microsoft.com/office/drawing/2014/main" xmlns="" id="{128AD3B2-AA2B-044C-BE81-E84938DEA450}"/>
              </a:ext>
            </a:extLst>
          </p:cNvPr>
          <p:cNvGrpSpPr/>
          <p:nvPr/>
        </p:nvGrpSpPr>
        <p:grpSpPr>
          <a:xfrm>
            <a:off x="396707" y="465273"/>
            <a:ext cx="741813" cy="806645"/>
            <a:chOff x="634994" y="480009"/>
            <a:chExt cx="914452" cy="1075526"/>
          </a:xfrm>
        </p:grpSpPr>
        <p:pic>
          <p:nvPicPr>
            <p:cNvPr id="4" name="object 5">
              <a:extLst>
                <a:ext uri="{FF2B5EF4-FFF2-40B4-BE49-F238E27FC236}">
                  <a16:creationId xmlns:a16="http://schemas.microsoft.com/office/drawing/2014/main" xmlns="" id="{A267BA74-CF6E-8444-8748-661470FA8F4B}"/>
                </a:ext>
              </a:extLst>
            </p:cNvPr>
            <p:cNvPicPr/>
            <p:nvPr/>
          </p:nvPicPr>
          <p:blipFill>
            <a:blip r:embed="rId2" cstate="print"/>
            <a:stretch>
              <a:fillRect/>
            </a:stretch>
          </p:blipFill>
          <p:spPr>
            <a:xfrm>
              <a:off x="637218" y="1352696"/>
              <a:ext cx="163266" cy="78676"/>
            </a:xfrm>
            <a:prstGeom prst="rect">
              <a:avLst/>
            </a:prstGeom>
          </p:spPr>
        </p:pic>
        <p:pic>
          <p:nvPicPr>
            <p:cNvPr id="5" name="object 6">
              <a:extLst>
                <a:ext uri="{FF2B5EF4-FFF2-40B4-BE49-F238E27FC236}">
                  <a16:creationId xmlns:a16="http://schemas.microsoft.com/office/drawing/2014/main" xmlns="" id="{573E76A0-6E1D-5548-92E9-D5E74C2DED44}"/>
                </a:ext>
              </a:extLst>
            </p:cNvPr>
            <p:cNvPicPr/>
            <p:nvPr/>
          </p:nvPicPr>
          <p:blipFill>
            <a:blip r:embed="rId3" cstate="print"/>
            <a:stretch>
              <a:fillRect/>
            </a:stretch>
          </p:blipFill>
          <p:spPr>
            <a:xfrm>
              <a:off x="822641" y="1353580"/>
              <a:ext cx="341118" cy="89957"/>
            </a:xfrm>
            <a:prstGeom prst="rect">
              <a:avLst/>
            </a:prstGeom>
          </p:spPr>
        </p:pic>
        <p:sp>
          <p:nvSpPr>
            <p:cNvPr id="6" name="object 7">
              <a:extLst>
                <a:ext uri="{FF2B5EF4-FFF2-40B4-BE49-F238E27FC236}">
                  <a16:creationId xmlns:a16="http://schemas.microsoft.com/office/drawing/2014/main" xmlns="" id="{D8ACC6AC-501C-5C47-8DB6-B5AA9A51F396}"/>
                </a:ext>
              </a:extLst>
            </p:cNvPr>
            <p:cNvSpPr/>
            <p:nvPr/>
          </p:nvSpPr>
          <p:spPr>
            <a:xfrm>
              <a:off x="1192096" y="1353577"/>
              <a:ext cx="62230" cy="77470"/>
            </a:xfrm>
            <a:custGeom>
              <a:avLst/>
              <a:gdLst/>
              <a:ahLst/>
              <a:cxnLst/>
              <a:rect l="l" t="t" r="r" b="b"/>
              <a:pathLst>
                <a:path w="62230" h="77469">
                  <a:moveTo>
                    <a:pt x="10883" y="0"/>
                  </a:moveTo>
                  <a:lnTo>
                    <a:pt x="0" y="0"/>
                  </a:lnTo>
                  <a:lnTo>
                    <a:pt x="0" y="76923"/>
                  </a:lnTo>
                  <a:lnTo>
                    <a:pt x="31750" y="76923"/>
                  </a:lnTo>
                  <a:lnTo>
                    <a:pt x="44600" y="75284"/>
                  </a:lnTo>
                  <a:lnTo>
                    <a:pt x="54124" y="70399"/>
                  </a:lnTo>
                  <a:lnTo>
                    <a:pt x="55698" y="68249"/>
                  </a:lnTo>
                  <a:lnTo>
                    <a:pt x="10883" y="68249"/>
                  </a:lnTo>
                  <a:lnTo>
                    <a:pt x="10883" y="35483"/>
                  </a:lnTo>
                  <a:lnTo>
                    <a:pt x="56574" y="35483"/>
                  </a:lnTo>
                  <a:lnTo>
                    <a:pt x="54738" y="32935"/>
                  </a:lnTo>
                  <a:lnTo>
                    <a:pt x="45848" y="28348"/>
                  </a:lnTo>
                  <a:lnTo>
                    <a:pt x="33731" y="26809"/>
                  </a:lnTo>
                  <a:lnTo>
                    <a:pt x="10883" y="26809"/>
                  </a:lnTo>
                  <a:lnTo>
                    <a:pt x="10883" y="0"/>
                  </a:lnTo>
                  <a:close/>
                </a:path>
                <a:path w="62230" h="77469">
                  <a:moveTo>
                    <a:pt x="56574" y="35483"/>
                  </a:moveTo>
                  <a:lnTo>
                    <a:pt x="44170" y="35483"/>
                  </a:lnTo>
                  <a:lnTo>
                    <a:pt x="51079" y="40436"/>
                  </a:lnTo>
                  <a:lnTo>
                    <a:pt x="51079" y="51320"/>
                  </a:lnTo>
                  <a:lnTo>
                    <a:pt x="49782" y="58643"/>
                  </a:lnTo>
                  <a:lnTo>
                    <a:pt x="45972" y="63942"/>
                  </a:lnTo>
                  <a:lnTo>
                    <a:pt x="39769" y="67163"/>
                  </a:lnTo>
                  <a:lnTo>
                    <a:pt x="31292" y="68249"/>
                  </a:lnTo>
                  <a:lnTo>
                    <a:pt x="55698" y="68249"/>
                  </a:lnTo>
                  <a:lnTo>
                    <a:pt x="60042" y="62318"/>
                  </a:lnTo>
                  <a:lnTo>
                    <a:pt x="62077" y="51092"/>
                  </a:lnTo>
                  <a:lnTo>
                    <a:pt x="60211" y="40531"/>
                  </a:lnTo>
                  <a:lnTo>
                    <a:pt x="56574" y="35483"/>
                  </a:lnTo>
                  <a:close/>
                </a:path>
              </a:pathLst>
            </a:custGeom>
            <a:solidFill>
              <a:srgbClr val="58595B"/>
            </a:solidFill>
          </p:spPr>
          <p:txBody>
            <a:bodyPr wrap="square" lIns="0" tIns="0" rIns="0" bIns="0" rtlCol="0"/>
            <a:lstStyle/>
            <a:p>
              <a:endParaRPr/>
            </a:p>
          </p:txBody>
        </p:sp>
        <p:pic>
          <p:nvPicPr>
            <p:cNvPr id="7" name="object 8">
              <a:extLst>
                <a:ext uri="{FF2B5EF4-FFF2-40B4-BE49-F238E27FC236}">
                  <a16:creationId xmlns:a16="http://schemas.microsoft.com/office/drawing/2014/main" xmlns="" id="{7B93CEC3-B4BB-0745-A182-01CFF7460977}"/>
                </a:ext>
              </a:extLst>
            </p:cNvPr>
            <p:cNvPicPr/>
            <p:nvPr/>
          </p:nvPicPr>
          <p:blipFill>
            <a:blip r:embed="rId4" cstate="print"/>
            <a:stretch>
              <a:fillRect/>
            </a:stretch>
          </p:blipFill>
          <p:spPr>
            <a:xfrm>
              <a:off x="1274796" y="1353580"/>
              <a:ext cx="66154" cy="76911"/>
            </a:xfrm>
            <a:prstGeom prst="rect">
              <a:avLst/>
            </a:prstGeom>
          </p:spPr>
        </p:pic>
        <p:pic>
          <p:nvPicPr>
            <p:cNvPr id="8" name="object 9">
              <a:extLst>
                <a:ext uri="{FF2B5EF4-FFF2-40B4-BE49-F238E27FC236}">
                  <a16:creationId xmlns:a16="http://schemas.microsoft.com/office/drawing/2014/main" xmlns="" id="{F073B450-5A5D-044E-ADAC-5DED8FEC4A71}"/>
                </a:ext>
              </a:extLst>
            </p:cNvPr>
            <p:cNvPicPr/>
            <p:nvPr/>
          </p:nvPicPr>
          <p:blipFill>
            <a:blip r:embed="rId5" cstate="print"/>
            <a:stretch>
              <a:fillRect/>
            </a:stretch>
          </p:blipFill>
          <p:spPr>
            <a:xfrm>
              <a:off x="1369272" y="1353577"/>
              <a:ext cx="85153" cy="76923"/>
            </a:xfrm>
            <a:prstGeom prst="rect">
              <a:avLst/>
            </a:prstGeom>
          </p:spPr>
        </p:pic>
        <p:sp>
          <p:nvSpPr>
            <p:cNvPr id="9" name="object 10">
              <a:extLst>
                <a:ext uri="{FF2B5EF4-FFF2-40B4-BE49-F238E27FC236}">
                  <a16:creationId xmlns:a16="http://schemas.microsoft.com/office/drawing/2014/main" xmlns="" id="{4E4E1EA9-4DDD-CF4B-9315-C368B8FE54AC}"/>
                </a:ext>
              </a:extLst>
            </p:cNvPr>
            <p:cNvSpPr/>
            <p:nvPr/>
          </p:nvSpPr>
          <p:spPr>
            <a:xfrm>
              <a:off x="1482771" y="1353580"/>
              <a:ext cx="66675" cy="77470"/>
            </a:xfrm>
            <a:custGeom>
              <a:avLst/>
              <a:gdLst/>
              <a:ahLst/>
              <a:cxnLst/>
              <a:rect l="l" t="t" r="r" b="b"/>
              <a:pathLst>
                <a:path w="66675" h="77469">
                  <a:moveTo>
                    <a:pt x="66471" y="0"/>
                  </a:moveTo>
                  <a:lnTo>
                    <a:pt x="56349" y="0"/>
                  </a:lnTo>
                  <a:lnTo>
                    <a:pt x="10871" y="59334"/>
                  </a:lnTo>
                  <a:lnTo>
                    <a:pt x="10871" y="0"/>
                  </a:lnTo>
                  <a:lnTo>
                    <a:pt x="0" y="0"/>
                  </a:lnTo>
                  <a:lnTo>
                    <a:pt x="0" y="76911"/>
                  </a:lnTo>
                  <a:lnTo>
                    <a:pt x="10096" y="76911"/>
                  </a:lnTo>
                  <a:lnTo>
                    <a:pt x="55689" y="17691"/>
                  </a:lnTo>
                  <a:lnTo>
                    <a:pt x="55689" y="76911"/>
                  </a:lnTo>
                  <a:lnTo>
                    <a:pt x="66471" y="76911"/>
                  </a:lnTo>
                  <a:lnTo>
                    <a:pt x="66471" y="0"/>
                  </a:lnTo>
                  <a:close/>
                </a:path>
              </a:pathLst>
            </a:custGeom>
            <a:solidFill>
              <a:srgbClr val="58595B"/>
            </a:solidFill>
          </p:spPr>
          <p:txBody>
            <a:bodyPr wrap="square" lIns="0" tIns="0" rIns="0" bIns="0" rtlCol="0"/>
            <a:lstStyle/>
            <a:p>
              <a:endParaRPr/>
            </a:p>
          </p:txBody>
        </p:sp>
        <p:pic>
          <p:nvPicPr>
            <p:cNvPr id="10" name="object 11">
              <a:extLst>
                <a:ext uri="{FF2B5EF4-FFF2-40B4-BE49-F238E27FC236}">
                  <a16:creationId xmlns:a16="http://schemas.microsoft.com/office/drawing/2014/main" xmlns="" id="{1CF935D6-7625-F24C-AC37-84C602466711}"/>
                </a:ext>
              </a:extLst>
            </p:cNvPr>
            <p:cNvPicPr/>
            <p:nvPr/>
          </p:nvPicPr>
          <p:blipFill>
            <a:blip r:embed="rId6" cstate="print"/>
            <a:stretch>
              <a:fillRect/>
            </a:stretch>
          </p:blipFill>
          <p:spPr>
            <a:xfrm>
              <a:off x="634994" y="1464464"/>
              <a:ext cx="188554" cy="82626"/>
            </a:xfrm>
            <a:prstGeom prst="rect">
              <a:avLst/>
            </a:prstGeom>
          </p:spPr>
        </p:pic>
        <p:pic>
          <p:nvPicPr>
            <p:cNvPr id="11" name="object 12">
              <a:extLst>
                <a:ext uri="{FF2B5EF4-FFF2-40B4-BE49-F238E27FC236}">
                  <a16:creationId xmlns:a16="http://schemas.microsoft.com/office/drawing/2014/main" xmlns="" id="{80D1809F-4E9B-7048-A496-AF8AAB712E50}"/>
                </a:ext>
              </a:extLst>
            </p:cNvPr>
            <p:cNvPicPr/>
            <p:nvPr/>
          </p:nvPicPr>
          <p:blipFill>
            <a:blip r:embed="rId7" cstate="print"/>
            <a:stretch>
              <a:fillRect/>
            </a:stretch>
          </p:blipFill>
          <p:spPr>
            <a:xfrm>
              <a:off x="845724" y="1467309"/>
              <a:ext cx="164275" cy="88226"/>
            </a:xfrm>
            <a:prstGeom prst="rect">
              <a:avLst/>
            </a:prstGeom>
          </p:spPr>
        </p:pic>
        <p:pic>
          <p:nvPicPr>
            <p:cNvPr id="12" name="object 13">
              <a:extLst>
                <a:ext uri="{FF2B5EF4-FFF2-40B4-BE49-F238E27FC236}">
                  <a16:creationId xmlns:a16="http://schemas.microsoft.com/office/drawing/2014/main" xmlns="" id="{FF8257AD-DF3C-8B47-BE06-FF229F3E814C}"/>
                </a:ext>
              </a:extLst>
            </p:cNvPr>
            <p:cNvPicPr/>
            <p:nvPr/>
          </p:nvPicPr>
          <p:blipFill>
            <a:blip r:embed="rId8" cstate="print"/>
            <a:stretch>
              <a:fillRect/>
            </a:stretch>
          </p:blipFill>
          <p:spPr>
            <a:xfrm>
              <a:off x="1057757" y="1466442"/>
              <a:ext cx="319289" cy="78663"/>
            </a:xfrm>
            <a:prstGeom prst="rect">
              <a:avLst/>
            </a:prstGeom>
          </p:spPr>
        </p:pic>
        <p:pic>
          <p:nvPicPr>
            <p:cNvPr id="13" name="object 14">
              <a:extLst>
                <a:ext uri="{FF2B5EF4-FFF2-40B4-BE49-F238E27FC236}">
                  <a16:creationId xmlns:a16="http://schemas.microsoft.com/office/drawing/2014/main" xmlns="" id="{5F2A7640-0B9F-D943-84A2-CB648A3C2609}"/>
                </a:ext>
              </a:extLst>
            </p:cNvPr>
            <p:cNvPicPr/>
            <p:nvPr/>
          </p:nvPicPr>
          <p:blipFill>
            <a:blip r:embed="rId9" cstate="print"/>
            <a:stretch>
              <a:fillRect/>
            </a:stretch>
          </p:blipFill>
          <p:spPr>
            <a:xfrm>
              <a:off x="1396605" y="1467312"/>
              <a:ext cx="66471" cy="76911"/>
            </a:xfrm>
            <a:prstGeom prst="rect">
              <a:avLst/>
            </a:prstGeom>
          </p:spPr>
        </p:pic>
        <p:pic>
          <p:nvPicPr>
            <p:cNvPr id="14" name="object 15">
              <a:extLst>
                <a:ext uri="{FF2B5EF4-FFF2-40B4-BE49-F238E27FC236}">
                  <a16:creationId xmlns:a16="http://schemas.microsoft.com/office/drawing/2014/main" xmlns="" id="{D405252F-548F-4E42-A107-6113FD1EC67C}"/>
                </a:ext>
              </a:extLst>
            </p:cNvPr>
            <p:cNvPicPr/>
            <p:nvPr/>
          </p:nvPicPr>
          <p:blipFill>
            <a:blip r:embed="rId10" cstate="print"/>
            <a:stretch>
              <a:fillRect/>
            </a:stretch>
          </p:blipFill>
          <p:spPr>
            <a:xfrm>
              <a:off x="1482771" y="1467312"/>
              <a:ext cx="66471" cy="76911"/>
            </a:xfrm>
            <a:prstGeom prst="rect">
              <a:avLst/>
            </a:prstGeom>
          </p:spPr>
        </p:pic>
        <p:sp>
          <p:nvSpPr>
            <p:cNvPr id="15" name="object 16">
              <a:extLst>
                <a:ext uri="{FF2B5EF4-FFF2-40B4-BE49-F238E27FC236}">
                  <a16:creationId xmlns:a16="http://schemas.microsoft.com/office/drawing/2014/main" xmlns="" id="{C4EB2F21-33E1-4E48-9166-00F20ADE3FCD}"/>
                </a:ext>
              </a:extLst>
            </p:cNvPr>
            <p:cNvSpPr/>
            <p:nvPr/>
          </p:nvSpPr>
          <p:spPr>
            <a:xfrm>
              <a:off x="1489430" y="1331849"/>
              <a:ext cx="54610" cy="8255"/>
            </a:xfrm>
            <a:custGeom>
              <a:avLst/>
              <a:gdLst/>
              <a:ahLst/>
              <a:cxnLst/>
              <a:rect l="l" t="t" r="r" b="b"/>
              <a:pathLst>
                <a:path w="54609" h="8255">
                  <a:moveTo>
                    <a:pt x="54533" y="0"/>
                  </a:moveTo>
                  <a:lnTo>
                    <a:pt x="0" y="0"/>
                  </a:lnTo>
                  <a:lnTo>
                    <a:pt x="0" y="8115"/>
                  </a:lnTo>
                  <a:lnTo>
                    <a:pt x="54533" y="8115"/>
                  </a:lnTo>
                  <a:lnTo>
                    <a:pt x="54533" y="0"/>
                  </a:lnTo>
                  <a:close/>
                </a:path>
              </a:pathLst>
            </a:custGeom>
            <a:solidFill>
              <a:srgbClr val="58595B"/>
            </a:solidFill>
          </p:spPr>
          <p:txBody>
            <a:bodyPr wrap="square" lIns="0" tIns="0" rIns="0" bIns="0" rtlCol="0"/>
            <a:lstStyle/>
            <a:p>
              <a:endParaRPr/>
            </a:p>
          </p:txBody>
        </p:sp>
        <p:pic>
          <p:nvPicPr>
            <p:cNvPr id="16" name="object 17">
              <a:extLst>
                <a:ext uri="{FF2B5EF4-FFF2-40B4-BE49-F238E27FC236}">
                  <a16:creationId xmlns:a16="http://schemas.microsoft.com/office/drawing/2014/main" xmlns="" id="{BCFF1620-159D-CC4A-AAC0-F0B5484DFC9F}"/>
                </a:ext>
              </a:extLst>
            </p:cNvPr>
            <p:cNvPicPr/>
            <p:nvPr/>
          </p:nvPicPr>
          <p:blipFill>
            <a:blip r:embed="rId11" cstate="print"/>
            <a:stretch>
              <a:fillRect/>
            </a:stretch>
          </p:blipFill>
          <p:spPr>
            <a:xfrm>
              <a:off x="644093" y="480009"/>
              <a:ext cx="895848" cy="769188"/>
            </a:xfrm>
            <a:prstGeom prst="rect">
              <a:avLst/>
            </a:prstGeom>
          </p:spPr>
        </p:pic>
      </p:grpSp>
      <p:sp>
        <p:nvSpPr>
          <p:cNvPr id="17" name="Прямоугольник 16"/>
          <p:cNvSpPr/>
          <p:nvPr/>
        </p:nvSpPr>
        <p:spPr>
          <a:xfrm>
            <a:off x="1988671" y="264590"/>
            <a:ext cx="6864763" cy="461665"/>
          </a:xfrm>
          <a:prstGeom prst="rect">
            <a:avLst/>
          </a:prstGeom>
        </p:spPr>
        <p:txBody>
          <a:bodyPr wrap="square">
            <a:spAutoFit/>
          </a:bodyPr>
          <a:lstStyle/>
          <a:p>
            <a:pPr lvl="0" algn="ctr">
              <a:defRPr/>
            </a:pPr>
            <a:r>
              <a:rPr lang="ru-RU" sz="2400" b="1" dirty="0" smtClean="0">
                <a:latin typeface="Times New Roman" panose="02020603050405020304" pitchFamily="18" charset="0"/>
                <a:cs typeface="Times New Roman" panose="02020603050405020304" pitchFamily="18" charset="0"/>
              </a:rPr>
              <a:t>п. 7 </a:t>
            </a:r>
            <a:r>
              <a:rPr lang="ru-RU" sz="2400" b="1" dirty="0">
                <a:latin typeface="Times New Roman" panose="02020603050405020304" pitchFamily="18" charset="0"/>
                <a:cs typeface="Times New Roman" panose="02020603050405020304" pitchFamily="18" charset="0"/>
              </a:rPr>
              <a:t>Правил </a:t>
            </a:r>
            <a:r>
              <a:rPr lang="ru-RU" sz="2400" b="1" dirty="0" smtClean="0">
                <a:latin typeface="Times New Roman" panose="02020603050405020304" pitchFamily="18" charset="0"/>
                <a:cs typeface="Times New Roman" panose="02020603050405020304" pitchFamily="18" charset="0"/>
              </a:rPr>
              <a:t>ФОПМ</a:t>
            </a:r>
            <a:endParaRPr lang="ru-RU" sz="2400" b="1" i="1" dirty="0">
              <a:latin typeface="Times New Roman" panose="02020603050405020304" pitchFamily="18" charset="0"/>
              <a:cs typeface="Times New Roman" panose="02020603050405020304" pitchFamily="18" charset="0"/>
            </a:endParaRPr>
          </a:p>
        </p:txBody>
      </p:sp>
      <p:sp>
        <p:nvSpPr>
          <p:cNvPr id="18" name="Прямоугольник 17"/>
          <p:cNvSpPr/>
          <p:nvPr/>
        </p:nvSpPr>
        <p:spPr>
          <a:xfrm>
            <a:off x="558616" y="1234592"/>
            <a:ext cx="9065866" cy="5632311"/>
          </a:xfrm>
          <a:prstGeom prst="rect">
            <a:avLst/>
          </a:prstGeom>
        </p:spPr>
        <p:txBody>
          <a:bodyPr wrap="square">
            <a:spAutoFit/>
          </a:bodyPr>
          <a:lstStyle/>
          <a:p>
            <a:pPr indent="457200" algn="just"/>
            <a:r>
              <a:rPr lang="ru-RU" dirty="0" smtClean="0">
                <a:solidFill>
                  <a:schemeClr val="tx2">
                    <a:lumMod val="50000"/>
                  </a:schemeClr>
                </a:solidFill>
                <a:latin typeface="Times New Roman" panose="02020603050405020304" pitchFamily="18" charset="0"/>
                <a:cs typeface="Times New Roman" panose="02020603050405020304" pitchFamily="18" charset="0"/>
              </a:rPr>
              <a:t>Страхователь </a:t>
            </a:r>
            <a:r>
              <a:rPr lang="ru-RU" dirty="0">
                <a:solidFill>
                  <a:srgbClr val="FF0000"/>
                </a:solidFill>
                <a:latin typeface="Times New Roman" panose="02020603050405020304" pitchFamily="18" charset="0"/>
                <a:cs typeface="Times New Roman" panose="02020603050405020304" pitchFamily="18" charset="0"/>
              </a:rPr>
              <a:t>вправе дополнительно</a:t>
            </a:r>
            <a:r>
              <a:rPr lang="ru-RU" dirty="0">
                <a:solidFill>
                  <a:schemeClr val="tx2">
                    <a:lumMod val="50000"/>
                  </a:schemeClr>
                </a:solidFill>
                <a:latin typeface="Times New Roman" panose="02020603050405020304" pitchFamily="18" charset="0"/>
                <a:cs typeface="Times New Roman" panose="02020603050405020304" pitchFamily="18" charset="0"/>
              </a:rPr>
              <a:t>, если им первоначально было подано заявление на сумму меньше расчетного объема средств, направляемых на финансовое обеспечение предупредительных мер, предусмотренного </a:t>
            </a:r>
            <a:r>
              <a:rPr lang="ru-RU" dirty="0">
                <a:solidFill>
                  <a:schemeClr val="tx2">
                    <a:lumMod val="50000"/>
                  </a:schemeClr>
                </a:solidFill>
                <a:latin typeface="Times New Roman" panose="02020603050405020304" pitchFamily="18" charset="0"/>
                <a:cs typeface="Times New Roman" panose="02020603050405020304" pitchFamily="18" charset="0"/>
                <a:hlinkClick r:id="rId12" action="ppaction://hlinkfile" tooltip="1. Финансовое обеспечение предупредительных мер по сокращению производственного травматизма и профессиональных заболеваний работников и санаторно-курортного лечения работников, занятых на работах с вредными и (или) опасными производственными факторами (да"/>
              </a:rPr>
              <a:t>пунктом 1</a:t>
            </a:r>
            <a:r>
              <a:rPr lang="ru-RU" dirty="0">
                <a:solidFill>
                  <a:schemeClr val="tx2">
                    <a:lumMod val="50000"/>
                  </a:schemeClr>
                </a:solidFill>
                <a:latin typeface="Times New Roman" panose="02020603050405020304" pitchFamily="18" charset="0"/>
                <a:cs typeface="Times New Roman" panose="02020603050405020304" pitchFamily="18" charset="0"/>
              </a:rPr>
              <a:t> </a:t>
            </a:r>
            <a:r>
              <a:rPr lang="ru-RU" dirty="0" smtClean="0">
                <a:solidFill>
                  <a:schemeClr val="tx2">
                    <a:lumMod val="50000"/>
                  </a:schemeClr>
                </a:solidFill>
                <a:latin typeface="Times New Roman" panose="02020603050405020304" pitchFamily="18" charset="0"/>
                <a:cs typeface="Times New Roman" panose="02020603050405020304" pitchFamily="18" charset="0"/>
              </a:rPr>
              <a:t>Правил ( менее 30%) </a:t>
            </a:r>
            <a:r>
              <a:rPr lang="ru-RU" dirty="0" smtClean="0">
                <a:solidFill>
                  <a:srgbClr val="FF0000"/>
                </a:solidFill>
                <a:latin typeface="Times New Roman" panose="02020603050405020304" pitchFamily="18" charset="0"/>
                <a:cs typeface="Times New Roman" panose="02020603050405020304" pitchFamily="18" charset="0"/>
              </a:rPr>
              <a:t>и </a:t>
            </a:r>
            <a:r>
              <a:rPr lang="ru-RU" dirty="0">
                <a:solidFill>
                  <a:srgbClr val="FF0000"/>
                </a:solidFill>
                <a:latin typeface="Times New Roman" panose="02020603050405020304" pitchFamily="18" charset="0"/>
                <a:cs typeface="Times New Roman" panose="02020603050405020304" pitchFamily="18" charset="0"/>
              </a:rPr>
              <a:t>после получения решения отделения СФР </a:t>
            </a:r>
            <a:r>
              <a:rPr lang="ru-RU" dirty="0" smtClean="0">
                <a:solidFill>
                  <a:srgbClr val="FF0000"/>
                </a:solidFill>
                <a:latin typeface="Times New Roman" panose="02020603050405020304" pitchFamily="18" charset="0"/>
                <a:cs typeface="Times New Roman" panose="02020603050405020304" pitchFamily="18" charset="0"/>
              </a:rPr>
              <a:t>о ФОПМ  обратиться </a:t>
            </a:r>
            <a:r>
              <a:rPr lang="ru-RU" dirty="0">
                <a:solidFill>
                  <a:srgbClr val="FF0000"/>
                </a:solidFill>
                <a:latin typeface="Times New Roman" panose="02020603050405020304" pitchFamily="18" charset="0"/>
                <a:cs typeface="Times New Roman" panose="02020603050405020304" pitchFamily="18" charset="0"/>
              </a:rPr>
              <a:t>в отделение СФР </a:t>
            </a:r>
            <a:r>
              <a:rPr lang="ru-RU" dirty="0" smtClean="0">
                <a:solidFill>
                  <a:srgbClr val="FF0000"/>
                </a:solidFill>
                <a:latin typeface="Times New Roman" panose="02020603050405020304" pitchFamily="18" charset="0"/>
                <a:cs typeface="Times New Roman" panose="02020603050405020304" pitchFamily="18" charset="0"/>
              </a:rPr>
              <a:t>до </a:t>
            </a:r>
            <a:r>
              <a:rPr lang="ru-RU" dirty="0">
                <a:solidFill>
                  <a:srgbClr val="FF0000"/>
                </a:solidFill>
                <a:latin typeface="Times New Roman" panose="02020603050405020304" pitchFamily="18" charset="0"/>
                <a:cs typeface="Times New Roman" panose="02020603050405020304" pitchFamily="18" charset="0"/>
              </a:rPr>
              <a:t>1 сентября текущего календарного года </a:t>
            </a:r>
            <a:r>
              <a:rPr lang="ru-RU" dirty="0">
                <a:solidFill>
                  <a:schemeClr val="tx2">
                    <a:lumMod val="50000"/>
                  </a:schemeClr>
                </a:solidFill>
                <a:latin typeface="Times New Roman" panose="02020603050405020304" pitchFamily="18" charset="0"/>
                <a:cs typeface="Times New Roman" panose="02020603050405020304" pitchFamily="18" charset="0"/>
              </a:rPr>
              <a:t>с заявлением и </a:t>
            </a:r>
            <a:r>
              <a:rPr lang="ru-RU" dirty="0">
                <a:solidFill>
                  <a:schemeClr val="tx2">
                    <a:lumMod val="50000"/>
                  </a:schemeClr>
                </a:solidFill>
                <a:latin typeface="Times New Roman" panose="02020603050405020304" pitchFamily="18" charset="0"/>
                <a:cs typeface="Times New Roman" panose="02020603050405020304" pitchFamily="18" charset="0"/>
                <a:hlinkClick r:id="rId13" action="ppaction://hlinkfile" tooltip="ПЛАН"/>
              </a:rPr>
              <a:t>планом</a:t>
            </a:r>
            <a:r>
              <a:rPr lang="ru-RU" dirty="0">
                <a:solidFill>
                  <a:schemeClr val="tx2">
                    <a:lumMod val="50000"/>
                  </a:schemeClr>
                </a:solidFill>
                <a:latin typeface="Times New Roman" panose="02020603050405020304" pitchFamily="18" charset="0"/>
                <a:cs typeface="Times New Roman" panose="02020603050405020304" pitchFamily="18" charset="0"/>
              </a:rPr>
              <a:t> финансового обеспечения на сумму, не превышающую разницу между расчетным объемом средств и суммой финансового обеспечения предупредительных мер, указанной в решении отделения СФР по первоначальному заявлению.</a:t>
            </a:r>
          </a:p>
          <a:p>
            <a:pPr indent="457200" algn="just"/>
            <a:r>
              <a:rPr lang="ru-RU" dirty="0">
                <a:solidFill>
                  <a:schemeClr val="tx2">
                    <a:lumMod val="50000"/>
                  </a:schemeClr>
                </a:solidFill>
                <a:latin typeface="Times New Roman" panose="02020603050405020304" pitchFamily="18" charset="0"/>
                <a:cs typeface="Times New Roman" panose="02020603050405020304" pitchFamily="18" charset="0"/>
              </a:rPr>
              <a:t>При этом решение отделения СФР принимается в соответствии с </a:t>
            </a:r>
            <a:r>
              <a:rPr lang="ru-RU" dirty="0">
                <a:solidFill>
                  <a:schemeClr val="tx2">
                    <a:lumMod val="50000"/>
                  </a:schemeClr>
                </a:solidFill>
                <a:latin typeface="Times New Roman" panose="02020603050405020304" pitchFamily="18" charset="0"/>
                <a:cs typeface="Times New Roman" panose="02020603050405020304" pitchFamily="18" charset="0"/>
                <a:hlinkClick r:id="rId14" action="ppaction://hlinkfile" tooltip="6. Отделение СФР принимает решение об отказе в финансовом обеспечении предупредительных мер в следующих случаях:"/>
              </a:rPr>
              <a:t>пунктом 6</a:t>
            </a:r>
            <a:r>
              <a:rPr lang="ru-RU" dirty="0">
                <a:solidFill>
                  <a:schemeClr val="tx2">
                    <a:lumMod val="50000"/>
                  </a:schemeClr>
                </a:solidFill>
                <a:latin typeface="Times New Roman" panose="02020603050405020304" pitchFamily="18" charset="0"/>
                <a:cs typeface="Times New Roman" panose="02020603050405020304" pitchFamily="18" charset="0"/>
              </a:rPr>
              <a:t> настоящих Правил.</a:t>
            </a:r>
          </a:p>
          <a:p>
            <a:pPr indent="457200" algn="just"/>
            <a:r>
              <a:rPr lang="ru-RU" dirty="0">
                <a:solidFill>
                  <a:schemeClr val="tx2">
                    <a:lumMod val="50000"/>
                  </a:schemeClr>
                </a:solidFill>
                <a:latin typeface="Times New Roman" panose="02020603050405020304" pitchFamily="18" charset="0"/>
                <a:cs typeface="Times New Roman" panose="02020603050405020304" pitchFamily="18" charset="0"/>
              </a:rPr>
              <a:t>Страхователь вправе самостоятельно принимать решение о внесении изменений в </a:t>
            </a:r>
            <a:r>
              <a:rPr lang="ru-RU" dirty="0">
                <a:solidFill>
                  <a:schemeClr val="tx2">
                    <a:lumMod val="50000"/>
                  </a:schemeClr>
                </a:solidFill>
                <a:latin typeface="Times New Roman" panose="02020603050405020304" pitchFamily="18" charset="0"/>
                <a:cs typeface="Times New Roman" panose="02020603050405020304" pitchFamily="18" charset="0"/>
                <a:hlinkClick r:id="rId13" action="ppaction://hlinkfile" tooltip="ПЛАН"/>
              </a:rPr>
              <a:t>план</a:t>
            </a:r>
            <a:r>
              <a:rPr lang="ru-RU" dirty="0">
                <a:solidFill>
                  <a:schemeClr val="tx2">
                    <a:lumMod val="50000"/>
                  </a:schemeClr>
                </a:solidFill>
                <a:latin typeface="Times New Roman" panose="02020603050405020304" pitchFamily="18" charset="0"/>
                <a:cs typeface="Times New Roman" panose="02020603050405020304" pitchFamily="18" charset="0"/>
              </a:rPr>
              <a:t> финансового обеспечения в пределах разрешенной суммы финансового обеспечения, при этом повторное направление заявления и </a:t>
            </a:r>
            <a:r>
              <a:rPr lang="ru-RU" dirty="0">
                <a:solidFill>
                  <a:schemeClr val="tx2">
                    <a:lumMod val="50000"/>
                  </a:schemeClr>
                </a:solidFill>
                <a:latin typeface="Times New Roman" panose="02020603050405020304" pitchFamily="18" charset="0"/>
                <a:cs typeface="Times New Roman" panose="02020603050405020304" pitchFamily="18" charset="0"/>
                <a:hlinkClick r:id="rId13" action="ppaction://hlinkfile" tooltip="ПЛАН"/>
              </a:rPr>
              <a:t>плана</a:t>
            </a:r>
            <a:r>
              <a:rPr lang="ru-RU" dirty="0">
                <a:solidFill>
                  <a:schemeClr val="tx2">
                    <a:lumMod val="50000"/>
                  </a:schemeClr>
                </a:solidFill>
                <a:latin typeface="Times New Roman" panose="02020603050405020304" pitchFamily="18" charset="0"/>
                <a:cs typeface="Times New Roman" panose="02020603050405020304" pitchFamily="18" charset="0"/>
              </a:rPr>
              <a:t> финансового обеспечения предупредительных мер в отделение СФР не требуется.</a:t>
            </a:r>
          </a:p>
          <a:p>
            <a:pPr indent="457200" algn="just"/>
            <a:r>
              <a:rPr lang="ru-RU" dirty="0">
                <a:solidFill>
                  <a:schemeClr val="tx2">
                    <a:lumMod val="50000"/>
                  </a:schemeClr>
                </a:solidFill>
                <a:latin typeface="Times New Roman" panose="02020603050405020304" pitchFamily="18" charset="0"/>
                <a:cs typeface="Times New Roman" panose="02020603050405020304" pitchFamily="18" charset="0"/>
              </a:rPr>
              <a:t>В случае включения в </a:t>
            </a:r>
            <a:r>
              <a:rPr lang="ru-RU" dirty="0">
                <a:solidFill>
                  <a:schemeClr val="tx2">
                    <a:lumMod val="50000"/>
                  </a:schemeClr>
                </a:solidFill>
                <a:latin typeface="Times New Roman" panose="02020603050405020304" pitchFamily="18" charset="0"/>
                <a:cs typeface="Times New Roman" panose="02020603050405020304" pitchFamily="18" charset="0"/>
                <a:hlinkClick r:id="rId13" action="ppaction://hlinkfile" tooltip="ПЛАН"/>
              </a:rPr>
              <a:t>план</a:t>
            </a:r>
            <a:r>
              <a:rPr lang="ru-RU" dirty="0">
                <a:solidFill>
                  <a:schemeClr val="tx2">
                    <a:lumMod val="50000"/>
                  </a:schemeClr>
                </a:solidFill>
                <a:latin typeface="Times New Roman" panose="02020603050405020304" pitchFamily="18" charset="0"/>
                <a:cs typeface="Times New Roman" panose="02020603050405020304" pitchFamily="18" charset="0"/>
              </a:rPr>
              <a:t> финансового обеспечения, при внесении в него изменений, предупредительных мер, предусмотренных </a:t>
            </a:r>
            <a:r>
              <a:rPr lang="ru-RU" dirty="0">
                <a:solidFill>
                  <a:schemeClr val="tx2">
                    <a:lumMod val="50000"/>
                  </a:schemeClr>
                </a:solidFill>
                <a:latin typeface="Times New Roman" panose="02020603050405020304" pitchFamily="18" charset="0"/>
                <a:cs typeface="Times New Roman" panose="02020603050405020304" pitchFamily="18" charset="0"/>
                <a:hlinkClick r:id="rId15" action="ppaction://hlinkfile" tooltip="п) приобретение приборов, устройств, оборудования (приборы, устройства, оборудование стран - членов Евразийского экономического союза, при отсутствии отечественных аналогов - импортных приборов, устройств, оборудования при условии включения соответствующи"/>
              </a:rPr>
              <a:t>подпунктом "п" пункта 2</a:t>
            </a:r>
            <a:r>
              <a:rPr lang="ru-RU" dirty="0">
                <a:solidFill>
                  <a:schemeClr val="tx2">
                    <a:lumMod val="50000"/>
                  </a:schemeClr>
                </a:solidFill>
                <a:latin typeface="Times New Roman" panose="02020603050405020304" pitchFamily="18" charset="0"/>
                <a:cs typeface="Times New Roman" panose="02020603050405020304" pitchFamily="18" charset="0"/>
              </a:rPr>
              <a:t> настоящих Правил, страхователь обязан предоставить вместе с заявлением документы (копии документов), предусмотренные </a:t>
            </a:r>
            <a:r>
              <a:rPr lang="ru-RU" dirty="0">
                <a:solidFill>
                  <a:schemeClr val="tx2">
                    <a:lumMod val="50000"/>
                  </a:schemeClr>
                </a:solidFill>
                <a:latin typeface="Times New Roman" panose="02020603050405020304" pitchFamily="18" charset="0"/>
                <a:cs typeface="Times New Roman" panose="02020603050405020304" pitchFamily="18" charset="0"/>
                <a:hlinkClick r:id="rId16" action="ppaction://hlinkfile" tooltip="4. Страхователь или обособленное подразделение страхователя, зарегистрированное в соответствии с подпунктом 2 пункта 1 статьи 6 Федерального закона от 24 июля 1998 г. N 125-ФЗ &quot;Об обязательном социальном страховании от несчастных случаев на производстве и"/>
              </a:rPr>
              <a:t>пунктом 4</a:t>
            </a:r>
            <a:r>
              <a:rPr lang="ru-RU" dirty="0">
                <a:solidFill>
                  <a:schemeClr val="tx2">
                    <a:lumMod val="50000"/>
                  </a:schemeClr>
                </a:solidFill>
                <a:latin typeface="Times New Roman" panose="02020603050405020304" pitchFamily="18" charset="0"/>
                <a:cs typeface="Times New Roman" panose="02020603050405020304" pitchFamily="18" charset="0"/>
              </a:rPr>
              <a:t> настоящих Правил.</a:t>
            </a:r>
          </a:p>
          <a:p>
            <a:pPr indent="457200" algn="just"/>
            <a:endParaRPr lang="ru-RU" dirty="0">
              <a:solidFill>
                <a:schemeClr val="tx2">
                  <a:lumMod val="50000"/>
                </a:schemeClr>
              </a:solidFill>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5771902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146" name="Группа 2"/>
          <p:cNvGrpSpPr>
            <a:grpSpLocks/>
          </p:cNvGrpSpPr>
          <p:nvPr/>
        </p:nvGrpSpPr>
        <p:grpSpPr bwMode="auto">
          <a:xfrm>
            <a:off x="335360" y="5810251"/>
            <a:ext cx="9261078" cy="507465"/>
            <a:chOff x="414920" y="3747119"/>
            <a:chExt cx="8669753" cy="4184197"/>
          </a:xfrm>
        </p:grpSpPr>
        <p:sp>
          <p:nvSpPr>
            <p:cNvPr id="6172" name="TextBox 51"/>
            <p:cNvSpPr txBox="1">
              <a:spLocks noChangeArrowheads="1"/>
            </p:cNvSpPr>
            <p:nvPr/>
          </p:nvSpPr>
          <p:spPr bwMode="auto">
            <a:xfrm>
              <a:off x="882292" y="5266726"/>
              <a:ext cx="8202381" cy="2664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eaLnBrk="1" hangingPunct="1">
                <a:spcBef>
                  <a:spcPct val="0"/>
                </a:spcBef>
                <a:buFontTx/>
                <a:buNone/>
              </a:pPr>
              <a:r>
                <a:rPr kumimoji="1" lang="ru-RU" altLang="ru-RU" sz="1500">
                  <a:solidFill>
                    <a:srgbClr val="000000"/>
                  </a:solidFill>
                  <a:cs typeface="Arial" charset="0"/>
                </a:rPr>
                <a:t>Расходы на финансирование предупредительных мер, млн. рублей</a:t>
              </a:r>
            </a:p>
          </p:txBody>
        </p:sp>
        <p:sp>
          <p:nvSpPr>
            <p:cNvPr id="53" name="Rectangle 53"/>
            <p:cNvSpPr>
              <a:spLocks noChangeArrowheads="1"/>
            </p:cNvSpPr>
            <p:nvPr/>
          </p:nvSpPr>
          <p:spPr bwMode="gray">
            <a:xfrm rot="16200000">
              <a:off x="407087" y="5652918"/>
              <a:ext cx="274873" cy="259207"/>
            </a:xfrm>
            <a:prstGeom prst="rect">
              <a:avLst/>
            </a:prstGeom>
            <a:gradFill rotWithShape="1">
              <a:gsLst>
                <a:gs pos="0">
                  <a:srgbClr val="A8D02A">
                    <a:gamma/>
                    <a:tint val="35294"/>
                    <a:invGamma/>
                  </a:srgbClr>
                </a:gs>
                <a:gs pos="100000">
                  <a:srgbClr val="A8D02A"/>
                </a:gs>
              </a:gsLst>
              <a:lin ang="0" scaled="1"/>
            </a:gradFill>
            <a:ln>
              <a:noFill/>
            </a:ln>
            <a:effectLst/>
            <a:scene3d>
              <a:camera prst="legacyPerspectiveBottom"/>
              <a:lightRig rig="legacyFlat1" dir="t"/>
            </a:scene3d>
            <a:sp3d extrusionH="430200" prstMaterial="legacyMatte">
              <a:bevelT w="13500" h="13500" prst="angle"/>
              <a:bevelB w="13500" h="13500" prst="angle"/>
              <a:extrusionClr>
                <a:srgbClr val="A8D02A"/>
              </a:extrusion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76200" dir="16200000" algn="ctr" rotWithShape="0">
                      <a:schemeClr val="bg2">
                        <a:alpha val="50000"/>
                      </a:schemeClr>
                    </a:outerShdw>
                  </a:effectLst>
                </a14:hiddenEffects>
              </a:ext>
            </a:extLst>
          </p:spPr>
          <p:txBody>
            <a:bodyPr wrap="none" anchor="ctr">
              <a:flatTx/>
            </a:bodyPr>
            <a:lstStyle/>
            <a:p>
              <a:pPr fontAlgn="auto">
                <a:spcBef>
                  <a:spcPts val="0"/>
                </a:spcBef>
                <a:spcAft>
                  <a:spcPts val="0"/>
                </a:spcAft>
                <a:defRPr/>
              </a:pPr>
              <a:endParaRPr lang="ru-RU" sz="1500" kern="0" dirty="0">
                <a:solidFill>
                  <a:sysClr val="windowText" lastClr="000000"/>
                </a:solidFill>
                <a:latin typeface="Arial" pitchFamily="34" charset="0"/>
                <a:cs typeface="Arial" pitchFamily="34" charset="0"/>
              </a:endParaRPr>
            </a:p>
          </p:txBody>
        </p:sp>
        <p:sp>
          <p:nvSpPr>
            <p:cNvPr id="6174" name="TextBox 55"/>
            <p:cNvSpPr txBox="1">
              <a:spLocks noChangeArrowheads="1"/>
            </p:cNvSpPr>
            <p:nvPr/>
          </p:nvSpPr>
          <p:spPr bwMode="auto">
            <a:xfrm>
              <a:off x="457383" y="3747119"/>
              <a:ext cx="812647" cy="26645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endParaRPr kumimoji="1" lang="ru-RU" altLang="ru-RU" sz="1500" b="1">
                <a:solidFill>
                  <a:srgbClr val="00B050"/>
                </a:solidFill>
                <a:latin typeface="Garamond" pitchFamily="18" charset="0"/>
                <a:cs typeface="Arial" charset="0"/>
              </a:endParaRPr>
            </a:p>
          </p:txBody>
        </p:sp>
      </p:grpSp>
      <p:sp>
        <p:nvSpPr>
          <p:cNvPr id="92" name="Овал 91"/>
          <p:cNvSpPr/>
          <p:nvPr/>
        </p:nvSpPr>
        <p:spPr>
          <a:xfrm>
            <a:off x="263129" y="6210300"/>
            <a:ext cx="423069" cy="293688"/>
          </a:xfrm>
          <a:prstGeom prst="ellipse">
            <a:avLst/>
          </a:prstGeom>
          <a:gradFill rotWithShape="1">
            <a:gsLst>
              <a:gs pos="0">
                <a:srgbClr val="5CB1FE"/>
              </a:gs>
              <a:gs pos="100000">
                <a:srgbClr val="5CB1FE">
                  <a:gamma/>
                  <a:tint val="60000"/>
                  <a:invGamma/>
                </a:srgbClr>
              </a:gs>
            </a:gsLst>
            <a:lin ang="0" scaled="1"/>
          </a:gradFill>
          <a:ln>
            <a:noFill/>
          </a:ln>
          <a:effectLst/>
          <a:scene3d>
            <a:camera prst="legacyPerspectiveBottom"/>
            <a:lightRig rig="legacyFlat3" dir="b"/>
          </a:scene3d>
          <a:sp3d extrusionH="100000" prstMaterial="legacyMatte">
            <a:bevelT w="13500" h="13500" prst="angle"/>
            <a:bevelB w="13500" h="13500" prst="angle"/>
            <a:extrusionClr>
              <a:srgbClr val="5CB1FE"/>
            </a:extrusionClr>
          </a:sp3d>
          <a:extLst>
            <a:ext uri="{AF507438-7753-43E0-B8FC-AC1667EBCBE1}">
              <a14:hiddenEffects xmlns:a14="http://schemas.microsoft.com/office/drawing/2010/main">
                <a:effectLst>
                  <a:outerShdw dist="35921" dir="2700000" algn="ctr" rotWithShape="0">
                    <a:schemeClr val="bg1">
                      <a:alpha val="50000"/>
                    </a:schemeClr>
                  </a:outerShdw>
                </a:effectLst>
              </a14:hiddenEffects>
            </a:ext>
          </a:extLst>
        </p:spPr>
        <p:txBody>
          <a:bodyPr wrap="none" lIns="95777" tIns="47889" rIns="95777" bIns="47889" anchor="ctr">
            <a:flatTx/>
          </a:bodyPr>
          <a:lstStyle/>
          <a:p>
            <a:pPr algn="ctr" fontAlgn="auto">
              <a:spcBef>
                <a:spcPts val="0"/>
              </a:spcBef>
              <a:spcAft>
                <a:spcPts val="0"/>
              </a:spcAft>
              <a:defRPr/>
            </a:pPr>
            <a:endParaRPr lang="ru-RU" sz="1500" b="1" kern="0" dirty="0">
              <a:solidFill>
                <a:sysClr val="windowText" lastClr="000000"/>
              </a:solidFill>
              <a:latin typeface="Arial" pitchFamily="34" charset="0"/>
              <a:cs typeface="Arial" pitchFamily="34" charset="0"/>
            </a:endParaRPr>
          </a:p>
        </p:txBody>
      </p:sp>
      <p:sp>
        <p:nvSpPr>
          <p:cNvPr id="6148" name="TextBox 93"/>
          <p:cNvSpPr txBox="1">
            <a:spLocks noChangeArrowheads="1"/>
          </p:cNvSpPr>
          <p:nvPr/>
        </p:nvSpPr>
        <p:spPr bwMode="auto">
          <a:xfrm>
            <a:off x="717154" y="6203951"/>
            <a:ext cx="9216363" cy="327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777" tIns="47889" rIns="95777" bIns="4788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just" eaLnBrk="1" hangingPunct="1">
              <a:spcBef>
                <a:spcPct val="0"/>
              </a:spcBef>
              <a:buFontTx/>
              <a:buNone/>
            </a:pPr>
            <a:r>
              <a:rPr kumimoji="1" lang="ru-RU" altLang="ru-RU" sz="1500">
                <a:solidFill>
                  <a:srgbClr val="000000"/>
                </a:solidFill>
                <a:cs typeface="Arial" charset="0"/>
              </a:rPr>
              <a:t>Количество страхователей, воспользовавшихся финансированием предупредительных мероприятий</a:t>
            </a:r>
          </a:p>
        </p:txBody>
      </p:sp>
      <p:sp>
        <p:nvSpPr>
          <p:cNvPr id="44" name="Rectangle 53"/>
          <p:cNvSpPr>
            <a:spLocks noChangeArrowheads="1"/>
          </p:cNvSpPr>
          <p:nvPr/>
        </p:nvSpPr>
        <p:spPr bwMode="gray">
          <a:xfrm rot="16200000">
            <a:off x="-166340" y="3498056"/>
            <a:ext cx="2768600" cy="1093788"/>
          </a:xfrm>
          <a:prstGeom prst="rect">
            <a:avLst/>
          </a:prstGeom>
          <a:gradFill rotWithShape="1">
            <a:gsLst>
              <a:gs pos="0">
                <a:srgbClr val="A8D02A">
                  <a:gamma/>
                  <a:tint val="35294"/>
                  <a:invGamma/>
                </a:srgbClr>
              </a:gs>
              <a:gs pos="100000">
                <a:srgbClr val="A8D02A"/>
              </a:gs>
            </a:gsLst>
            <a:lin ang="0" scaled="1"/>
          </a:gradFill>
          <a:ln>
            <a:noFill/>
          </a:ln>
          <a:effectLst/>
          <a:scene3d>
            <a:camera prst="legacyPerspectiveBottom"/>
            <a:lightRig rig="legacyFlat1" dir="t"/>
          </a:scene3d>
          <a:sp3d extrusionH="430200" prstMaterial="legacyMatte">
            <a:bevelT w="13500" h="13500" prst="angle"/>
            <a:bevelB w="13500" h="13500" prst="angle"/>
            <a:extrusionClr>
              <a:srgbClr val="A8D02A"/>
            </a:extrusion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76200" dir="16200000" algn="ctr" rotWithShape="0">
                    <a:schemeClr val="bg2">
                      <a:alpha val="50000"/>
                    </a:schemeClr>
                  </a:outerShdw>
                </a:effectLst>
              </a14:hiddenEffects>
            </a:ext>
          </a:extLst>
        </p:spPr>
        <p:txBody>
          <a:bodyPr wrap="none" lIns="95777" tIns="47889" rIns="95777" bIns="47889" anchor="ctr">
            <a:flatTx/>
          </a:bodyPr>
          <a:lstStyle/>
          <a:p>
            <a:pPr fontAlgn="auto">
              <a:spcBef>
                <a:spcPts val="0"/>
              </a:spcBef>
              <a:spcAft>
                <a:spcPts val="0"/>
              </a:spcAft>
              <a:defRPr/>
            </a:pPr>
            <a:endParaRPr lang="ru-RU" sz="1500" kern="0" dirty="0">
              <a:solidFill>
                <a:sysClr val="windowText" lastClr="000000"/>
              </a:solidFill>
              <a:latin typeface="Arial" pitchFamily="34" charset="0"/>
              <a:cs typeface="Arial" pitchFamily="34" charset="0"/>
            </a:endParaRPr>
          </a:p>
        </p:txBody>
      </p:sp>
      <p:sp>
        <p:nvSpPr>
          <p:cNvPr id="6157" name="TextBox 73"/>
          <p:cNvSpPr txBox="1">
            <a:spLocks noChangeArrowheads="1"/>
          </p:cNvSpPr>
          <p:nvPr/>
        </p:nvSpPr>
        <p:spPr bwMode="auto">
          <a:xfrm>
            <a:off x="757057" y="2243138"/>
            <a:ext cx="1066271" cy="358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777" tIns="47889" rIns="95777" bIns="4788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kumimoji="1" lang="ru-RU" altLang="ru-RU" sz="1700" b="1">
                <a:solidFill>
                  <a:schemeClr val="bg1">
                    <a:lumMod val="50000"/>
                  </a:schemeClr>
                </a:solidFill>
                <a:latin typeface="Arial" charset="0"/>
                <a:cs typeface="Arial" charset="0"/>
              </a:rPr>
              <a:t>307,8</a:t>
            </a:r>
          </a:p>
        </p:txBody>
      </p:sp>
      <p:sp>
        <p:nvSpPr>
          <p:cNvPr id="6158" name="TextBox 48"/>
          <p:cNvSpPr txBox="1">
            <a:spLocks noChangeArrowheads="1"/>
          </p:cNvSpPr>
          <p:nvPr/>
        </p:nvSpPr>
        <p:spPr bwMode="auto">
          <a:xfrm rot="10800000" flipV="1">
            <a:off x="523165" y="5446452"/>
            <a:ext cx="1405070" cy="327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777" tIns="47889" rIns="95777" bIns="4788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kumimoji="1" lang="ru-RU" altLang="ru-RU" sz="1500">
                <a:solidFill>
                  <a:srgbClr val="000000"/>
                </a:solidFill>
                <a:latin typeface="Arial" charset="0"/>
                <a:cs typeface="Arial" charset="0"/>
              </a:rPr>
              <a:t>2019</a:t>
            </a:r>
          </a:p>
        </p:txBody>
      </p:sp>
      <p:sp>
        <p:nvSpPr>
          <p:cNvPr id="34" name="Овал 33"/>
          <p:cNvSpPr/>
          <p:nvPr/>
        </p:nvSpPr>
        <p:spPr>
          <a:xfrm>
            <a:off x="741578" y="4211637"/>
            <a:ext cx="976842" cy="501650"/>
          </a:xfrm>
          <a:prstGeom prst="ellipse">
            <a:avLst/>
          </a:prstGeom>
          <a:gradFill rotWithShape="1">
            <a:gsLst>
              <a:gs pos="0">
                <a:srgbClr val="5CB1FE"/>
              </a:gs>
              <a:gs pos="100000">
                <a:srgbClr val="5CB1FE">
                  <a:gamma/>
                  <a:tint val="60000"/>
                  <a:invGamma/>
                </a:srgbClr>
              </a:gs>
            </a:gsLst>
            <a:lin ang="0" scaled="1"/>
          </a:gradFill>
          <a:ln>
            <a:noFill/>
          </a:ln>
          <a:effectLst/>
          <a:scene3d>
            <a:camera prst="legacyPerspectiveBottom"/>
            <a:lightRig rig="legacyFlat3" dir="b"/>
          </a:scene3d>
          <a:sp3d extrusionH="100000" prstMaterial="legacyMatte">
            <a:bevelT w="13500" h="13500" prst="angle"/>
            <a:bevelB w="13500" h="13500" prst="angle"/>
            <a:extrusionClr>
              <a:srgbClr val="5CB1FE"/>
            </a:extrusionClr>
          </a:sp3d>
          <a:extLst>
            <a:ext uri="{AF507438-7753-43E0-B8FC-AC1667EBCBE1}">
              <a14:hiddenEffects xmlns:a14="http://schemas.microsoft.com/office/drawing/2010/main">
                <a:effectLst>
                  <a:outerShdw dist="35921" dir="2700000" algn="ctr" rotWithShape="0">
                    <a:schemeClr val="bg1">
                      <a:alpha val="50000"/>
                    </a:schemeClr>
                  </a:outerShdw>
                </a:effectLst>
              </a14:hiddenEffects>
            </a:ext>
          </a:extLst>
        </p:spPr>
        <p:txBody>
          <a:bodyPr wrap="none" lIns="95777" tIns="47889" rIns="95777" bIns="47889" anchor="ctr">
            <a:flatTx/>
          </a:bodyPr>
          <a:lstStyle/>
          <a:p>
            <a:pPr algn="ctr" fontAlgn="auto">
              <a:spcBef>
                <a:spcPts val="0"/>
              </a:spcBef>
              <a:spcAft>
                <a:spcPts val="0"/>
              </a:spcAft>
              <a:defRPr/>
            </a:pPr>
            <a:r>
              <a:rPr lang="ru-RU" sz="1500" b="1" kern="0" dirty="0">
                <a:solidFill>
                  <a:sysClr val="windowText" lastClr="000000"/>
                </a:solidFill>
                <a:latin typeface="Arial" pitchFamily="34" charset="0"/>
                <a:cs typeface="Arial" pitchFamily="34" charset="0"/>
              </a:rPr>
              <a:t>953</a:t>
            </a:r>
          </a:p>
        </p:txBody>
      </p:sp>
      <p:sp>
        <p:nvSpPr>
          <p:cNvPr id="30" name="Rectangle 53"/>
          <p:cNvSpPr>
            <a:spLocks noChangeArrowheads="1"/>
          </p:cNvSpPr>
          <p:nvPr/>
        </p:nvSpPr>
        <p:spPr bwMode="gray">
          <a:xfrm rot="16200000">
            <a:off x="1093210" y="3345657"/>
            <a:ext cx="3073400" cy="1093788"/>
          </a:xfrm>
          <a:prstGeom prst="rect">
            <a:avLst/>
          </a:prstGeom>
          <a:gradFill rotWithShape="1">
            <a:gsLst>
              <a:gs pos="0">
                <a:srgbClr val="A8D02A">
                  <a:gamma/>
                  <a:tint val="35294"/>
                  <a:invGamma/>
                </a:srgbClr>
              </a:gs>
              <a:gs pos="100000">
                <a:srgbClr val="A8D02A"/>
              </a:gs>
            </a:gsLst>
            <a:lin ang="0" scaled="1"/>
          </a:gradFill>
          <a:ln>
            <a:noFill/>
          </a:ln>
          <a:effectLst/>
          <a:scene3d>
            <a:camera prst="legacyPerspectiveBottom"/>
            <a:lightRig rig="legacyFlat1" dir="t"/>
          </a:scene3d>
          <a:sp3d extrusionH="430200" prstMaterial="legacyMatte">
            <a:bevelT w="13500" h="13500" prst="angle"/>
            <a:bevelB w="13500" h="13500" prst="angle"/>
            <a:extrusionClr>
              <a:srgbClr val="A8D02A"/>
            </a:extrusion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76200" dir="16200000" algn="ctr" rotWithShape="0">
                    <a:schemeClr val="bg2">
                      <a:alpha val="50000"/>
                    </a:schemeClr>
                  </a:outerShdw>
                </a:effectLst>
              </a14:hiddenEffects>
            </a:ext>
          </a:extLst>
        </p:spPr>
        <p:txBody>
          <a:bodyPr wrap="none" lIns="95777" tIns="47889" rIns="95777" bIns="47889" anchor="ctr">
            <a:flatTx/>
          </a:bodyPr>
          <a:lstStyle/>
          <a:p>
            <a:pPr fontAlgn="auto">
              <a:spcBef>
                <a:spcPts val="0"/>
              </a:spcBef>
              <a:spcAft>
                <a:spcPts val="0"/>
              </a:spcAft>
              <a:defRPr/>
            </a:pPr>
            <a:endParaRPr lang="ru-RU" sz="1500" kern="0" dirty="0">
              <a:solidFill>
                <a:sysClr val="windowText" lastClr="000000"/>
              </a:solidFill>
              <a:latin typeface="Arial" pitchFamily="34" charset="0"/>
              <a:cs typeface="Arial" pitchFamily="34" charset="0"/>
            </a:endParaRPr>
          </a:p>
        </p:txBody>
      </p:sp>
      <p:sp>
        <p:nvSpPr>
          <p:cNvPr id="31" name="Овал 30"/>
          <p:cNvSpPr/>
          <p:nvPr/>
        </p:nvSpPr>
        <p:spPr>
          <a:xfrm>
            <a:off x="2141489" y="4010026"/>
            <a:ext cx="976842" cy="557212"/>
          </a:xfrm>
          <a:prstGeom prst="ellipse">
            <a:avLst/>
          </a:prstGeom>
          <a:gradFill rotWithShape="1">
            <a:gsLst>
              <a:gs pos="0">
                <a:srgbClr val="5CB1FE"/>
              </a:gs>
              <a:gs pos="100000">
                <a:srgbClr val="5CB1FE">
                  <a:gamma/>
                  <a:tint val="60000"/>
                  <a:invGamma/>
                </a:srgbClr>
              </a:gs>
            </a:gsLst>
            <a:lin ang="0" scaled="1"/>
          </a:gradFill>
          <a:ln>
            <a:noFill/>
          </a:ln>
          <a:effectLst/>
          <a:scene3d>
            <a:camera prst="legacyPerspectiveBottom"/>
            <a:lightRig rig="legacyFlat3" dir="b"/>
          </a:scene3d>
          <a:sp3d extrusionH="100000" prstMaterial="legacyMatte">
            <a:bevelT w="13500" h="13500" prst="angle"/>
            <a:bevelB w="13500" h="13500" prst="angle"/>
            <a:extrusionClr>
              <a:srgbClr val="5CB1FE"/>
            </a:extrusionClr>
          </a:sp3d>
          <a:extLst>
            <a:ext uri="{AF507438-7753-43E0-B8FC-AC1667EBCBE1}">
              <a14:hiddenEffects xmlns:a14="http://schemas.microsoft.com/office/drawing/2010/main">
                <a:effectLst>
                  <a:outerShdw dist="35921" dir="2700000" algn="ctr" rotWithShape="0">
                    <a:schemeClr val="bg1">
                      <a:alpha val="50000"/>
                    </a:schemeClr>
                  </a:outerShdw>
                </a:effectLst>
              </a14:hiddenEffects>
            </a:ext>
          </a:extLst>
        </p:spPr>
        <p:txBody>
          <a:bodyPr wrap="none" lIns="95777" tIns="47889" rIns="95777" bIns="47889" anchor="ctr">
            <a:flatTx/>
          </a:bodyPr>
          <a:lstStyle/>
          <a:p>
            <a:pPr algn="ctr" fontAlgn="auto">
              <a:spcBef>
                <a:spcPts val="0"/>
              </a:spcBef>
              <a:spcAft>
                <a:spcPts val="0"/>
              </a:spcAft>
              <a:defRPr/>
            </a:pPr>
            <a:r>
              <a:rPr lang="ru-RU" sz="1500" b="1" kern="0" dirty="0">
                <a:solidFill>
                  <a:sysClr val="windowText" lastClr="000000"/>
                </a:solidFill>
                <a:latin typeface="Arial" pitchFamily="34" charset="0"/>
                <a:cs typeface="Arial" pitchFamily="34" charset="0"/>
              </a:rPr>
              <a:t>1091</a:t>
            </a:r>
          </a:p>
        </p:txBody>
      </p:sp>
      <p:sp>
        <p:nvSpPr>
          <p:cNvPr id="6162" name="TextBox 73"/>
          <p:cNvSpPr txBox="1">
            <a:spLocks noChangeArrowheads="1"/>
          </p:cNvSpPr>
          <p:nvPr/>
        </p:nvSpPr>
        <p:spPr bwMode="auto">
          <a:xfrm>
            <a:off x="2112252" y="1917700"/>
            <a:ext cx="1066271" cy="358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777" tIns="47889" rIns="95777" bIns="4788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kumimoji="1" lang="ru-RU" altLang="ru-RU" sz="1700" b="1" dirty="0">
                <a:solidFill>
                  <a:schemeClr val="bg1">
                    <a:lumMod val="50000"/>
                  </a:schemeClr>
                </a:solidFill>
                <a:latin typeface="Arial" charset="0"/>
                <a:cs typeface="Arial" charset="0"/>
              </a:rPr>
              <a:t>355,3</a:t>
            </a:r>
          </a:p>
        </p:txBody>
      </p:sp>
      <p:sp>
        <p:nvSpPr>
          <p:cNvPr id="33" name="Rectangle 53"/>
          <p:cNvSpPr>
            <a:spLocks noChangeArrowheads="1"/>
          </p:cNvSpPr>
          <p:nvPr/>
        </p:nvSpPr>
        <p:spPr bwMode="gray">
          <a:xfrm rot="16200000">
            <a:off x="2514023" y="3225007"/>
            <a:ext cx="3368675" cy="1093788"/>
          </a:xfrm>
          <a:prstGeom prst="rect">
            <a:avLst/>
          </a:prstGeom>
          <a:gradFill rotWithShape="1">
            <a:gsLst>
              <a:gs pos="0">
                <a:srgbClr val="A8D02A">
                  <a:gamma/>
                  <a:tint val="35294"/>
                  <a:invGamma/>
                </a:srgbClr>
              </a:gs>
              <a:gs pos="100000">
                <a:srgbClr val="A8D02A"/>
              </a:gs>
            </a:gsLst>
            <a:lin ang="0" scaled="1"/>
          </a:gradFill>
          <a:ln>
            <a:noFill/>
          </a:ln>
          <a:effectLst/>
          <a:scene3d>
            <a:camera prst="legacyPerspectiveBottom"/>
            <a:lightRig rig="legacyFlat1" dir="t"/>
          </a:scene3d>
          <a:sp3d extrusionH="430200" prstMaterial="legacyMatte">
            <a:bevelT w="13500" h="13500" prst="angle"/>
            <a:bevelB w="13500" h="13500" prst="angle"/>
            <a:extrusionClr>
              <a:srgbClr val="A8D02A"/>
            </a:extrusion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76200" dir="16200000" algn="ctr" rotWithShape="0">
                    <a:schemeClr val="bg2">
                      <a:alpha val="50000"/>
                    </a:schemeClr>
                  </a:outerShdw>
                </a:effectLst>
              </a14:hiddenEffects>
            </a:ext>
          </a:extLst>
        </p:spPr>
        <p:txBody>
          <a:bodyPr wrap="none" lIns="95777" tIns="47889" rIns="95777" bIns="47889" anchor="ctr">
            <a:flatTx/>
          </a:bodyPr>
          <a:lstStyle/>
          <a:p>
            <a:pPr fontAlgn="auto">
              <a:spcBef>
                <a:spcPts val="0"/>
              </a:spcBef>
              <a:spcAft>
                <a:spcPts val="0"/>
              </a:spcAft>
              <a:defRPr/>
            </a:pPr>
            <a:endParaRPr lang="ru-RU" sz="1500" kern="0" dirty="0">
              <a:solidFill>
                <a:sysClr val="windowText" lastClr="000000"/>
              </a:solidFill>
              <a:latin typeface="Arial" pitchFamily="34" charset="0"/>
              <a:cs typeface="Arial" pitchFamily="34" charset="0"/>
            </a:endParaRPr>
          </a:p>
        </p:txBody>
      </p:sp>
      <p:sp>
        <p:nvSpPr>
          <p:cNvPr id="6164" name="TextBox 73"/>
          <p:cNvSpPr txBox="1">
            <a:spLocks noChangeArrowheads="1"/>
          </p:cNvSpPr>
          <p:nvPr/>
        </p:nvSpPr>
        <p:spPr bwMode="auto">
          <a:xfrm>
            <a:off x="3635988" y="1735138"/>
            <a:ext cx="1066271" cy="358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777" tIns="47889" rIns="95777" bIns="4788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kumimoji="1" lang="ru-RU" altLang="ru-RU" sz="1700" b="1" dirty="0">
                <a:solidFill>
                  <a:schemeClr val="bg1">
                    <a:lumMod val="50000"/>
                  </a:schemeClr>
                </a:solidFill>
                <a:latin typeface="Arial" charset="0"/>
                <a:cs typeface="Arial" charset="0"/>
              </a:rPr>
              <a:t>410,7</a:t>
            </a:r>
          </a:p>
        </p:txBody>
      </p:sp>
      <p:sp>
        <p:nvSpPr>
          <p:cNvPr id="6165" name="TextBox 48"/>
          <p:cNvSpPr txBox="1">
            <a:spLocks noChangeArrowheads="1"/>
          </p:cNvSpPr>
          <p:nvPr/>
        </p:nvSpPr>
        <p:spPr bwMode="auto">
          <a:xfrm rot="10800000" flipV="1">
            <a:off x="1924796" y="5441691"/>
            <a:ext cx="1405069" cy="327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777" tIns="47889" rIns="95777" bIns="4788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kumimoji="1" lang="ru-RU" altLang="ru-RU" sz="1500">
                <a:solidFill>
                  <a:srgbClr val="000000"/>
                </a:solidFill>
                <a:latin typeface="Arial" charset="0"/>
                <a:cs typeface="Arial" charset="0"/>
              </a:rPr>
              <a:t>2020</a:t>
            </a:r>
          </a:p>
        </p:txBody>
      </p:sp>
      <p:sp>
        <p:nvSpPr>
          <p:cNvPr id="6166" name="TextBox 48"/>
          <p:cNvSpPr txBox="1">
            <a:spLocks noChangeArrowheads="1"/>
          </p:cNvSpPr>
          <p:nvPr/>
        </p:nvSpPr>
        <p:spPr bwMode="auto">
          <a:xfrm rot="10800000" flipV="1">
            <a:off x="3494965" y="5479791"/>
            <a:ext cx="1405070" cy="327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777" tIns="47889" rIns="95777" bIns="4788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kumimoji="1" lang="ru-RU" altLang="ru-RU" sz="1500">
                <a:solidFill>
                  <a:srgbClr val="000000"/>
                </a:solidFill>
                <a:latin typeface="Arial" charset="0"/>
                <a:cs typeface="Arial" charset="0"/>
              </a:rPr>
              <a:t>2021</a:t>
            </a:r>
          </a:p>
        </p:txBody>
      </p:sp>
      <p:sp>
        <p:nvSpPr>
          <p:cNvPr id="24" name="Овал 23"/>
          <p:cNvSpPr/>
          <p:nvPr/>
        </p:nvSpPr>
        <p:spPr>
          <a:xfrm>
            <a:off x="3751214" y="4214812"/>
            <a:ext cx="976842" cy="557213"/>
          </a:xfrm>
          <a:prstGeom prst="ellipse">
            <a:avLst/>
          </a:prstGeom>
          <a:gradFill rotWithShape="1">
            <a:gsLst>
              <a:gs pos="0">
                <a:srgbClr val="5CB1FE"/>
              </a:gs>
              <a:gs pos="100000">
                <a:srgbClr val="5CB1FE">
                  <a:gamma/>
                  <a:tint val="60000"/>
                  <a:invGamma/>
                </a:srgbClr>
              </a:gs>
            </a:gsLst>
            <a:lin ang="0" scaled="1"/>
          </a:gradFill>
          <a:ln>
            <a:noFill/>
          </a:ln>
          <a:effectLst/>
          <a:scene3d>
            <a:camera prst="legacyPerspectiveBottom"/>
            <a:lightRig rig="legacyFlat3" dir="b"/>
          </a:scene3d>
          <a:sp3d extrusionH="100000" prstMaterial="legacyMatte">
            <a:bevelT w="13500" h="13500" prst="angle"/>
            <a:bevelB w="13500" h="13500" prst="angle"/>
            <a:extrusionClr>
              <a:srgbClr val="5CB1FE"/>
            </a:extrusionClr>
          </a:sp3d>
          <a:extLst>
            <a:ext uri="{AF507438-7753-43E0-B8FC-AC1667EBCBE1}">
              <a14:hiddenEffects xmlns:a14="http://schemas.microsoft.com/office/drawing/2010/main">
                <a:effectLst>
                  <a:outerShdw dist="35921" dir="2700000" algn="ctr" rotWithShape="0">
                    <a:schemeClr val="bg1">
                      <a:alpha val="50000"/>
                    </a:schemeClr>
                  </a:outerShdw>
                </a:effectLst>
              </a14:hiddenEffects>
            </a:ext>
          </a:extLst>
        </p:spPr>
        <p:txBody>
          <a:bodyPr wrap="none" lIns="95777" tIns="47889" rIns="95777" bIns="47889" anchor="ctr">
            <a:flatTx/>
          </a:bodyPr>
          <a:lstStyle/>
          <a:p>
            <a:pPr algn="ctr" fontAlgn="auto">
              <a:spcBef>
                <a:spcPts val="0"/>
              </a:spcBef>
              <a:spcAft>
                <a:spcPts val="0"/>
              </a:spcAft>
              <a:defRPr/>
            </a:pPr>
            <a:r>
              <a:rPr lang="ru-RU" sz="1500" b="1" kern="0" dirty="0">
                <a:solidFill>
                  <a:sysClr val="windowText" lastClr="000000"/>
                </a:solidFill>
                <a:latin typeface="Arial" pitchFamily="34" charset="0"/>
                <a:cs typeface="Arial" pitchFamily="34" charset="0"/>
              </a:rPr>
              <a:t>813</a:t>
            </a:r>
          </a:p>
        </p:txBody>
      </p:sp>
      <p:sp>
        <p:nvSpPr>
          <p:cNvPr id="25" name="Rectangle 53"/>
          <p:cNvSpPr>
            <a:spLocks noChangeArrowheads="1"/>
          </p:cNvSpPr>
          <p:nvPr/>
        </p:nvSpPr>
        <p:spPr bwMode="gray">
          <a:xfrm rot="16200000">
            <a:off x="3704912" y="2974182"/>
            <a:ext cx="3883026" cy="1093788"/>
          </a:xfrm>
          <a:prstGeom prst="rect">
            <a:avLst/>
          </a:prstGeom>
          <a:gradFill rotWithShape="1">
            <a:gsLst>
              <a:gs pos="0">
                <a:srgbClr val="A8D02A">
                  <a:gamma/>
                  <a:tint val="35294"/>
                  <a:invGamma/>
                </a:srgbClr>
              </a:gs>
              <a:gs pos="100000">
                <a:srgbClr val="A8D02A"/>
              </a:gs>
            </a:gsLst>
            <a:lin ang="0" scaled="1"/>
          </a:gradFill>
          <a:ln>
            <a:noFill/>
          </a:ln>
          <a:effectLst/>
          <a:scene3d>
            <a:camera prst="legacyPerspectiveBottom"/>
            <a:lightRig rig="legacyFlat1" dir="t"/>
          </a:scene3d>
          <a:sp3d extrusionH="430200" prstMaterial="legacyMatte">
            <a:bevelT w="13500" h="13500" prst="angle"/>
            <a:bevelB w="13500" h="13500" prst="angle"/>
            <a:extrusionClr>
              <a:srgbClr val="A8D02A"/>
            </a:extrusion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76200" dir="16200000" algn="ctr" rotWithShape="0">
                    <a:schemeClr val="bg2">
                      <a:alpha val="50000"/>
                    </a:schemeClr>
                  </a:outerShdw>
                </a:effectLst>
              </a14:hiddenEffects>
            </a:ext>
          </a:extLst>
        </p:spPr>
        <p:txBody>
          <a:bodyPr wrap="none" lIns="95777" tIns="47889" rIns="95777" bIns="47889" anchor="ctr">
            <a:flatTx/>
          </a:bodyPr>
          <a:lstStyle/>
          <a:p>
            <a:pPr fontAlgn="auto">
              <a:spcBef>
                <a:spcPts val="0"/>
              </a:spcBef>
              <a:spcAft>
                <a:spcPts val="0"/>
              </a:spcAft>
              <a:defRPr/>
            </a:pPr>
            <a:endParaRPr lang="ru-RU" sz="1500" kern="0" dirty="0">
              <a:solidFill>
                <a:sysClr val="windowText" lastClr="000000"/>
              </a:solidFill>
              <a:latin typeface="Arial" pitchFamily="34" charset="0"/>
              <a:cs typeface="Arial" pitchFamily="34" charset="0"/>
            </a:endParaRPr>
          </a:p>
        </p:txBody>
      </p:sp>
      <p:sp>
        <p:nvSpPr>
          <p:cNvPr id="6169" name="TextBox 48"/>
          <p:cNvSpPr txBox="1">
            <a:spLocks noChangeArrowheads="1"/>
          </p:cNvSpPr>
          <p:nvPr/>
        </p:nvSpPr>
        <p:spPr bwMode="auto">
          <a:xfrm rot="10800000" flipV="1">
            <a:off x="5020421" y="5479791"/>
            <a:ext cx="1405069" cy="327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777" tIns="47889" rIns="95777" bIns="4788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kumimoji="1" lang="ru-RU" altLang="ru-RU" sz="1500">
                <a:solidFill>
                  <a:srgbClr val="000000"/>
                </a:solidFill>
                <a:latin typeface="Arial" charset="0"/>
                <a:cs typeface="Arial" charset="0"/>
              </a:rPr>
              <a:t>2022</a:t>
            </a:r>
          </a:p>
        </p:txBody>
      </p:sp>
      <p:sp>
        <p:nvSpPr>
          <p:cNvPr id="27" name="Овал 26"/>
          <p:cNvSpPr/>
          <p:nvPr/>
        </p:nvSpPr>
        <p:spPr>
          <a:xfrm>
            <a:off x="5216476" y="4367213"/>
            <a:ext cx="976842" cy="557213"/>
          </a:xfrm>
          <a:prstGeom prst="ellipse">
            <a:avLst/>
          </a:prstGeom>
          <a:gradFill rotWithShape="1">
            <a:gsLst>
              <a:gs pos="0">
                <a:srgbClr val="5CB1FE"/>
              </a:gs>
              <a:gs pos="100000">
                <a:srgbClr val="5CB1FE">
                  <a:gamma/>
                  <a:tint val="60000"/>
                  <a:invGamma/>
                </a:srgbClr>
              </a:gs>
            </a:gsLst>
            <a:lin ang="0" scaled="1"/>
          </a:gradFill>
          <a:ln>
            <a:noFill/>
          </a:ln>
          <a:effectLst/>
          <a:scene3d>
            <a:camera prst="legacyPerspectiveBottom"/>
            <a:lightRig rig="legacyFlat3" dir="b"/>
          </a:scene3d>
          <a:sp3d extrusionH="100000" prstMaterial="legacyMatte">
            <a:bevelT w="13500" h="13500" prst="angle"/>
            <a:bevelB w="13500" h="13500" prst="angle"/>
            <a:extrusionClr>
              <a:srgbClr val="5CB1FE"/>
            </a:extrusionClr>
          </a:sp3d>
          <a:extLst>
            <a:ext uri="{AF507438-7753-43E0-B8FC-AC1667EBCBE1}">
              <a14:hiddenEffects xmlns:a14="http://schemas.microsoft.com/office/drawing/2010/main">
                <a:effectLst>
                  <a:outerShdw dist="35921" dir="2700000" algn="ctr" rotWithShape="0">
                    <a:schemeClr val="bg1">
                      <a:alpha val="50000"/>
                    </a:schemeClr>
                  </a:outerShdw>
                </a:effectLst>
              </a14:hiddenEffects>
            </a:ext>
          </a:extLst>
        </p:spPr>
        <p:txBody>
          <a:bodyPr wrap="none" lIns="95777" tIns="47889" rIns="95777" bIns="47889" anchor="ctr">
            <a:flatTx/>
          </a:bodyPr>
          <a:lstStyle/>
          <a:p>
            <a:pPr algn="ctr" fontAlgn="auto">
              <a:spcBef>
                <a:spcPts val="0"/>
              </a:spcBef>
              <a:spcAft>
                <a:spcPts val="0"/>
              </a:spcAft>
              <a:defRPr/>
            </a:pPr>
            <a:r>
              <a:rPr lang="ru-RU" sz="1500" b="1" kern="0" dirty="0">
                <a:solidFill>
                  <a:sysClr val="windowText" lastClr="000000"/>
                </a:solidFill>
                <a:latin typeface="Arial" pitchFamily="34" charset="0"/>
                <a:cs typeface="Arial" pitchFamily="34" charset="0"/>
              </a:rPr>
              <a:t>731</a:t>
            </a:r>
          </a:p>
        </p:txBody>
      </p:sp>
      <p:sp>
        <p:nvSpPr>
          <p:cNvPr id="6171" name="TextBox 73"/>
          <p:cNvSpPr txBox="1">
            <a:spLocks noChangeArrowheads="1"/>
          </p:cNvSpPr>
          <p:nvPr/>
        </p:nvSpPr>
        <p:spPr bwMode="auto">
          <a:xfrm>
            <a:off x="5099530" y="1241009"/>
            <a:ext cx="1169484" cy="358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777" tIns="47889" rIns="95777" bIns="4788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kumimoji="1" lang="ru-RU" altLang="ru-RU" sz="1700" b="1" dirty="0">
                <a:solidFill>
                  <a:schemeClr val="bg1">
                    <a:lumMod val="50000"/>
                  </a:schemeClr>
                </a:solidFill>
                <a:latin typeface="Arial" charset="0"/>
                <a:cs typeface="Arial" charset="0"/>
              </a:rPr>
              <a:t>473,9</a:t>
            </a:r>
          </a:p>
        </p:txBody>
      </p:sp>
      <p:sp>
        <p:nvSpPr>
          <p:cNvPr id="2" name="Прямоугольник 1"/>
          <p:cNvSpPr/>
          <p:nvPr/>
        </p:nvSpPr>
        <p:spPr>
          <a:xfrm>
            <a:off x="1051491" y="297559"/>
            <a:ext cx="8426012" cy="761511"/>
          </a:xfrm>
          <a:prstGeom prst="rect">
            <a:avLst/>
          </a:prstGeom>
        </p:spPr>
        <p:txBody>
          <a:bodyPr wrap="square" lIns="95777" tIns="47889" rIns="95777" bIns="47889">
            <a:spAutoFit/>
          </a:bodyPr>
          <a:lstStyle/>
          <a:p>
            <a:pPr algn="ctr">
              <a:lnSpc>
                <a:spcPct val="80000"/>
              </a:lnSpc>
              <a:buClr>
                <a:srgbClr val="000000"/>
              </a:buClr>
              <a:buSzPct val="100000"/>
              <a:tabLst>
                <a:tab pos="0" algn="l"/>
                <a:tab pos="957882" algn="l"/>
                <a:tab pos="1915764" algn="l"/>
                <a:tab pos="2873644" algn="l"/>
                <a:tab pos="3831526" algn="l"/>
                <a:tab pos="4789408" algn="l"/>
                <a:tab pos="5747290" algn="l"/>
                <a:tab pos="6705171" algn="l"/>
                <a:tab pos="7663052" algn="l"/>
                <a:tab pos="8620934" algn="l"/>
                <a:tab pos="9578816" algn="l"/>
                <a:tab pos="10536697" algn="l"/>
              </a:tabLst>
              <a:defRPr/>
            </a:pPr>
            <a:r>
              <a:rPr lang="ru-RU" b="1" dirty="0">
                <a:solidFill>
                  <a:schemeClr val="tx2">
                    <a:lumMod val="50000"/>
                  </a:schemeClr>
                </a:solidFill>
                <a:latin typeface="Times New Roman" panose="02020603050405020304" pitchFamily="18" charset="0"/>
                <a:cs typeface="Times New Roman" panose="02020603050405020304" pitchFamily="18" charset="0"/>
              </a:rPr>
              <a:t>Динамика расходов </a:t>
            </a:r>
          </a:p>
          <a:p>
            <a:pPr algn="ctr">
              <a:lnSpc>
                <a:spcPct val="80000"/>
              </a:lnSpc>
              <a:buClr>
                <a:srgbClr val="000000"/>
              </a:buClr>
              <a:buSzPct val="100000"/>
              <a:tabLst>
                <a:tab pos="0" algn="l"/>
                <a:tab pos="957882" algn="l"/>
                <a:tab pos="1915764" algn="l"/>
                <a:tab pos="2873644" algn="l"/>
                <a:tab pos="3831526" algn="l"/>
                <a:tab pos="4789408" algn="l"/>
                <a:tab pos="5747290" algn="l"/>
                <a:tab pos="6705171" algn="l"/>
                <a:tab pos="7663052" algn="l"/>
                <a:tab pos="8620934" algn="l"/>
                <a:tab pos="9578816" algn="l"/>
                <a:tab pos="10536697" algn="l"/>
              </a:tabLst>
              <a:defRPr/>
            </a:pPr>
            <a:r>
              <a:rPr lang="ru-RU" b="1" dirty="0">
                <a:solidFill>
                  <a:schemeClr val="tx2">
                    <a:lumMod val="50000"/>
                  </a:schemeClr>
                </a:solidFill>
                <a:latin typeface="Times New Roman" panose="02020603050405020304" pitchFamily="18" charset="0"/>
                <a:cs typeface="Times New Roman" panose="02020603050405020304" pitchFamily="18" charset="0"/>
              </a:rPr>
              <a:t>на финансовое обеспечение предупредительных </a:t>
            </a:r>
            <a:r>
              <a:rPr lang="ru-RU" b="1" dirty="0" smtClean="0">
                <a:solidFill>
                  <a:schemeClr val="tx2">
                    <a:lumMod val="50000"/>
                  </a:schemeClr>
                </a:solidFill>
                <a:latin typeface="Times New Roman" panose="02020603050405020304" pitchFamily="18" charset="0"/>
                <a:cs typeface="Times New Roman" panose="02020603050405020304" pitchFamily="18" charset="0"/>
              </a:rPr>
              <a:t>мер, Архангельская область и НАО</a:t>
            </a:r>
            <a:endParaRPr lang="ru-RU" b="1" dirty="0">
              <a:solidFill>
                <a:schemeClr val="tx2">
                  <a:lumMod val="50000"/>
                </a:schemeClr>
              </a:solidFill>
              <a:latin typeface="Times New Roman" panose="02020603050405020304" pitchFamily="18" charset="0"/>
              <a:cs typeface="Times New Roman" panose="02020603050405020304" pitchFamily="18" charset="0"/>
            </a:endParaRPr>
          </a:p>
        </p:txBody>
      </p:sp>
      <p:grpSp>
        <p:nvGrpSpPr>
          <p:cNvPr id="32" name="Group 6">
            <a:extLst>
              <a:ext uri="{FF2B5EF4-FFF2-40B4-BE49-F238E27FC236}">
                <a16:creationId xmlns:a16="http://schemas.microsoft.com/office/drawing/2014/main" xmlns="" id="{A0E28B5D-06CC-EE40-B67D-CDEC70E36FA2}"/>
              </a:ext>
            </a:extLst>
          </p:cNvPr>
          <p:cNvGrpSpPr/>
          <p:nvPr/>
        </p:nvGrpSpPr>
        <p:grpSpPr>
          <a:xfrm>
            <a:off x="386950" y="360008"/>
            <a:ext cx="664542" cy="806645"/>
            <a:chOff x="634994" y="480009"/>
            <a:chExt cx="914452" cy="1075526"/>
          </a:xfrm>
        </p:grpSpPr>
        <p:pic>
          <p:nvPicPr>
            <p:cNvPr id="35" name="object 3">
              <a:extLst>
                <a:ext uri="{FF2B5EF4-FFF2-40B4-BE49-F238E27FC236}">
                  <a16:creationId xmlns:a16="http://schemas.microsoft.com/office/drawing/2014/main" xmlns="" id="{514F6CE0-3F09-7646-BBD8-40CD5B5F6742}"/>
                </a:ext>
              </a:extLst>
            </p:cNvPr>
            <p:cNvPicPr/>
            <p:nvPr/>
          </p:nvPicPr>
          <p:blipFill>
            <a:blip r:embed="rId3" cstate="print"/>
            <a:stretch>
              <a:fillRect/>
            </a:stretch>
          </p:blipFill>
          <p:spPr>
            <a:xfrm>
              <a:off x="637218" y="1352696"/>
              <a:ext cx="163266" cy="78676"/>
            </a:xfrm>
            <a:prstGeom prst="rect">
              <a:avLst/>
            </a:prstGeom>
          </p:spPr>
        </p:pic>
        <p:pic>
          <p:nvPicPr>
            <p:cNvPr id="36" name="object 4">
              <a:extLst>
                <a:ext uri="{FF2B5EF4-FFF2-40B4-BE49-F238E27FC236}">
                  <a16:creationId xmlns:a16="http://schemas.microsoft.com/office/drawing/2014/main" xmlns="" id="{63DD7692-3234-774B-A189-B60AD6FBC4F5}"/>
                </a:ext>
              </a:extLst>
            </p:cNvPr>
            <p:cNvPicPr/>
            <p:nvPr/>
          </p:nvPicPr>
          <p:blipFill>
            <a:blip r:embed="rId4" cstate="print"/>
            <a:stretch>
              <a:fillRect/>
            </a:stretch>
          </p:blipFill>
          <p:spPr>
            <a:xfrm>
              <a:off x="822641" y="1353580"/>
              <a:ext cx="341118" cy="89957"/>
            </a:xfrm>
            <a:prstGeom prst="rect">
              <a:avLst/>
            </a:prstGeom>
          </p:spPr>
        </p:pic>
        <p:sp>
          <p:nvSpPr>
            <p:cNvPr id="37" name="object 5">
              <a:extLst>
                <a:ext uri="{FF2B5EF4-FFF2-40B4-BE49-F238E27FC236}">
                  <a16:creationId xmlns:a16="http://schemas.microsoft.com/office/drawing/2014/main" xmlns="" id="{F05A1893-2993-734D-B0A9-B57553F0C382}"/>
                </a:ext>
              </a:extLst>
            </p:cNvPr>
            <p:cNvSpPr/>
            <p:nvPr/>
          </p:nvSpPr>
          <p:spPr>
            <a:xfrm>
              <a:off x="1192096" y="1353577"/>
              <a:ext cx="62230" cy="77470"/>
            </a:xfrm>
            <a:custGeom>
              <a:avLst/>
              <a:gdLst/>
              <a:ahLst/>
              <a:cxnLst/>
              <a:rect l="l" t="t" r="r" b="b"/>
              <a:pathLst>
                <a:path w="62230" h="77469">
                  <a:moveTo>
                    <a:pt x="10883" y="0"/>
                  </a:moveTo>
                  <a:lnTo>
                    <a:pt x="0" y="0"/>
                  </a:lnTo>
                  <a:lnTo>
                    <a:pt x="0" y="76923"/>
                  </a:lnTo>
                  <a:lnTo>
                    <a:pt x="31750" y="76923"/>
                  </a:lnTo>
                  <a:lnTo>
                    <a:pt x="44600" y="75284"/>
                  </a:lnTo>
                  <a:lnTo>
                    <a:pt x="54124" y="70399"/>
                  </a:lnTo>
                  <a:lnTo>
                    <a:pt x="55698" y="68249"/>
                  </a:lnTo>
                  <a:lnTo>
                    <a:pt x="10883" y="68249"/>
                  </a:lnTo>
                  <a:lnTo>
                    <a:pt x="10883" y="35483"/>
                  </a:lnTo>
                  <a:lnTo>
                    <a:pt x="56574" y="35483"/>
                  </a:lnTo>
                  <a:lnTo>
                    <a:pt x="54738" y="32935"/>
                  </a:lnTo>
                  <a:lnTo>
                    <a:pt x="45848" y="28348"/>
                  </a:lnTo>
                  <a:lnTo>
                    <a:pt x="33731" y="26809"/>
                  </a:lnTo>
                  <a:lnTo>
                    <a:pt x="10883" y="26809"/>
                  </a:lnTo>
                  <a:lnTo>
                    <a:pt x="10883" y="0"/>
                  </a:lnTo>
                  <a:close/>
                </a:path>
                <a:path w="62230" h="77469">
                  <a:moveTo>
                    <a:pt x="56574" y="35483"/>
                  </a:moveTo>
                  <a:lnTo>
                    <a:pt x="44170" y="35483"/>
                  </a:lnTo>
                  <a:lnTo>
                    <a:pt x="51079" y="40436"/>
                  </a:lnTo>
                  <a:lnTo>
                    <a:pt x="51079" y="51320"/>
                  </a:lnTo>
                  <a:lnTo>
                    <a:pt x="49782" y="58643"/>
                  </a:lnTo>
                  <a:lnTo>
                    <a:pt x="45972" y="63942"/>
                  </a:lnTo>
                  <a:lnTo>
                    <a:pt x="39769" y="67163"/>
                  </a:lnTo>
                  <a:lnTo>
                    <a:pt x="31292" y="68249"/>
                  </a:lnTo>
                  <a:lnTo>
                    <a:pt x="55698" y="68249"/>
                  </a:lnTo>
                  <a:lnTo>
                    <a:pt x="60042" y="62318"/>
                  </a:lnTo>
                  <a:lnTo>
                    <a:pt x="62077" y="51092"/>
                  </a:lnTo>
                  <a:lnTo>
                    <a:pt x="60211" y="40531"/>
                  </a:lnTo>
                  <a:lnTo>
                    <a:pt x="56574" y="35483"/>
                  </a:lnTo>
                  <a:close/>
                </a:path>
              </a:pathLst>
            </a:custGeom>
            <a:solidFill>
              <a:srgbClr val="58595B"/>
            </a:solidFill>
          </p:spPr>
          <p:txBody>
            <a:bodyPr wrap="square" lIns="0" tIns="0" rIns="0" bIns="0" rtlCol="0"/>
            <a:lstStyle/>
            <a:p>
              <a:endParaRPr/>
            </a:p>
          </p:txBody>
        </p:sp>
        <p:pic>
          <p:nvPicPr>
            <p:cNvPr id="38" name="object 6">
              <a:extLst>
                <a:ext uri="{FF2B5EF4-FFF2-40B4-BE49-F238E27FC236}">
                  <a16:creationId xmlns:a16="http://schemas.microsoft.com/office/drawing/2014/main" xmlns="" id="{7B743F23-EB63-4D40-A1B0-9F85F1318426}"/>
                </a:ext>
              </a:extLst>
            </p:cNvPr>
            <p:cNvPicPr/>
            <p:nvPr/>
          </p:nvPicPr>
          <p:blipFill>
            <a:blip r:embed="rId5" cstate="print"/>
            <a:stretch>
              <a:fillRect/>
            </a:stretch>
          </p:blipFill>
          <p:spPr>
            <a:xfrm>
              <a:off x="1274796" y="1353580"/>
              <a:ext cx="66154" cy="76911"/>
            </a:xfrm>
            <a:prstGeom prst="rect">
              <a:avLst/>
            </a:prstGeom>
          </p:spPr>
        </p:pic>
        <p:pic>
          <p:nvPicPr>
            <p:cNvPr id="39" name="object 7">
              <a:extLst>
                <a:ext uri="{FF2B5EF4-FFF2-40B4-BE49-F238E27FC236}">
                  <a16:creationId xmlns:a16="http://schemas.microsoft.com/office/drawing/2014/main" xmlns="" id="{43A3A301-51C5-3B46-8C24-00665A28DC40}"/>
                </a:ext>
              </a:extLst>
            </p:cNvPr>
            <p:cNvPicPr/>
            <p:nvPr/>
          </p:nvPicPr>
          <p:blipFill>
            <a:blip r:embed="rId6" cstate="print"/>
            <a:stretch>
              <a:fillRect/>
            </a:stretch>
          </p:blipFill>
          <p:spPr>
            <a:xfrm>
              <a:off x="1369272" y="1353577"/>
              <a:ext cx="85153" cy="76923"/>
            </a:xfrm>
            <a:prstGeom prst="rect">
              <a:avLst/>
            </a:prstGeom>
          </p:spPr>
        </p:pic>
        <p:sp>
          <p:nvSpPr>
            <p:cNvPr id="40" name="object 8">
              <a:extLst>
                <a:ext uri="{FF2B5EF4-FFF2-40B4-BE49-F238E27FC236}">
                  <a16:creationId xmlns:a16="http://schemas.microsoft.com/office/drawing/2014/main" xmlns="" id="{6426D98D-215E-8244-91C4-8F434923A407}"/>
                </a:ext>
              </a:extLst>
            </p:cNvPr>
            <p:cNvSpPr/>
            <p:nvPr/>
          </p:nvSpPr>
          <p:spPr>
            <a:xfrm>
              <a:off x="1482771" y="1353580"/>
              <a:ext cx="66675" cy="77470"/>
            </a:xfrm>
            <a:custGeom>
              <a:avLst/>
              <a:gdLst/>
              <a:ahLst/>
              <a:cxnLst/>
              <a:rect l="l" t="t" r="r" b="b"/>
              <a:pathLst>
                <a:path w="66675" h="77469">
                  <a:moveTo>
                    <a:pt x="66471" y="0"/>
                  </a:moveTo>
                  <a:lnTo>
                    <a:pt x="56349" y="0"/>
                  </a:lnTo>
                  <a:lnTo>
                    <a:pt x="10871" y="59334"/>
                  </a:lnTo>
                  <a:lnTo>
                    <a:pt x="10871" y="0"/>
                  </a:lnTo>
                  <a:lnTo>
                    <a:pt x="0" y="0"/>
                  </a:lnTo>
                  <a:lnTo>
                    <a:pt x="0" y="76911"/>
                  </a:lnTo>
                  <a:lnTo>
                    <a:pt x="10096" y="76911"/>
                  </a:lnTo>
                  <a:lnTo>
                    <a:pt x="55689" y="17691"/>
                  </a:lnTo>
                  <a:lnTo>
                    <a:pt x="55689" y="76911"/>
                  </a:lnTo>
                  <a:lnTo>
                    <a:pt x="66471" y="76911"/>
                  </a:lnTo>
                  <a:lnTo>
                    <a:pt x="66471" y="0"/>
                  </a:lnTo>
                  <a:close/>
                </a:path>
              </a:pathLst>
            </a:custGeom>
            <a:solidFill>
              <a:srgbClr val="58595B"/>
            </a:solidFill>
          </p:spPr>
          <p:txBody>
            <a:bodyPr wrap="square" lIns="0" tIns="0" rIns="0" bIns="0" rtlCol="0"/>
            <a:lstStyle/>
            <a:p>
              <a:endParaRPr/>
            </a:p>
          </p:txBody>
        </p:sp>
        <p:pic>
          <p:nvPicPr>
            <p:cNvPr id="42" name="object 9">
              <a:extLst>
                <a:ext uri="{FF2B5EF4-FFF2-40B4-BE49-F238E27FC236}">
                  <a16:creationId xmlns:a16="http://schemas.microsoft.com/office/drawing/2014/main" xmlns="" id="{8BE24660-4A3F-E348-9B52-76573469C698}"/>
                </a:ext>
              </a:extLst>
            </p:cNvPr>
            <p:cNvPicPr/>
            <p:nvPr/>
          </p:nvPicPr>
          <p:blipFill>
            <a:blip r:embed="rId7" cstate="print"/>
            <a:stretch>
              <a:fillRect/>
            </a:stretch>
          </p:blipFill>
          <p:spPr>
            <a:xfrm>
              <a:off x="634994" y="1464464"/>
              <a:ext cx="188554" cy="82626"/>
            </a:xfrm>
            <a:prstGeom prst="rect">
              <a:avLst/>
            </a:prstGeom>
          </p:spPr>
        </p:pic>
        <p:pic>
          <p:nvPicPr>
            <p:cNvPr id="43" name="object 10">
              <a:extLst>
                <a:ext uri="{FF2B5EF4-FFF2-40B4-BE49-F238E27FC236}">
                  <a16:creationId xmlns:a16="http://schemas.microsoft.com/office/drawing/2014/main" xmlns="" id="{405CD552-6241-DF42-B93A-6D51E2F94917}"/>
                </a:ext>
              </a:extLst>
            </p:cNvPr>
            <p:cNvPicPr/>
            <p:nvPr/>
          </p:nvPicPr>
          <p:blipFill>
            <a:blip r:embed="rId8" cstate="print"/>
            <a:stretch>
              <a:fillRect/>
            </a:stretch>
          </p:blipFill>
          <p:spPr>
            <a:xfrm>
              <a:off x="845724" y="1467309"/>
              <a:ext cx="164275" cy="88226"/>
            </a:xfrm>
            <a:prstGeom prst="rect">
              <a:avLst/>
            </a:prstGeom>
          </p:spPr>
        </p:pic>
        <p:pic>
          <p:nvPicPr>
            <p:cNvPr id="45" name="object 11">
              <a:extLst>
                <a:ext uri="{FF2B5EF4-FFF2-40B4-BE49-F238E27FC236}">
                  <a16:creationId xmlns:a16="http://schemas.microsoft.com/office/drawing/2014/main" xmlns="" id="{AB951ABE-E1DE-3F45-B987-283B3D4FEB8A}"/>
                </a:ext>
              </a:extLst>
            </p:cNvPr>
            <p:cNvPicPr/>
            <p:nvPr/>
          </p:nvPicPr>
          <p:blipFill>
            <a:blip r:embed="rId9" cstate="print"/>
            <a:stretch>
              <a:fillRect/>
            </a:stretch>
          </p:blipFill>
          <p:spPr>
            <a:xfrm>
              <a:off x="1057757" y="1466442"/>
              <a:ext cx="319289" cy="78663"/>
            </a:xfrm>
            <a:prstGeom prst="rect">
              <a:avLst/>
            </a:prstGeom>
          </p:spPr>
        </p:pic>
        <p:pic>
          <p:nvPicPr>
            <p:cNvPr id="46" name="object 12">
              <a:extLst>
                <a:ext uri="{FF2B5EF4-FFF2-40B4-BE49-F238E27FC236}">
                  <a16:creationId xmlns:a16="http://schemas.microsoft.com/office/drawing/2014/main" xmlns="" id="{91348924-45C1-D74E-A748-D493422DC090}"/>
                </a:ext>
              </a:extLst>
            </p:cNvPr>
            <p:cNvPicPr/>
            <p:nvPr/>
          </p:nvPicPr>
          <p:blipFill>
            <a:blip r:embed="rId10" cstate="print"/>
            <a:stretch>
              <a:fillRect/>
            </a:stretch>
          </p:blipFill>
          <p:spPr>
            <a:xfrm>
              <a:off x="1396605" y="1467312"/>
              <a:ext cx="66471" cy="76911"/>
            </a:xfrm>
            <a:prstGeom prst="rect">
              <a:avLst/>
            </a:prstGeom>
          </p:spPr>
        </p:pic>
        <p:pic>
          <p:nvPicPr>
            <p:cNvPr id="47" name="object 13">
              <a:extLst>
                <a:ext uri="{FF2B5EF4-FFF2-40B4-BE49-F238E27FC236}">
                  <a16:creationId xmlns:a16="http://schemas.microsoft.com/office/drawing/2014/main" xmlns="" id="{5D2C8A54-6116-0146-A33B-1645B48F2143}"/>
                </a:ext>
              </a:extLst>
            </p:cNvPr>
            <p:cNvPicPr/>
            <p:nvPr/>
          </p:nvPicPr>
          <p:blipFill>
            <a:blip r:embed="rId11" cstate="print"/>
            <a:stretch>
              <a:fillRect/>
            </a:stretch>
          </p:blipFill>
          <p:spPr>
            <a:xfrm>
              <a:off x="1482771" y="1467312"/>
              <a:ext cx="66471" cy="76911"/>
            </a:xfrm>
            <a:prstGeom prst="rect">
              <a:avLst/>
            </a:prstGeom>
          </p:spPr>
        </p:pic>
        <p:sp>
          <p:nvSpPr>
            <p:cNvPr id="50" name="object 14">
              <a:extLst>
                <a:ext uri="{FF2B5EF4-FFF2-40B4-BE49-F238E27FC236}">
                  <a16:creationId xmlns:a16="http://schemas.microsoft.com/office/drawing/2014/main" xmlns="" id="{8299A96C-04B5-E643-AF7B-64587623B0E7}"/>
                </a:ext>
              </a:extLst>
            </p:cNvPr>
            <p:cNvSpPr/>
            <p:nvPr/>
          </p:nvSpPr>
          <p:spPr>
            <a:xfrm>
              <a:off x="1489430" y="1331849"/>
              <a:ext cx="54610" cy="8255"/>
            </a:xfrm>
            <a:custGeom>
              <a:avLst/>
              <a:gdLst/>
              <a:ahLst/>
              <a:cxnLst/>
              <a:rect l="l" t="t" r="r" b="b"/>
              <a:pathLst>
                <a:path w="54609" h="8255">
                  <a:moveTo>
                    <a:pt x="54533" y="0"/>
                  </a:moveTo>
                  <a:lnTo>
                    <a:pt x="0" y="0"/>
                  </a:lnTo>
                  <a:lnTo>
                    <a:pt x="0" y="8115"/>
                  </a:lnTo>
                  <a:lnTo>
                    <a:pt x="54533" y="8115"/>
                  </a:lnTo>
                  <a:lnTo>
                    <a:pt x="54533" y="0"/>
                  </a:lnTo>
                  <a:close/>
                </a:path>
              </a:pathLst>
            </a:custGeom>
            <a:solidFill>
              <a:srgbClr val="58595B"/>
            </a:solidFill>
          </p:spPr>
          <p:txBody>
            <a:bodyPr wrap="square" lIns="0" tIns="0" rIns="0" bIns="0" rtlCol="0"/>
            <a:lstStyle/>
            <a:p>
              <a:endParaRPr/>
            </a:p>
          </p:txBody>
        </p:sp>
        <p:pic>
          <p:nvPicPr>
            <p:cNvPr id="51" name="object 15">
              <a:extLst>
                <a:ext uri="{FF2B5EF4-FFF2-40B4-BE49-F238E27FC236}">
                  <a16:creationId xmlns:a16="http://schemas.microsoft.com/office/drawing/2014/main" xmlns="" id="{C2DB39E6-CEA0-FB47-AEC0-E21F16E1F693}"/>
                </a:ext>
              </a:extLst>
            </p:cNvPr>
            <p:cNvPicPr/>
            <p:nvPr/>
          </p:nvPicPr>
          <p:blipFill>
            <a:blip r:embed="rId12" cstate="print"/>
            <a:stretch>
              <a:fillRect/>
            </a:stretch>
          </p:blipFill>
          <p:spPr>
            <a:xfrm>
              <a:off x="644093" y="480009"/>
              <a:ext cx="895848" cy="769188"/>
            </a:xfrm>
            <a:prstGeom prst="rect">
              <a:avLst/>
            </a:prstGeom>
          </p:spPr>
        </p:pic>
      </p:grpSp>
      <p:sp>
        <p:nvSpPr>
          <p:cNvPr id="48" name="Rectangle 53"/>
          <p:cNvSpPr>
            <a:spLocks noChangeArrowheads="1"/>
          </p:cNvSpPr>
          <p:nvPr/>
        </p:nvSpPr>
        <p:spPr bwMode="gray">
          <a:xfrm rot="16200000">
            <a:off x="5123909" y="2884768"/>
            <a:ext cx="4030616" cy="1093788"/>
          </a:xfrm>
          <a:prstGeom prst="rect">
            <a:avLst/>
          </a:prstGeom>
          <a:gradFill rotWithShape="1">
            <a:gsLst>
              <a:gs pos="0">
                <a:srgbClr val="A8D02A">
                  <a:gamma/>
                  <a:tint val="35294"/>
                  <a:invGamma/>
                </a:srgbClr>
              </a:gs>
              <a:gs pos="100000">
                <a:srgbClr val="A8D02A"/>
              </a:gs>
            </a:gsLst>
            <a:lin ang="0" scaled="1"/>
          </a:gradFill>
          <a:ln>
            <a:noFill/>
          </a:ln>
          <a:effectLst/>
          <a:scene3d>
            <a:camera prst="legacyPerspectiveBottom"/>
            <a:lightRig rig="legacyFlat1" dir="t"/>
          </a:scene3d>
          <a:sp3d extrusionH="430200" prstMaterial="legacyMatte">
            <a:bevelT w="13500" h="13500" prst="angle"/>
            <a:bevelB w="13500" h="13500" prst="angle"/>
            <a:extrusionClr>
              <a:srgbClr val="A8D02A"/>
            </a:extrusion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76200" dir="16200000" algn="ctr" rotWithShape="0">
                    <a:schemeClr val="bg2">
                      <a:alpha val="50000"/>
                    </a:schemeClr>
                  </a:outerShdw>
                </a:effectLst>
              </a14:hiddenEffects>
            </a:ext>
          </a:extLst>
        </p:spPr>
        <p:txBody>
          <a:bodyPr wrap="none" lIns="95777" tIns="47889" rIns="95777" bIns="47889" anchor="ctr">
            <a:flatTx/>
          </a:bodyPr>
          <a:lstStyle/>
          <a:p>
            <a:pPr fontAlgn="auto">
              <a:spcBef>
                <a:spcPts val="0"/>
              </a:spcBef>
              <a:spcAft>
                <a:spcPts val="0"/>
              </a:spcAft>
              <a:defRPr/>
            </a:pPr>
            <a:endParaRPr lang="ru-RU" sz="1500" kern="0" dirty="0">
              <a:solidFill>
                <a:sysClr val="windowText" lastClr="000000"/>
              </a:solidFill>
              <a:latin typeface="Arial" pitchFamily="34" charset="0"/>
              <a:cs typeface="Arial" pitchFamily="34" charset="0"/>
            </a:endParaRPr>
          </a:p>
        </p:txBody>
      </p:sp>
      <p:sp>
        <p:nvSpPr>
          <p:cNvPr id="52" name="TextBox 48"/>
          <p:cNvSpPr txBox="1">
            <a:spLocks noChangeArrowheads="1"/>
          </p:cNvSpPr>
          <p:nvPr/>
        </p:nvSpPr>
        <p:spPr bwMode="auto">
          <a:xfrm rot="10800000" flipV="1">
            <a:off x="6513213" y="5464172"/>
            <a:ext cx="1405069" cy="327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777" tIns="47889" rIns="95777" bIns="4788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kumimoji="1" lang="ru-RU" altLang="ru-RU" sz="1500" dirty="0">
                <a:solidFill>
                  <a:srgbClr val="000000"/>
                </a:solidFill>
                <a:latin typeface="Arial" charset="0"/>
                <a:cs typeface="Arial" charset="0"/>
              </a:rPr>
              <a:t>2023</a:t>
            </a:r>
          </a:p>
        </p:txBody>
      </p:sp>
      <p:sp>
        <p:nvSpPr>
          <p:cNvPr id="54" name="Овал 53"/>
          <p:cNvSpPr/>
          <p:nvPr/>
        </p:nvSpPr>
        <p:spPr>
          <a:xfrm>
            <a:off x="6650795" y="4713288"/>
            <a:ext cx="976842" cy="557213"/>
          </a:xfrm>
          <a:prstGeom prst="ellipse">
            <a:avLst/>
          </a:prstGeom>
          <a:gradFill rotWithShape="1">
            <a:gsLst>
              <a:gs pos="0">
                <a:srgbClr val="5CB1FE"/>
              </a:gs>
              <a:gs pos="100000">
                <a:srgbClr val="5CB1FE">
                  <a:gamma/>
                  <a:tint val="60000"/>
                  <a:invGamma/>
                </a:srgbClr>
              </a:gs>
            </a:gsLst>
            <a:lin ang="0" scaled="1"/>
          </a:gradFill>
          <a:ln>
            <a:noFill/>
          </a:ln>
          <a:effectLst/>
          <a:scene3d>
            <a:camera prst="legacyPerspectiveBottom"/>
            <a:lightRig rig="legacyFlat3" dir="b"/>
          </a:scene3d>
          <a:sp3d extrusionH="100000" prstMaterial="legacyMatte">
            <a:bevelT w="13500" h="13500" prst="angle"/>
            <a:bevelB w="13500" h="13500" prst="angle"/>
            <a:extrusionClr>
              <a:srgbClr val="5CB1FE"/>
            </a:extrusionClr>
          </a:sp3d>
          <a:extLst>
            <a:ext uri="{AF507438-7753-43E0-B8FC-AC1667EBCBE1}">
              <a14:hiddenEffects xmlns:a14="http://schemas.microsoft.com/office/drawing/2010/main">
                <a:effectLst>
                  <a:outerShdw dist="35921" dir="2700000" algn="ctr" rotWithShape="0">
                    <a:schemeClr val="bg1">
                      <a:alpha val="50000"/>
                    </a:schemeClr>
                  </a:outerShdw>
                </a:effectLst>
              </a14:hiddenEffects>
            </a:ext>
          </a:extLst>
        </p:spPr>
        <p:txBody>
          <a:bodyPr wrap="none" lIns="95777" tIns="47889" rIns="95777" bIns="47889" anchor="ctr">
            <a:flatTx/>
          </a:bodyPr>
          <a:lstStyle/>
          <a:p>
            <a:pPr algn="ctr" fontAlgn="auto">
              <a:spcBef>
                <a:spcPts val="0"/>
              </a:spcBef>
              <a:spcAft>
                <a:spcPts val="0"/>
              </a:spcAft>
              <a:defRPr/>
            </a:pPr>
            <a:r>
              <a:rPr lang="ru-RU" sz="1500" b="1" kern="0" dirty="0" smtClean="0">
                <a:solidFill>
                  <a:sysClr val="windowText" lastClr="000000"/>
                </a:solidFill>
                <a:latin typeface="Arial" pitchFamily="34" charset="0"/>
                <a:cs typeface="Arial" pitchFamily="34" charset="0"/>
              </a:rPr>
              <a:t>455</a:t>
            </a:r>
            <a:endParaRPr lang="ru-RU" sz="1500" b="1" kern="0" dirty="0">
              <a:solidFill>
                <a:sysClr val="windowText" lastClr="000000"/>
              </a:solidFill>
              <a:latin typeface="Arial" pitchFamily="34" charset="0"/>
              <a:cs typeface="Arial" pitchFamily="34" charset="0"/>
            </a:endParaRPr>
          </a:p>
        </p:txBody>
      </p:sp>
      <p:sp>
        <p:nvSpPr>
          <p:cNvPr id="55" name="TextBox 73"/>
          <p:cNvSpPr txBox="1">
            <a:spLocks noChangeArrowheads="1"/>
          </p:cNvSpPr>
          <p:nvPr/>
        </p:nvSpPr>
        <p:spPr bwMode="auto">
          <a:xfrm>
            <a:off x="6554474" y="1046189"/>
            <a:ext cx="1169484" cy="358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777" tIns="47889" rIns="95777" bIns="4788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kumimoji="1" lang="ru-RU" altLang="ru-RU" sz="1700" b="1" dirty="0" smtClean="0">
                <a:solidFill>
                  <a:schemeClr val="bg1">
                    <a:lumMod val="50000"/>
                  </a:schemeClr>
                </a:solidFill>
                <a:latin typeface="Arial" charset="0"/>
                <a:cs typeface="Arial" charset="0"/>
              </a:rPr>
              <a:t>494,2</a:t>
            </a:r>
            <a:endParaRPr kumimoji="1" lang="ru-RU" altLang="ru-RU" sz="1700" b="1" dirty="0">
              <a:solidFill>
                <a:schemeClr val="bg1">
                  <a:lumMod val="50000"/>
                </a:schemeClr>
              </a:solidFill>
              <a:latin typeface="Arial" charset="0"/>
              <a:cs typeface="Arial" charset="0"/>
            </a:endParaRPr>
          </a:p>
        </p:txBody>
      </p:sp>
      <p:sp>
        <p:nvSpPr>
          <p:cNvPr id="56" name="Rectangle 53"/>
          <p:cNvSpPr>
            <a:spLocks noChangeArrowheads="1"/>
          </p:cNvSpPr>
          <p:nvPr/>
        </p:nvSpPr>
        <p:spPr bwMode="gray">
          <a:xfrm rot="16200000">
            <a:off x="6462346" y="2769169"/>
            <a:ext cx="4315789" cy="1093788"/>
          </a:xfrm>
          <a:prstGeom prst="rect">
            <a:avLst/>
          </a:prstGeom>
          <a:gradFill rotWithShape="1">
            <a:gsLst>
              <a:gs pos="0">
                <a:srgbClr val="A8D02A">
                  <a:gamma/>
                  <a:tint val="35294"/>
                  <a:invGamma/>
                </a:srgbClr>
              </a:gs>
              <a:gs pos="100000">
                <a:srgbClr val="A8D02A"/>
              </a:gs>
            </a:gsLst>
            <a:lin ang="0" scaled="1"/>
          </a:gradFill>
          <a:ln>
            <a:noFill/>
          </a:ln>
          <a:effectLst/>
          <a:scene3d>
            <a:camera prst="legacyPerspectiveBottom"/>
            <a:lightRig rig="legacyFlat1" dir="t"/>
          </a:scene3d>
          <a:sp3d extrusionH="430200" prstMaterial="legacyMatte">
            <a:bevelT w="13500" h="13500" prst="angle"/>
            <a:bevelB w="13500" h="13500" prst="angle"/>
            <a:extrusionClr>
              <a:srgbClr val="A8D02A"/>
            </a:extrusionClr>
          </a:sp3d>
          <a:extLst>
            <a:ext uri="{91240B29-F687-4F45-9708-019B960494DF}">
              <a14:hiddenLine xmlns:a14="http://schemas.microsoft.com/office/drawing/2010/main" w="9525">
                <a:noFill/>
                <a:miter lim="800000"/>
                <a:headEnd/>
                <a:tailEnd/>
              </a14:hiddenLine>
            </a:ext>
            <a:ext uri="{AF507438-7753-43E0-B8FC-AC1667EBCBE1}">
              <a14:hiddenEffects xmlns:a14="http://schemas.microsoft.com/office/drawing/2010/main">
                <a:effectLst>
                  <a:outerShdw dist="76200" dir="16200000" algn="ctr" rotWithShape="0">
                    <a:schemeClr val="bg2">
                      <a:alpha val="50000"/>
                    </a:schemeClr>
                  </a:outerShdw>
                </a:effectLst>
              </a14:hiddenEffects>
            </a:ext>
          </a:extLst>
        </p:spPr>
        <p:txBody>
          <a:bodyPr wrap="none" lIns="95777" tIns="47889" rIns="95777" bIns="47889" anchor="ctr">
            <a:flatTx/>
          </a:bodyPr>
          <a:lstStyle/>
          <a:p>
            <a:pPr fontAlgn="auto">
              <a:spcBef>
                <a:spcPts val="0"/>
              </a:spcBef>
              <a:spcAft>
                <a:spcPts val="0"/>
              </a:spcAft>
              <a:defRPr/>
            </a:pPr>
            <a:endParaRPr lang="ru-RU" sz="1500" kern="0" dirty="0">
              <a:solidFill>
                <a:sysClr val="windowText" lastClr="000000"/>
              </a:solidFill>
              <a:latin typeface="Arial" pitchFamily="34" charset="0"/>
              <a:cs typeface="Arial" pitchFamily="34" charset="0"/>
            </a:endParaRPr>
          </a:p>
        </p:txBody>
      </p:sp>
      <p:sp>
        <p:nvSpPr>
          <p:cNvPr id="57" name="TextBox 73"/>
          <p:cNvSpPr txBox="1">
            <a:spLocks noChangeArrowheads="1"/>
          </p:cNvSpPr>
          <p:nvPr/>
        </p:nvSpPr>
        <p:spPr bwMode="auto">
          <a:xfrm>
            <a:off x="8035497" y="845247"/>
            <a:ext cx="1169484" cy="3583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95777" tIns="47889" rIns="95777" bIns="4788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kumimoji="1" lang="ru-RU" altLang="ru-RU" sz="1700" b="1" dirty="0" smtClean="0">
                <a:solidFill>
                  <a:schemeClr val="bg1">
                    <a:lumMod val="50000"/>
                  </a:schemeClr>
                </a:solidFill>
                <a:latin typeface="Arial" charset="0"/>
                <a:cs typeface="Arial" charset="0"/>
              </a:rPr>
              <a:t>555,03</a:t>
            </a:r>
            <a:endParaRPr kumimoji="1" lang="ru-RU" altLang="ru-RU" sz="1700" b="1" dirty="0">
              <a:solidFill>
                <a:schemeClr val="bg1">
                  <a:lumMod val="50000"/>
                </a:schemeClr>
              </a:solidFill>
              <a:latin typeface="Arial" charset="0"/>
              <a:cs typeface="Arial" charset="0"/>
            </a:endParaRPr>
          </a:p>
        </p:txBody>
      </p:sp>
      <p:sp>
        <p:nvSpPr>
          <p:cNvPr id="58" name="Овал 57"/>
          <p:cNvSpPr/>
          <p:nvPr/>
        </p:nvSpPr>
        <p:spPr>
          <a:xfrm>
            <a:off x="8149217" y="4404763"/>
            <a:ext cx="976842" cy="557213"/>
          </a:xfrm>
          <a:prstGeom prst="ellipse">
            <a:avLst/>
          </a:prstGeom>
          <a:gradFill rotWithShape="1">
            <a:gsLst>
              <a:gs pos="0">
                <a:srgbClr val="5CB1FE"/>
              </a:gs>
              <a:gs pos="100000">
                <a:srgbClr val="5CB1FE">
                  <a:gamma/>
                  <a:tint val="60000"/>
                  <a:invGamma/>
                </a:srgbClr>
              </a:gs>
            </a:gsLst>
            <a:lin ang="0" scaled="1"/>
          </a:gradFill>
          <a:ln>
            <a:noFill/>
          </a:ln>
          <a:effectLst/>
          <a:scene3d>
            <a:camera prst="legacyPerspectiveBottom"/>
            <a:lightRig rig="legacyFlat3" dir="b"/>
          </a:scene3d>
          <a:sp3d extrusionH="100000" prstMaterial="legacyMatte">
            <a:bevelT w="13500" h="13500" prst="angle"/>
            <a:bevelB w="13500" h="13500" prst="angle"/>
            <a:extrusionClr>
              <a:srgbClr val="5CB1FE"/>
            </a:extrusionClr>
          </a:sp3d>
          <a:extLst>
            <a:ext uri="{AF507438-7753-43E0-B8FC-AC1667EBCBE1}">
              <a14:hiddenEffects xmlns:a14="http://schemas.microsoft.com/office/drawing/2010/main">
                <a:effectLst>
                  <a:outerShdw dist="35921" dir="2700000" algn="ctr" rotWithShape="0">
                    <a:schemeClr val="bg1">
                      <a:alpha val="50000"/>
                    </a:schemeClr>
                  </a:outerShdw>
                </a:effectLst>
              </a14:hiddenEffects>
            </a:ext>
          </a:extLst>
        </p:spPr>
        <p:txBody>
          <a:bodyPr wrap="none" lIns="95777" tIns="47889" rIns="95777" bIns="47889" anchor="ctr">
            <a:flatTx/>
          </a:bodyPr>
          <a:lstStyle/>
          <a:p>
            <a:pPr algn="ctr" fontAlgn="auto">
              <a:spcBef>
                <a:spcPts val="0"/>
              </a:spcBef>
              <a:spcAft>
                <a:spcPts val="0"/>
              </a:spcAft>
              <a:defRPr/>
            </a:pPr>
            <a:r>
              <a:rPr lang="ru-RU" sz="1500" b="1" kern="0" dirty="0" smtClean="0">
                <a:solidFill>
                  <a:sysClr val="windowText" lastClr="000000"/>
                </a:solidFill>
                <a:latin typeface="Arial" pitchFamily="34" charset="0"/>
                <a:cs typeface="Arial" pitchFamily="34" charset="0"/>
              </a:rPr>
              <a:t>727</a:t>
            </a:r>
            <a:endParaRPr lang="ru-RU" sz="1500" b="1" kern="0" dirty="0">
              <a:solidFill>
                <a:sysClr val="windowText" lastClr="000000"/>
              </a:solidFill>
              <a:latin typeface="Arial" pitchFamily="34" charset="0"/>
              <a:cs typeface="Arial" pitchFamily="34" charset="0"/>
            </a:endParaRPr>
          </a:p>
        </p:txBody>
      </p:sp>
      <p:sp>
        <p:nvSpPr>
          <p:cNvPr id="59" name="TextBox 48"/>
          <p:cNvSpPr txBox="1">
            <a:spLocks noChangeArrowheads="1"/>
          </p:cNvSpPr>
          <p:nvPr/>
        </p:nvSpPr>
        <p:spPr bwMode="auto">
          <a:xfrm rot="10800000" flipV="1">
            <a:off x="7935103" y="5510619"/>
            <a:ext cx="1405069" cy="3275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777" tIns="47889" rIns="95777" bIns="47889">
            <a:spAutoFit/>
          </a:bodyPr>
          <a:lstStyle>
            <a:lvl1pPr eaLnBrk="0" hangingPunct="0">
              <a:spcBef>
                <a:spcPct val="20000"/>
              </a:spcBef>
              <a:buFont typeface="Arial" charset="0"/>
              <a:buChar char="•"/>
              <a:defRPr sz="3200">
                <a:solidFill>
                  <a:schemeClr val="tx1"/>
                </a:solidFill>
                <a:latin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defRPr>
            </a:lvl9pPr>
          </a:lstStyle>
          <a:p>
            <a:pPr algn="ctr" eaLnBrk="1" hangingPunct="1">
              <a:spcBef>
                <a:spcPct val="0"/>
              </a:spcBef>
              <a:buFontTx/>
              <a:buNone/>
            </a:pPr>
            <a:r>
              <a:rPr kumimoji="1" lang="ru-RU" altLang="ru-RU" sz="1500" dirty="0" smtClean="0">
                <a:solidFill>
                  <a:srgbClr val="000000"/>
                </a:solidFill>
                <a:latin typeface="Arial" charset="0"/>
                <a:cs typeface="Arial" charset="0"/>
              </a:rPr>
              <a:t>2024)</a:t>
            </a:r>
            <a:endParaRPr kumimoji="1" lang="ru-RU" altLang="ru-RU" sz="1500" dirty="0">
              <a:solidFill>
                <a:srgbClr val="000000"/>
              </a:solidFill>
              <a:latin typeface="Arial" charset="0"/>
              <a:cs typeface="Arial" charset="0"/>
            </a:endParaRPr>
          </a:p>
        </p:txBody>
      </p:sp>
    </p:spTree>
    <p:extLst>
      <p:ext uri="{BB962C8B-B14F-4D97-AF65-F5344CB8AC3E}">
        <p14:creationId xmlns:p14="http://schemas.microsoft.com/office/powerpoint/2010/main" val="288923859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497" y="1205751"/>
            <a:ext cx="8892988" cy="369332"/>
          </a:xfrm>
          <a:prstGeom prst="rect">
            <a:avLst/>
          </a:prstGeom>
        </p:spPr>
        <p:txBody>
          <a:bodyPr wrap="square">
            <a:spAutoFit/>
          </a:bodyPr>
          <a:lstStyle/>
          <a:p>
            <a:pPr algn="ctr">
              <a:defRPr/>
            </a:pPr>
            <a:r>
              <a:rPr lang="ru-RU" b="1" i="1" dirty="0" smtClean="0">
                <a:solidFill>
                  <a:schemeClr val="tx1">
                    <a:lumMod val="65000"/>
                    <a:lumOff val="35000"/>
                  </a:schemeClr>
                </a:solidFill>
                <a:latin typeface="Montserrat-Medium"/>
                <a:cs typeface="Times New Roman" pitchFamily="18" charset="0"/>
              </a:rPr>
              <a:t>		</a:t>
            </a:r>
          </a:p>
        </p:txBody>
      </p:sp>
      <p:grpSp>
        <p:nvGrpSpPr>
          <p:cNvPr id="3" name="Group 57">
            <a:extLst>
              <a:ext uri="{FF2B5EF4-FFF2-40B4-BE49-F238E27FC236}">
                <a16:creationId xmlns:a16="http://schemas.microsoft.com/office/drawing/2014/main" xmlns="" id="{128AD3B2-AA2B-044C-BE81-E84938DEA450}"/>
              </a:ext>
            </a:extLst>
          </p:cNvPr>
          <p:cNvGrpSpPr/>
          <p:nvPr/>
        </p:nvGrpSpPr>
        <p:grpSpPr>
          <a:xfrm>
            <a:off x="396707" y="465273"/>
            <a:ext cx="741813" cy="806645"/>
            <a:chOff x="634994" y="480009"/>
            <a:chExt cx="914452" cy="1075526"/>
          </a:xfrm>
        </p:grpSpPr>
        <p:pic>
          <p:nvPicPr>
            <p:cNvPr id="4" name="object 5">
              <a:extLst>
                <a:ext uri="{FF2B5EF4-FFF2-40B4-BE49-F238E27FC236}">
                  <a16:creationId xmlns:a16="http://schemas.microsoft.com/office/drawing/2014/main" xmlns="" id="{A267BA74-CF6E-8444-8748-661470FA8F4B}"/>
                </a:ext>
              </a:extLst>
            </p:cNvPr>
            <p:cNvPicPr/>
            <p:nvPr/>
          </p:nvPicPr>
          <p:blipFill>
            <a:blip r:embed="rId2" cstate="print"/>
            <a:stretch>
              <a:fillRect/>
            </a:stretch>
          </p:blipFill>
          <p:spPr>
            <a:xfrm>
              <a:off x="637218" y="1352696"/>
              <a:ext cx="163266" cy="78676"/>
            </a:xfrm>
            <a:prstGeom prst="rect">
              <a:avLst/>
            </a:prstGeom>
          </p:spPr>
        </p:pic>
        <p:pic>
          <p:nvPicPr>
            <p:cNvPr id="5" name="object 6">
              <a:extLst>
                <a:ext uri="{FF2B5EF4-FFF2-40B4-BE49-F238E27FC236}">
                  <a16:creationId xmlns:a16="http://schemas.microsoft.com/office/drawing/2014/main" xmlns="" id="{573E76A0-6E1D-5548-92E9-D5E74C2DED44}"/>
                </a:ext>
              </a:extLst>
            </p:cNvPr>
            <p:cNvPicPr/>
            <p:nvPr/>
          </p:nvPicPr>
          <p:blipFill>
            <a:blip r:embed="rId3" cstate="print"/>
            <a:stretch>
              <a:fillRect/>
            </a:stretch>
          </p:blipFill>
          <p:spPr>
            <a:xfrm>
              <a:off x="822641" y="1353580"/>
              <a:ext cx="341118" cy="89957"/>
            </a:xfrm>
            <a:prstGeom prst="rect">
              <a:avLst/>
            </a:prstGeom>
          </p:spPr>
        </p:pic>
        <p:sp>
          <p:nvSpPr>
            <p:cNvPr id="6" name="object 7">
              <a:extLst>
                <a:ext uri="{FF2B5EF4-FFF2-40B4-BE49-F238E27FC236}">
                  <a16:creationId xmlns:a16="http://schemas.microsoft.com/office/drawing/2014/main" xmlns="" id="{D8ACC6AC-501C-5C47-8DB6-B5AA9A51F396}"/>
                </a:ext>
              </a:extLst>
            </p:cNvPr>
            <p:cNvSpPr/>
            <p:nvPr/>
          </p:nvSpPr>
          <p:spPr>
            <a:xfrm>
              <a:off x="1192096" y="1353577"/>
              <a:ext cx="62230" cy="77470"/>
            </a:xfrm>
            <a:custGeom>
              <a:avLst/>
              <a:gdLst/>
              <a:ahLst/>
              <a:cxnLst/>
              <a:rect l="l" t="t" r="r" b="b"/>
              <a:pathLst>
                <a:path w="62230" h="77469">
                  <a:moveTo>
                    <a:pt x="10883" y="0"/>
                  </a:moveTo>
                  <a:lnTo>
                    <a:pt x="0" y="0"/>
                  </a:lnTo>
                  <a:lnTo>
                    <a:pt x="0" y="76923"/>
                  </a:lnTo>
                  <a:lnTo>
                    <a:pt x="31750" y="76923"/>
                  </a:lnTo>
                  <a:lnTo>
                    <a:pt x="44600" y="75284"/>
                  </a:lnTo>
                  <a:lnTo>
                    <a:pt x="54124" y="70399"/>
                  </a:lnTo>
                  <a:lnTo>
                    <a:pt x="55698" y="68249"/>
                  </a:lnTo>
                  <a:lnTo>
                    <a:pt x="10883" y="68249"/>
                  </a:lnTo>
                  <a:lnTo>
                    <a:pt x="10883" y="35483"/>
                  </a:lnTo>
                  <a:lnTo>
                    <a:pt x="56574" y="35483"/>
                  </a:lnTo>
                  <a:lnTo>
                    <a:pt x="54738" y="32935"/>
                  </a:lnTo>
                  <a:lnTo>
                    <a:pt x="45848" y="28348"/>
                  </a:lnTo>
                  <a:lnTo>
                    <a:pt x="33731" y="26809"/>
                  </a:lnTo>
                  <a:lnTo>
                    <a:pt x="10883" y="26809"/>
                  </a:lnTo>
                  <a:lnTo>
                    <a:pt x="10883" y="0"/>
                  </a:lnTo>
                  <a:close/>
                </a:path>
                <a:path w="62230" h="77469">
                  <a:moveTo>
                    <a:pt x="56574" y="35483"/>
                  </a:moveTo>
                  <a:lnTo>
                    <a:pt x="44170" y="35483"/>
                  </a:lnTo>
                  <a:lnTo>
                    <a:pt x="51079" y="40436"/>
                  </a:lnTo>
                  <a:lnTo>
                    <a:pt x="51079" y="51320"/>
                  </a:lnTo>
                  <a:lnTo>
                    <a:pt x="49782" y="58643"/>
                  </a:lnTo>
                  <a:lnTo>
                    <a:pt x="45972" y="63942"/>
                  </a:lnTo>
                  <a:lnTo>
                    <a:pt x="39769" y="67163"/>
                  </a:lnTo>
                  <a:lnTo>
                    <a:pt x="31292" y="68249"/>
                  </a:lnTo>
                  <a:lnTo>
                    <a:pt x="55698" y="68249"/>
                  </a:lnTo>
                  <a:lnTo>
                    <a:pt x="60042" y="62318"/>
                  </a:lnTo>
                  <a:lnTo>
                    <a:pt x="62077" y="51092"/>
                  </a:lnTo>
                  <a:lnTo>
                    <a:pt x="60211" y="40531"/>
                  </a:lnTo>
                  <a:lnTo>
                    <a:pt x="56574" y="35483"/>
                  </a:lnTo>
                  <a:close/>
                </a:path>
              </a:pathLst>
            </a:custGeom>
            <a:solidFill>
              <a:srgbClr val="58595B"/>
            </a:solidFill>
          </p:spPr>
          <p:txBody>
            <a:bodyPr wrap="square" lIns="0" tIns="0" rIns="0" bIns="0" rtlCol="0"/>
            <a:lstStyle/>
            <a:p>
              <a:endParaRPr/>
            </a:p>
          </p:txBody>
        </p:sp>
        <p:pic>
          <p:nvPicPr>
            <p:cNvPr id="7" name="object 8">
              <a:extLst>
                <a:ext uri="{FF2B5EF4-FFF2-40B4-BE49-F238E27FC236}">
                  <a16:creationId xmlns:a16="http://schemas.microsoft.com/office/drawing/2014/main" xmlns="" id="{7B93CEC3-B4BB-0745-A182-01CFF7460977}"/>
                </a:ext>
              </a:extLst>
            </p:cNvPr>
            <p:cNvPicPr/>
            <p:nvPr/>
          </p:nvPicPr>
          <p:blipFill>
            <a:blip r:embed="rId4" cstate="print"/>
            <a:stretch>
              <a:fillRect/>
            </a:stretch>
          </p:blipFill>
          <p:spPr>
            <a:xfrm>
              <a:off x="1274796" y="1353580"/>
              <a:ext cx="66154" cy="76911"/>
            </a:xfrm>
            <a:prstGeom prst="rect">
              <a:avLst/>
            </a:prstGeom>
          </p:spPr>
        </p:pic>
        <p:pic>
          <p:nvPicPr>
            <p:cNvPr id="8" name="object 9">
              <a:extLst>
                <a:ext uri="{FF2B5EF4-FFF2-40B4-BE49-F238E27FC236}">
                  <a16:creationId xmlns:a16="http://schemas.microsoft.com/office/drawing/2014/main" xmlns="" id="{F073B450-5A5D-044E-ADAC-5DED8FEC4A71}"/>
                </a:ext>
              </a:extLst>
            </p:cNvPr>
            <p:cNvPicPr/>
            <p:nvPr/>
          </p:nvPicPr>
          <p:blipFill>
            <a:blip r:embed="rId5" cstate="print"/>
            <a:stretch>
              <a:fillRect/>
            </a:stretch>
          </p:blipFill>
          <p:spPr>
            <a:xfrm>
              <a:off x="1369272" y="1353577"/>
              <a:ext cx="85153" cy="76923"/>
            </a:xfrm>
            <a:prstGeom prst="rect">
              <a:avLst/>
            </a:prstGeom>
          </p:spPr>
        </p:pic>
        <p:sp>
          <p:nvSpPr>
            <p:cNvPr id="9" name="object 10">
              <a:extLst>
                <a:ext uri="{FF2B5EF4-FFF2-40B4-BE49-F238E27FC236}">
                  <a16:creationId xmlns:a16="http://schemas.microsoft.com/office/drawing/2014/main" xmlns="" id="{4E4E1EA9-4DDD-CF4B-9315-C368B8FE54AC}"/>
                </a:ext>
              </a:extLst>
            </p:cNvPr>
            <p:cNvSpPr/>
            <p:nvPr/>
          </p:nvSpPr>
          <p:spPr>
            <a:xfrm>
              <a:off x="1482771" y="1353580"/>
              <a:ext cx="66675" cy="77470"/>
            </a:xfrm>
            <a:custGeom>
              <a:avLst/>
              <a:gdLst/>
              <a:ahLst/>
              <a:cxnLst/>
              <a:rect l="l" t="t" r="r" b="b"/>
              <a:pathLst>
                <a:path w="66675" h="77469">
                  <a:moveTo>
                    <a:pt x="66471" y="0"/>
                  </a:moveTo>
                  <a:lnTo>
                    <a:pt x="56349" y="0"/>
                  </a:lnTo>
                  <a:lnTo>
                    <a:pt x="10871" y="59334"/>
                  </a:lnTo>
                  <a:lnTo>
                    <a:pt x="10871" y="0"/>
                  </a:lnTo>
                  <a:lnTo>
                    <a:pt x="0" y="0"/>
                  </a:lnTo>
                  <a:lnTo>
                    <a:pt x="0" y="76911"/>
                  </a:lnTo>
                  <a:lnTo>
                    <a:pt x="10096" y="76911"/>
                  </a:lnTo>
                  <a:lnTo>
                    <a:pt x="55689" y="17691"/>
                  </a:lnTo>
                  <a:lnTo>
                    <a:pt x="55689" y="76911"/>
                  </a:lnTo>
                  <a:lnTo>
                    <a:pt x="66471" y="76911"/>
                  </a:lnTo>
                  <a:lnTo>
                    <a:pt x="66471" y="0"/>
                  </a:lnTo>
                  <a:close/>
                </a:path>
              </a:pathLst>
            </a:custGeom>
            <a:solidFill>
              <a:srgbClr val="58595B"/>
            </a:solidFill>
          </p:spPr>
          <p:txBody>
            <a:bodyPr wrap="square" lIns="0" tIns="0" rIns="0" bIns="0" rtlCol="0"/>
            <a:lstStyle/>
            <a:p>
              <a:endParaRPr/>
            </a:p>
          </p:txBody>
        </p:sp>
        <p:pic>
          <p:nvPicPr>
            <p:cNvPr id="10" name="object 11">
              <a:extLst>
                <a:ext uri="{FF2B5EF4-FFF2-40B4-BE49-F238E27FC236}">
                  <a16:creationId xmlns:a16="http://schemas.microsoft.com/office/drawing/2014/main" xmlns="" id="{1CF935D6-7625-F24C-AC37-84C602466711}"/>
                </a:ext>
              </a:extLst>
            </p:cNvPr>
            <p:cNvPicPr/>
            <p:nvPr/>
          </p:nvPicPr>
          <p:blipFill>
            <a:blip r:embed="rId6" cstate="print"/>
            <a:stretch>
              <a:fillRect/>
            </a:stretch>
          </p:blipFill>
          <p:spPr>
            <a:xfrm>
              <a:off x="634994" y="1464464"/>
              <a:ext cx="188554" cy="82626"/>
            </a:xfrm>
            <a:prstGeom prst="rect">
              <a:avLst/>
            </a:prstGeom>
          </p:spPr>
        </p:pic>
        <p:pic>
          <p:nvPicPr>
            <p:cNvPr id="11" name="object 12">
              <a:extLst>
                <a:ext uri="{FF2B5EF4-FFF2-40B4-BE49-F238E27FC236}">
                  <a16:creationId xmlns:a16="http://schemas.microsoft.com/office/drawing/2014/main" xmlns="" id="{80D1809F-4E9B-7048-A496-AF8AAB712E50}"/>
                </a:ext>
              </a:extLst>
            </p:cNvPr>
            <p:cNvPicPr/>
            <p:nvPr/>
          </p:nvPicPr>
          <p:blipFill>
            <a:blip r:embed="rId7" cstate="print"/>
            <a:stretch>
              <a:fillRect/>
            </a:stretch>
          </p:blipFill>
          <p:spPr>
            <a:xfrm>
              <a:off x="845724" y="1467309"/>
              <a:ext cx="164275" cy="88226"/>
            </a:xfrm>
            <a:prstGeom prst="rect">
              <a:avLst/>
            </a:prstGeom>
          </p:spPr>
        </p:pic>
        <p:pic>
          <p:nvPicPr>
            <p:cNvPr id="12" name="object 13">
              <a:extLst>
                <a:ext uri="{FF2B5EF4-FFF2-40B4-BE49-F238E27FC236}">
                  <a16:creationId xmlns:a16="http://schemas.microsoft.com/office/drawing/2014/main" xmlns="" id="{FF8257AD-DF3C-8B47-BE06-FF229F3E814C}"/>
                </a:ext>
              </a:extLst>
            </p:cNvPr>
            <p:cNvPicPr/>
            <p:nvPr/>
          </p:nvPicPr>
          <p:blipFill>
            <a:blip r:embed="rId8" cstate="print"/>
            <a:stretch>
              <a:fillRect/>
            </a:stretch>
          </p:blipFill>
          <p:spPr>
            <a:xfrm>
              <a:off x="1057757" y="1466442"/>
              <a:ext cx="319289" cy="78663"/>
            </a:xfrm>
            <a:prstGeom prst="rect">
              <a:avLst/>
            </a:prstGeom>
          </p:spPr>
        </p:pic>
        <p:pic>
          <p:nvPicPr>
            <p:cNvPr id="13" name="object 14">
              <a:extLst>
                <a:ext uri="{FF2B5EF4-FFF2-40B4-BE49-F238E27FC236}">
                  <a16:creationId xmlns:a16="http://schemas.microsoft.com/office/drawing/2014/main" xmlns="" id="{5F2A7640-0B9F-D943-84A2-CB648A3C2609}"/>
                </a:ext>
              </a:extLst>
            </p:cNvPr>
            <p:cNvPicPr/>
            <p:nvPr/>
          </p:nvPicPr>
          <p:blipFill>
            <a:blip r:embed="rId9" cstate="print"/>
            <a:stretch>
              <a:fillRect/>
            </a:stretch>
          </p:blipFill>
          <p:spPr>
            <a:xfrm>
              <a:off x="1396605" y="1467312"/>
              <a:ext cx="66471" cy="76911"/>
            </a:xfrm>
            <a:prstGeom prst="rect">
              <a:avLst/>
            </a:prstGeom>
          </p:spPr>
        </p:pic>
        <p:pic>
          <p:nvPicPr>
            <p:cNvPr id="14" name="object 15">
              <a:extLst>
                <a:ext uri="{FF2B5EF4-FFF2-40B4-BE49-F238E27FC236}">
                  <a16:creationId xmlns:a16="http://schemas.microsoft.com/office/drawing/2014/main" xmlns="" id="{D405252F-548F-4E42-A107-6113FD1EC67C}"/>
                </a:ext>
              </a:extLst>
            </p:cNvPr>
            <p:cNvPicPr/>
            <p:nvPr/>
          </p:nvPicPr>
          <p:blipFill>
            <a:blip r:embed="rId10" cstate="print"/>
            <a:stretch>
              <a:fillRect/>
            </a:stretch>
          </p:blipFill>
          <p:spPr>
            <a:xfrm>
              <a:off x="1482771" y="1467312"/>
              <a:ext cx="66471" cy="76911"/>
            </a:xfrm>
            <a:prstGeom prst="rect">
              <a:avLst/>
            </a:prstGeom>
          </p:spPr>
        </p:pic>
        <p:sp>
          <p:nvSpPr>
            <p:cNvPr id="15" name="object 16">
              <a:extLst>
                <a:ext uri="{FF2B5EF4-FFF2-40B4-BE49-F238E27FC236}">
                  <a16:creationId xmlns:a16="http://schemas.microsoft.com/office/drawing/2014/main" xmlns="" id="{C4EB2F21-33E1-4E48-9166-00F20ADE3FCD}"/>
                </a:ext>
              </a:extLst>
            </p:cNvPr>
            <p:cNvSpPr/>
            <p:nvPr/>
          </p:nvSpPr>
          <p:spPr>
            <a:xfrm>
              <a:off x="1489430" y="1331849"/>
              <a:ext cx="54610" cy="8255"/>
            </a:xfrm>
            <a:custGeom>
              <a:avLst/>
              <a:gdLst/>
              <a:ahLst/>
              <a:cxnLst/>
              <a:rect l="l" t="t" r="r" b="b"/>
              <a:pathLst>
                <a:path w="54609" h="8255">
                  <a:moveTo>
                    <a:pt x="54533" y="0"/>
                  </a:moveTo>
                  <a:lnTo>
                    <a:pt x="0" y="0"/>
                  </a:lnTo>
                  <a:lnTo>
                    <a:pt x="0" y="8115"/>
                  </a:lnTo>
                  <a:lnTo>
                    <a:pt x="54533" y="8115"/>
                  </a:lnTo>
                  <a:lnTo>
                    <a:pt x="54533" y="0"/>
                  </a:lnTo>
                  <a:close/>
                </a:path>
              </a:pathLst>
            </a:custGeom>
            <a:solidFill>
              <a:srgbClr val="58595B"/>
            </a:solidFill>
          </p:spPr>
          <p:txBody>
            <a:bodyPr wrap="square" lIns="0" tIns="0" rIns="0" bIns="0" rtlCol="0"/>
            <a:lstStyle/>
            <a:p>
              <a:endParaRPr/>
            </a:p>
          </p:txBody>
        </p:sp>
        <p:pic>
          <p:nvPicPr>
            <p:cNvPr id="16" name="object 17">
              <a:extLst>
                <a:ext uri="{FF2B5EF4-FFF2-40B4-BE49-F238E27FC236}">
                  <a16:creationId xmlns:a16="http://schemas.microsoft.com/office/drawing/2014/main" xmlns="" id="{BCFF1620-159D-CC4A-AAC0-F0B5484DFC9F}"/>
                </a:ext>
              </a:extLst>
            </p:cNvPr>
            <p:cNvPicPr/>
            <p:nvPr/>
          </p:nvPicPr>
          <p:blipFill>
            <a:blip r:embed="rId11" cstate="print"/>
            <a:stretch>
              <a:fillRect/>
            </a:stretch>
          </p:blipFill>
          <p:spPr>
            <a:xfrm>
              <a:off x="644093" y="480009"/>
              <a:ext cx="895848" cy="769188"/>
            </a:xfrm>
            <a:prstGeom prst="rect">
              <a:avLst/>
            </a:prstGeom>
          </p:spPr>
        </p:pic>
      </p:grpSp>
      <p:sp>
        <p:nvSpPr>
          <p:cNvPr id="17" name="Прямоугольник 16"/>
          <p:cNvSpPr/>
          <p:nvPr/>
        </p:nvSpPr>
        <p:spPr>
          <a:xfrm>
            <a:off x="1988671" y="264590"/>
            <a:ext cx="6864763" cy="461665"/>
          </a:xfrm>
          <a:prstGeom prst="rect">
            <a:avLst/>
          </a:prstGeom>
        </p:spPr>
        <p:txBody>
          <a:bodyPr wrap="square">
            <a:spAutoFit/>
          </a:bodyPr>
          <a:lstStyle/>
          <a:p>
            <a:pPr lvl="0" algn="ctr">
              <a:defRPr/>
            </a:pPr>
            <a:r>
              <a:rPr lang="ru-RU" sz="2400" b="1" dirty="0" smtClean="0">
                <a:solidFill>
                  <a:srgbClr val="FF0000"/>
                </a:solidFill>
                <a:latin typeface="Times New Roman" panose="02020603050405020304" pitchFamily="18" charset="0"/>
                <a:cs typeface="Times New Roman" panose="02020603050405020304" pitchFamily="18" charset="0"/>
              </a:rPr>
              <a:t>п. 8 Правил</a:t>
            </a:r>
            <a:endParaRPr lang="ru-RU" sz="2400" b="1" i="1" dirty="0">
              <a:solidFill>
                <a:srgbClr val="FF0000"/>
              </a:solidFill>
              <a:latin typeface="Times New Roman" panose="02020603050405020304" pitchFamily="18" charset="0"/>
              <a:cs typeface="Times New Roman" panose="02020603050405020304" pitchFamily="18" charset="0"/>
            </a:endParaRPr>
          </a:p>
        </p:txBody>
      </p:sp>
      <p:sp>
        <p:nvSpPr>
          <p:cNvPr id="18" name="Прямоугольник 17"/>
          <p:cNvSpPr/>
          <p:nvPr/>
        </p:nvSpPr>
        <p:spPr>
          <a:xfrm>
            <a:off x="558616" y="1575084"/>
            <a:ext cx="9065866" cy="2862322"/>
          </a:xfrm>
          <a:prstGeom prst="rect">
            <a:avLst/>
          </a:prstGeom>
        </p:spPr>
        <p:txBody>
          <a:bodyPr wrap="square">
            <a:spAutoFit/>
          </a:bodyPr>
          <a:lstStyle/>
          <a:p>
            <a:pPr algn="just"/>
            <a:r>
              <a:rPr lang="ru-RU" sz="2000" b="1" dirty="0" smtClean="0">
                <a:solidFill>
                  <a:schemeClr val="tx2">
                    <a:lumMod val="75000"/>
                  </a:schemeClr>
                </a:solidFill>
                <a:latin typeface="Times New Roman" panose="02020603050405020304" pitchFamily="18" charset="0"/>
                <a:cs typeface="Times New Roman" panose="02020603050405020304" pitchFamily="18" charset="0"/>
              </a:rPr>
              <a:t>	Отделение </a:t>
            </a:r>
            <a:r>
              <a:rPr lang="ru-RU" sz="2000" b="1" dirty="0">
                <a:solidFill>
                  <a:schemeClr val="tx2">
                    <a:lumMod val="75000"/>
                  </a:schemeClr>
                </a:solidFill>
                <a:latin typeface="Times New Roman" panose="02020603050405020304" pitchFamily="18" charset="0"/>
                <a:cs typeface="Times New Roman" panose="02020603050405020304" pitchFamily="18" charset="0"/>
              </a:rPr>
              <a:t>СФР размещает на официальном сайте отделения СФР в информационно-телекоммуникационной сети "Интернет" и в личном кабинете страхователя на сайте СФР в информационно-телекоммуникационной сети "Интернет" (при наличии технической возможности) информацию:</a:t>
            </a:r>
          </a:p>
          <a:p>
            <a:pPr algn="just"/>
            <a:r>
              <a:rPr lang="ru-RU" sz="2000" b="1" dirty="0">
                <a:solidFill>
                  <a:schemeClr val="tx2">
                    <a:lumMod val="75000"/>
                  </a:schemeClr>
                </a:solidFill>
                <a:latin typeface="Times New Roman" panose="02020603050405020304" pitchFamily="18" charset="0"/>
                <a:cs typeface="Times New Roman" panose="02020603050405020304" pitchFamily="18" charset="0"/>
              </a:rPr>
              <a:t>а) о поступившем заявлении, включая дату и время его поступления, наименовании страхователя - в течение одного рабочего дня со дня регистрации заявления;</a:t>
            </a:r>
          </a:p>
          <a:p>
            <a:pPr algn="just"/>
            <a:r>
              <a:rPr lang="ru-RU" sz="2000" b="1" dirty="0">
                <a:solidFill>
                  <a:schemeClr val="tx2">
                    <a:lumMod val="75000"/>
                  </a:schemeClr>
                </a:solidFill>
                <a:latin typeface="Times New Roman" panose="02020603050405020304" pitchFamily="18" charset="0"/>
                <a:cs typeface="Times New Roman" panose="02020603050405020304" pitchFamily="18" charset="0"/>
              </a:rPr>
              <a:t>б) о ходе рассмотрения заявления.</a:t>
            </a:r>
          </a:p>
        </p:txBody>
      </p:sp>
    </p:spTree>
    <p:extLst>
      <p:ext uri="{BB962C8B-B14F-4D97-AF65-F5344CB8AC3E}">
        <p14:creationId xmlns:p14="http://schemas.microsoft.com/office/powerpoint/2010/main" val="9319012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497" y="1205751"/>
            <a:ext cx="8892988" cy="369332"/>
          </a:xfrm>
          <a:prstGeom prst="rect">
            <a:avLst/>
          </a:prstGeom>
        </p:spPr>
        <p:txBody>
          <a:bodyPr wrap="square">
            <a:spAutoFit/>
          </a:bodyPr>
          <a:lstStyle/>
          <a:p>
            <a:pPr algn="ctr">
              <a:defRPr/>
            </a:pPr>
            <a:r>
              <a:rPr lang="ru-RU" b="1" i="1" dirty="0" smtClean="0">
                <a:solidFill>
                  <a:schemeClr val="tx1">
                    <a:lumMod val="65000"/>
                    <a:lumOff val="35000"/>
                  </a:schemeClr>
                </a:solidFill>
                <a:latin typeface="Montserrat-Medium"/>
                <a:cs typeface="Times New Roman" pitchFamily="18" charset="0"/>
              </a:rPr>
              <a:t>		</a:t>
            </a:r>
          </a:p>
        </p:txBody>
      </p:sp>
      <p:grpSp>
        <p:nvGrpSpPr>
          <p:cNvPr id="3" name="Group 57">
            <a:extLst>
              <a:ext uri="{FF2B5EF4-FFF2-40B4-BE49-F238E27FC236}">
                <a16:creationId xmlns:a16="http://schemas.microsoft.com/office/drawing/2014/main" xmlns="" id="{128AD3B2-AA2B-044C-BE81-E84938DEA450}"/>
              </a:ext>
            </a:extLst>
          </p:cNvPr>
          <p:cNvGrpSpPr/>
          <p:nvPr/>
        </p:nvGrpSpPr>
        <p:grpSpPr>
          <a:xfrm>
            <a:off x="396707" y="465273"/>
            <a:ext cx="741813" cy="806645"/>
            <a:chOff x="634994" y="480009"/>
            <a:chExt cx="914452" cy="1075526"/>
          </a:xfrm>
        </p:grpSpPr>
        <p:pic>
          <p:nvPicPr>
            <p:cNvPr id="4" name="object 5">
              <a:extLst>
                <a:ext uri="{FF2B5EF4-FFF2-40B4-BE49-F238E27FC236}">
                  <a16:creationId xmlns:a16="http://schemas.microsoft.com/office/drawing/2014/main" xmlns="" id="{A267BA74-CF6E-8444-8748-661470FA8F4B}"/>
                </a:ext>
              </a:extLst>
            </p:cNvPr>
            <p:cNvPicPr/>
            <p:nvPr/>
          </p:nvPicPr>
          <p:blipFill>
            <a:blip r:embed="rId2" cstate="print"/>
            <a:stretch>
              <a:fillRect/>
            </a:stretch>
          </p:blipFill>
          <p:spPr>
            <a:xfrm>
              <a:off x="637218" y="1352696"/>
              <a:ext cx="163266" cy="78676"/>
            </a:xfrm>
            <a:prstGeom prst="rect">
              <a:avLst/>
            </a:prstGeom>
          </p:spPr>
        </p:pic>
        <p:pic>
          <p:nvPicPr>
            <p:cNvPr id="5" name="object 6">
              <a:extLst>
                <a:ext uri="{FF2B5EF4-FFF2-40B4-BE49-F238E27FC236}">
                  <a16:creationId xmlns:a16="http://schemas.microsoft.com/office/drawing/2014/main" xmlns="" id="{573E76A0-6E1D-5548-92E9-D5E74C2DED44}"/>
                </a:ext>
              </a:extLst>
            </p:cNvPr>
            <p:cNvPicPr/>
            <p:nvPr/>
          </p:nvPicPr>
          <p:blipFill>
            <a:blip r:embed="rId3" cstate="print"/>
            <a:stretch>
              <a:fillRect/>
            </a:stretch>
          </p:blipFill>
          <p:spPr>
            <a:xfrm>
              <a:off x="822641" y="1353580"/>
              <a:ext cx="341118" cy="89957"/>
            </a:xfrm>
            <a:prstGeom prst="rect">
              <a:avLst/>
            </a:prstGeom>
          </p:spPr>
        </p:pic>
        <p:sp>
          <p:nvSpPr>
            <p:cNvPr id="6" name="object 7">
              <a:extLst>
                <a:ext uri="{FF2B5EF4-FFF2-40B4-BE49-F238E27FC236}">
                  <a16:creationId xmlns:a16="http://schemas.microsoft.com/office/drawing/2014/main" xmlns="" id="{D8ACC6AC-501C-5C47-8DB6-B5AA9A51F396}"/>
                </a:ext>
              </a:extLst>
            </p:cNvPr>
            <p:cNvSpPr/>
            <p:nvPr/>
          </p:nvSpPr>
          <p:spPr>
            <a:xfrm>
              <a:off x="1192096" y="1353577"/>
              <a:ext cx="62230" cy="77470"/>
            </a:xfrm>
            <a:custGeom>
              <a:avLst/>
              <a:gdLst/>
              <a:ahLst/>
              <a:cxnLst/>
              <a:rect l="l" t="t" r="r" b="b"/>
              <a:pathLst>
                <a:path w="62230" h="77469">
                  <a:moveTo>
                    <a:pt x="10883" y="0"/>
                  </a:moveTo>
                  <a:lnTo>
                    <a:pt x="0" y="0"/>
                  </a:lnTo>
                  <a:lnTo>
                    <a:pt x="0" y="76923"/>
                  </a:lnTo>
                  <a:lnTo>
                    <a:pt x="31750" y="76923"/>
                  </a:lnTo>
                  <a:lnTo>
                    <a:pt x="44600" y="75284"/>
                  </a:lnTo>
                  <a:lnTo>
                    <a:pt x="54124" y="70399"/>
                  </a:lnTo>
                  <a:lnTo>
                    <a:pt x="55698" y="68249"/>
                  </a:lnTo>
                  <a:lnTo>
                    <a:pt x="10883" y="68249"/>
                  </a:lnTo>
                  <a:lnTo>
                    <a:pt x="10883" y="35483"/>
                  </a:lnTo>
                  <a:lnTo>
                    <a:pt x="56574" y="35483"/>
                  </a:lnTo>
                  <a:lnTo>
                    <a:pt x="54738" y="32935"/>
                  </a:lnTo>
                  <a:lnTo>
                    <a:pt x="45848" y="28348"/>
                  </a:lnTo>
                  <a:lnTo>
                    <a:pt x="33731" y="26809"/>
                  </a:lnTo>
                  <a:lnTo>
                    <a:pt x="10883" y="26809"/>
                  </a:lnTo>
                  <a:lnTo>
                    <a:pt x="10883" y="0"/>
                  </a:lnTo>
                  <a:close/>
                </a:path>
                <a:path w="62230" h="77469">
                  <a:moveTo>
                    <a:pt x="56574" y="35483"/>
                  </a:moveTo>
                  <a:lnTo>
                    <a:pt x="44170" y="35483"/>
                  </a:lnTo>
                  <a:lnTo>
                    <a:pt x="51079" y="40436"/>
                  </a:lnTo>
                  <a:lnTo>
                    <a:pt x="51079" y="51320"/>
                  </a:lnTo>
                  <a:lnTo>
                    <a:pt x="49782" y="58643"/>
                  </a:lnTo>
                  <a:lnTo>
                    <a:pt x="45972" y="63942"/>
                  </a:lnTo>
                  <a:lnTo>
                    <a:pt x="39769" y="67163"/>
                  </a:lnTo>
                  <a:lnTo>
                    <a:pt x="31292" y="68249"/>
                  </a:lnTo>
                  <a:lnTo>
                    <a:pt x="55698" y="68249"/>
                  </a:lnTo>
                  <a:lnTo>
                    <a:pt x="60042" y="62318"/>
                  </a:lnTo>
                  <a:lnTo>
                    <a:pt x="62077" y="51092"/>
                  </a:lnTo>
                  <a:lnTo>
                    <a:pt x="60211" y="40531"/>
                  </a:lnTo>
                  <a:lnTo>
                    <a:pt x="56574" y="35483"/>
                  </a:lnTo>
                  <a:close/>
                </a:path>
              </a:pathLst>
            </a:custGeom>
            <a:solidFill>
              <a:srgbClr val="58595B"/>
            </a:solidFill>
          </p:spPr>
          <p:txBody>
            <a:bodyPr wrap="square" lIns="0" tIns="0" rIns="0" bIns="0" rtlCol="0"/>
            <a:lstStyle/>
            <a:p>
              <a:endParaRPr/>
            </a:p>
          </p:txBody>
        </p:sp>
        <p:pic>
          <p:nvPicPr>
            <p:cNvPr id="7" name="object 8">
              <a:extLst>
                <a:ext uri="{FF2B5EF4-FFF2-40B4-BE49-F238E27FC236}">
                  <a16:creationId xmlns:a16="http://schemas.microsoft.com/office/drawing/2014/main" xmlns="" id="{7B93CEC3-B4BB-0745-A182-01CFF7460977}"/>
                </a:ext>
              </a:extLst>
            </p:cNvPr>
            <p:cNvPicPr/>
            <p:nvPr/>
          </p:nvPicPr>
          <p:blipFill>
            <a:blip r:embed="rId4" cstate="print"/>
            <a:stretch>
              <a:fillRect/>
            </a:stretch>
          </p:blipFill>
          <p:spPr>
            <a:xfrm>
              <a:off x="1274796" y="1353580"/>
              <a:ext cx="66154" cy="76911"/>
            </a:xfrm>
            <a:prstGeom prst="rect">
              <a:avLst/>
            </a:prstGeom>
          </p:spPr>
        </p:pic>
        <p:pic>
          <p:nvPicPr>
            <p:cNvPr id="8" name="object 9">
              <a:extLst>
                <a:ext uri="{FF2B5EF4-FFF2-40B4-BE49-F238E27FC236}">
                  <a16:creationId xmlns:a16="http://schemas.microsoft.com/office/drawing/2014/main" xmlns="" id="{F073B450-5A5D-044E-ADAC-5DED8FEC4A71}"/>
                </a:ext>
              </a:extLst>
            </p:cNvPr>
            <p:cNvPicPr/>
            <p:nvPr/>
          </p:nvPicPr>
          <p:blipFill>
            <a:blip r:embed="rId5" cstate="print"/>
            <a:stretch>
              <a:fillRect/>
            </a:stretch>
          </p:blipFill>
          <p:spPr>
            <a:xfrm>
              <a:off x="1369272" y="1353577"/>
              <a:ext cx="85153" cy="76923"/>
            </a:xfrm>
            <a:prstGeom prst="rect">
              <a:avLst/>
            </a:prstGeom>
          </p:spPr>
        </p:pic>
        <p:sp>
          <p:nvSpPr>
            <p:cNvPr id="9" name="object 10">
              <a:extLst>
                <a:ext uri="{FF2B5EF4-FFF2-40B4-BE49-F238E27FC236}">
                  <a16:creationId xmlns:a16="http://schemas.microsoft.com/office/drawing/2014/main" xmlns="" id="{4E4E1EA9-4DDD-CF4B-9315-C368B8FE54AC}"/>
                </a:ext>
              </a:extLst>
            </p:cNvPr>
            <p:cNvSpPr/>
            <p:nvPr/>
          </p:nvSpPr>
          <p:spPr>
            <a:xfrm>
              <a:off x="1482771" y="1353580"/>
              <a:ext cx="66675" cy="77470"/>
            </a:xfrm>
            <a:custGeom>
              <a:avLst/>
              <a:gdLst/>
              <a:ahLst/>
              <a:cxnLst/>
              <a:rect l="l" t="t" r="r" b="b"/>
              <a:pathLst>
                <a:path w="66675" h="77469">
                  <a:moveTo>
                    <a:pt x="66471" y="0"/>
                  </a:moveTo>
                  <a:lnTo>
                    <a:pt x="56349" y="0"/>
                  </a:lnTo>
                  <a:lnTo>
                    <a:pt x="10871" y="59334"/>
                  </a:lnTo>
                  <a:lnTo>
                    <a:pt x="10871" y="0"/>
                  </a:lnTo>
                  <a:lnTo>
                    <a:pt x="0" y="0"/>
                  </a:lnTo>
                  <a:lnTo>
                    <a:pt x="0" y="76911"/>
                  </a:lnTo>
                  <a:lnTo>
                    <a:pt x="10096" y="76911"/>
                  </a:lnTo>
                  <a:lnTo>
                    <a:pt x="55689" y="17691"/>
                  </a:lnTo>
                  <a:lnTo>
                    <a:pt x="55689" y="76911"/>
                  </a:lnTo>
                  <a:lnTo>
                    <a:pt x="66471" y="76911"/>
                  </a:lnTo>
                  <a:lnTo>
                    <a:pt x="66471" y="0"/>
                  </a:lnTo>
                  <a:close/>
                </a:path>
              </a:pathLst>
            </a:custGeom>
            <a:solidFill>
              <a:srgbClr val="58595B"/>
            </a:solidFill>
          </p:spPr>
          <p:txBody>
            <a:bodyPr wrap="square" lIns="0" tIns="0" rIns="0" bIns="0" rtlCol="0"/>
            <a:lstStyle/>
            <a:p>
              <a:endParaRPr/>
            </a:p>
          </p:txBody>
        </p:sp>
        <p:pic>
          <p:nvPicPr>
            <p:cNvPr id="10" name="object 11">
              <a:extLst>
                <a:ext uri="{FF2B5EF4-FFF2-40B4-BE49-F238E27FC236}">
                  <a16:creationId xmlns:a16="http://schemas.microsoft.com/office/drawing/2014/main" xmlns="" id="{1CF935D6-7625-F24C-AC37-84C602466711}"/>
                </a:ext>
              </a:extLst>
            </p:cNvPr>
            <p:cNvPicPr/>
            <p:nvPr/>
          </p:nvPicPr>
          <p:blipFill>
            <a:blip r:embed="rId6" cstate="print"/>
            <a:stretch>
              <a:fillRect/>
            </a:stretch>
          </p:blipFill>
          <p:spPr>
            <a:xfrm>
              <a:off x="634994" y="1464464"/>
              <a:ext cx="188554" cy="82626"/>
            </a:xfrm>
            <a:prstGeom prst="rect">
              <a:avLst/>
            </a:prstGeom>
          </p:spPr>
        </p:pic>
        <p:pic>
          <p:nvPicPr>
            <p:cNvPr id="11" name="object 12">
              <a:extLst>
                <a:ext uri="{FF2B5EF4-FFF2-40B4-BE49-F238E27FC236}">
                  <a16:creationId xmlns:a16="http://schemas.microsoft.com/office/drawing/2014/main" xmlns="" id="{80D1809F-4E9B-7048-A496-AF8AAB712E50}"/>
                </a:ext>
              </a:extLst>
            </p:cNvPr>
            <p:cNvPicPr/>
            <p:nvPr/>
          </p:nvPicPr>
          <p:blipFill>
            <a:blip r:embed="rId7" cstate="print"/>
            <a:stretch>
              <a:fillRect/>
            </a:stretch>
          </p:blipFill>
          <p:spPr>
            <a:xfrm>
              <a:off x="845724" y="1467309"/>
              <a:ext cx="164275" cy="88226"/>
            </a:xfrm>
            <a:prstGeom prst="rect">
              <a:avLst/>
            </a:prstGeom>
          </p:spPr>
        </p:pic>
        <p:pic>
          <p:nvPicPr>
            <p:cNvPr id="12" name="object 13">
              <a:extLst>
                <a:ext uri="{FF2B5EF4-FFF2-40B4-BE49-F238E27FC236}">
                  <a16:creationId xmlns:a16="http://schemas.microsoft.com/office/drawing/2014/main" xmlns="" id="{FF8257AD-DF3C-8B47-BE06-FF229F3E814C}"/>
                </a:ext>
              </a:extLst>
            </p:cNvPr>
            <p:cNvPicPr/>
            <p:nvPr/>
          </p:nvPicPr>
          <p:blipFill>
            <a:blip r:embed="rId8" cstate="print"/>
            <a:stretch>
              <a:fillRect/>
            </a:stretch>
          </p:blipFill>
          <p:spPr>
            <a:xfrm>
              <a:off x="1057757" y="1466442"/>
              <a:ext cx="319289" cy="78663"/>
            </a:xfrm>
            <a:prstGeom prst="rect">
              <a:avLst/>
            </a:prstGeom>
          </p:spPr>
        </p:pic>
        <p:pic>
          <p:nvPicPr>
            <p:cNvPr id="13" name="object 14">
              <a:extLst>
                <a:ext uri="{FF2B5EF4-FFF2-40B4-BE49-F238E27FC236}">
                  <a16:creationId xmlns:a16="http://schemas.microsoft.com/office/drawing/2014/main" xmlns="" id="{5F2A7640-0B9F-D943-84A2-CB648A3C2609}"/>
                </a:ext>
              </a:extLst>
            </p:cNvPr>
            <p:cNvPicPr/>
            <p:nvPr/>
          </p:nvPicPr>
          <p:blipFill>
            <a:blip r:embed="rId9" cstate="print"/>
            <a:stretch>
              <a:fillRect/>
            </a:stretch>
          </p:blipFill>
          <p:spPr>
            <a:xfrm>
              <a:off x="1396605" y="1467312"/>
              <a:ext cx="66471" cy="76911"/>
            </a:xfrm>
            <a:prstGeom prst="rect">
              <a:avLst/>
            </a:prstGeom>
          </p:spPr>
        </p:pic>
        <p:pic>
          <p:nvPicPr>
            <p:cNvPr id="14" name="object 15">
              <a:extLst>
                <a:ext uri="{FF2B5EF4-FFF2-40B4-BE49-F238E27FC236}">
                  <a16:creationId xmlns:a16="http://schemas.microsoft.com/office/drawing/2014/main" xmlns="" id="{D405252F-548F-4E42-A107-6113FD1EC67C}"/>
                </a:ext>
              </a:extLst>
            </p:cNvPr>
            <p:cNvPicPr/>
            <p:nvPr/>
          </p:nvPicPr>
          <p:blipFill>
            <a:blip r:embed="rId10" cstate="print"/>
            <a:stretch>
              <a:fillRect/>
            </a:stretch>
          </p:blipFill>
          <p:spPr>
            <a:xfrm>
              <a:off x="1482771" y="1467312"/>
              <a:ext cx="66471" cy="76911"/>
            </a:xfrm>
            <a:prstGeom prst="rect">
              <a:avLst/>
            </a:prstGeom>
          </p:spPr>
        </p:pic>
        <p:sp>
          <p:nvSpPr>
            <p:cNvPr id="15" name="object 16">
              <a:extLst>
                <a:ext uri="{FF2B5EF4-FFF2-40B4-BE49-F238E27FC236}">
                  <a16:creationId xmlns:a16="http://schemas.microsoft.com/office/drawing/2014/main" xmlns="" id="{C4EB2F21-33E1-4E48-9166-00F20ADE3FCD}"/>
                </a:ext>
              </a:extLst>
            </p:cNvPr>
            <p:cNvSpPr/>
            <p:nvPr/>
          </p:nvSpPr>
          <p:spPr>
            <a:xfrm>
              <a:off x="1489430" y="1331849"/>
              <a:ext cx="54610" cy="8255"/>
            </a:xfrm>
            <a:custGeom>
              <a:avLst/>
              <a:gdLst/>
              <a:ahLst/>
              <a:cxnLst/>
              <a:rect l="l" t="t" r="r" b="b"/>
              <a:pathLst>
                <a:path w="54609" h="8255">
                  <a:moveTo>
                    <a:pt x="54533" y="0"/>
                  </a:moveTo>
                  <a:lnTo>
                    <a:pt x="0" y="0"/>
                  </a:lnTo>
                  <a:lnTo>
                    <a:pt x="0" y="8115"/>
                  </a:lnTo>
                  <a:lnTo>
                    <a:pt x="54533" y="8115"/>
                  </a:lnTo>
                  <a:lnTo>
                    <a:pt x="54533" y="0"/>
                  </a:lnTo>
                  <a:close/>
                </a:path>
              </a:pathLst>
            </a:custGeom>
            <a:solidFill>
              <a:srgbClr val="58595B"/>
            </a:solidFill>
          </p:spPr>
          <p:txBody>
            <a:bodyPr wrap="square" lIns="0" tIns="0" rIns="0" bIns="0" rtlCol="0"/>
            <a:lstStyle/>
            <a:p>
              <a:endParaRPr/>
            </a:p>
          </p:txBody>
        </p:sp>
        <p:pic>
          <p:nvPicPr>
            <p:cNvPr id="16" name="object 17">
              <a:extLst>
                <a:ext uri="{FF2B5EF4-FFF2-40B4-BE49-F238E27FC236}">
                  <a16:creationId xmlns:a16="http://schemas.microsoft.com/office/drawing/2014/main" xmlns="" id="{BCFF1620-159D-CC4A-AAC0-F0B5484DFC9F}"/>
                </a:ext>
              </a:extLst>
            </p:cNvPr>
            <p:cNvPicPr/>
            <p:nvPr/>
          </p:nvPicPr>
          <p:blipFill>
            <a:blip r:embed="rId11" cstate="print"/>
            <a:stretch>
              <a:fillRect/>
            </a:stretch>
          </p:blipFill>
          <p:spPr>
            <a:xfrm>
              <a:off x="644093" y="480009"/>
              <a:ext cx="895848" cy="769188"/>
            </a:xfrm>
            <a:prstGeom prst="rect">
              <a:avLst/>
            </a:prstGeom>
          </p:spPr>
        </p:pic>
      </p:grpSp>
      <p:sp>
        <p:nvSpPr>
          <p:cNvPr id="17" name="Прямоугольник 16"/>
          <p:cNvSpPr/>
          <p:nvPr/>
        </p:nvSpPr>
        <p:spPr>
          <a:xfrm>
            <a:off x="1988671" y="264590"/>
            <a:ext cx="6864763" cy="830997"/>
          </a:xfrm>
          <a:prstGeom prst="rect">
            <a:avLst/>
          </a:prstGeom>
        </p:spPr>
        <p:txBody>
          <a:bodyPr wrap="square">
            <a:spAutoFit/>
          </a:bodyPr>
          <a:lstStyle/>
          <a:p>
            <a:pPr lvl="0" algn="ctr">
              <a:defRPr/>
            </a:pPr>
            <a:r>
              <a:rPr lang="ru-RU" sz="2400" b="1" dirty="0" smtClean="0">
                <a:solidFill>
                  <a:srgbClr val="FF0000"/>
                </a:solidFill>
                <a:latin typeface="Times New Roman" panose="02020603050405020304" pitchFamily="18" charset="0"/>
                <a:cs typeface="Times New Roman" panose="02020603050405020304" pitchFamily="18" charset="0"/>
              </a:rPr>
              <a:t>п. 9 Правил</a:t>
            </a:r>
          </a:p>
          <a:p>
            <a:pPr lvl="0" algn="ctr">
              <a:defRPr/>
            </a:pPr>
            <a:r>
              <a:rPr lang="ru-RU" sz="2400" b="1" dirty="0" smtClean="0">
                <a:solidFill>
                  <a:srgbClr val="FF0000"/>
                </a:solidFill>
                <a:latin typeface="Times New Roman" panose="02020603050405020304" pitchFamily="18" charset="0"/>
                <a:cs typeface="Times New Roman" panose="02020603050405020304" pitchFamily="18" charset="0"/>
              </a:rPr>
              <a:t>Возмещение расходов </a:t>
            </a:r>
            <a:endParaRPr lang="ru-RU" sz="2400" b="1" dirty="0">
              <a:solidFill>
                <a:srgbClr val="FF0000"/>
              </a:solidFill>
              <a:latin typeface="Times New Roman" panose="02020603050405020304" pitchFamily="18" charset="0"/>
              <a:cs typeface="Times New Roman" panose="02020603050405020304" pitchFamily="18" charset="0"/>
            </a:endParaRPr>
          </a:p>
        </p:txBody>
      </p:sp>
      <p:sp>
        <p:nvSpPr>
          <p:cNvPr id="18" name="Прямоугольник 17"/>
          <p:cNvSpPr/>
          <p:nvPr/>
        </p:nvSpPr>
        <p:spPr>
          <a:xfrm>
            <a:off x="473185" y="1499496"/>
            <a:ext cx="9065866" cy="4370427"/>
          </a:xfrm>
          <a:prstGeom prst="rect">
            <a:avLst/>
          </a:prstGeom>
        </p:spPr>
        <p:txBody>
          <a:bodyPr wrap="square">
            <a:spAutoFit/>
          </a:bodyPr>
          <a:lstStyle/>
          <a:p>
            <a:r>
              <a:rPr lang="ru-RU" sz="2000" dirty="0" smtClean="0">
                <a:solidFill>
                  <a:schemeClr val="tx2">
                    <a:lumMod val="75000"/>
                  </a:schemeClr>
                </a:solidFill>
                <a:latin typeface="Times New Roman" panose="02020603050405020304" pitchFamily="18" charset="0"/>
                <a:cs typeface="Times New Roman" panose="02020603050405020304" pitchFamily="18" charset="0"/>
              </a:rPr>
              <a:t>Страхователь </a:t>
            </a:r>
            <a:r>
              <a:rPr lang="ru-RU" sz="2000" dirty="0">
                <a:solidFill>
                  <a:schemeClr val="tx2">
                    <a:lumMod val="75000"/>
                  </a:schemeClr>
                </a:solidFill>
                <a:latin typeface="Times New Roman" panose="02020603050405020304" pitchFamily="18" charset="0"/>
                <a:cs typeface="Times New Roman" panose="02020603050405020304" pitchFamily="18" charset="0"/>
              </a:rPr>
              <a:t>после выполнения всех предупредительных мер или хотя бы одной предупредительной меры обращается с заявлением о возмещении произведенных расходов на оплату предупредительных мер (далее - заявление о возмещении расходов) в отделение СФР по месту своей регистрации </a:t>
            </a:r>
            <a:r>
              <a:rPr lang="ru-RU" sz="2000" b="1" dirty="0">
                <a:solidFill>
                  <a:srgbClr val="FF0000"/>
                </a:solidFill>
                <a:latin typeface="Times New Roman" panose="02020603050405020304" pitchFamily="18" charset="0"/>
                <a:cs typeface="Times New Roman" panose="02020603050405020304" pitchFamily="18" charset="0"/>
              </a:rPr>
              <a:t>в срок до 15 ноября текущего календарного года.</a:t>
            </a:r>
          </a:p>
          <a:p>
            <a:endParaRPr lang="ru-RU" sz="2000" dirty="0" smtClean="0">
              <a:solidFill>
                <a:schemeClr val="tx2">
                  <a:lumMod val="75000"/>
                </a:schemeClr>
              </a:solidFill>
              <a:latin typeface="Times New Roman" panose="02020603050405020304" pitchFamily="18" charset="0"/>
              <a:cs typeface="Times New Roman" panose="02020603050405020304" pitchFamily="18" charset="0"/>
            </a:endParaRPr>
          </a:p>
          <a:p>
            <a:r>
              <a:rPr lang="ru-RU" sz="2000" dirty="0" smtClean="0">
                <a:solidFill>
                  <a:schemeClr val="tx2">
                    <a:lumMod val="75000"/>
                  </a:schemeClr>
                </a:solidFill>
                <a:latin typeface="Times New Roman" panose="02020603050405020304" pitchFamily="18" charset="0"/>
                <a:cs typeface="Times New Roman" panose="02020603050405020304" pitchFamily="18" charset="0"/>
              </a:rPr>
              <a:t>Заявление </a:t>
            </a:r>
            <a:r>
              <a:rPr lang="ru-RU" sz="2000" dirty="0">
                <a:solidFill>
                  <a:schemeClr val="tx2">
                    <a:lumMod val="75000"/>
                  </a:schemeClr>
                </a:solidFill>
                <a:latin typeface="Times New Roman" panose="02020603050405020304" pitchFamily="18" charset="0"/>
                <a:cs typeface="Times New Roman" panose="02020603050405020304" pitchFamily="18" charset="0"/>
              </a:rPr>
              <a:t>о возмещении расходов с прилагаемыми к нему документами (копиями документов) представляется страхователем либо лицом, представляющим его интересы, на бумажном носителе либо в форме </a:t>
            </a:r>
            <a:r>
              <a:rPr lang="ru-RU" sz="2000" u="sng" dirty="0">
                <a:solidFill>
                  <a:schemeClr val="tx2">
                    <a:lumMod val="75000"/>
                  </a:schemeClr>
                </a:solidFill>
                <a:latin typeface="Times New Roman" panose="02020603050405020304" pitchFamily="18" charset="0"/>
                <a:cs typeface="Times New Roman" panose="02020603050405020304" pitchFamily="18" charset="0"/>
              </a:rPr>
              <a:t>электронного </a:t>
            </a:r>
            <a:r>
              <a:rPr lang="ru-RU" sz="2000" u="sng" dirty="0" smtClean="0">
                <a:solidFill>
                  <a:schemeClr val="tx2">
                    <a:lumMod val="75000"/>
                  </a:schemeClr>
                </a:solidFill>
                <a:latin typeface="Times New Roman" panose="02020603050405020304" pitchFamily="18" charset="0"/>
                <a:cs typeface="Times New Roman" panose="02020603050405020304" pitchFamily="18" charset="0"/>
              </a:rPr>
              <a:t>документа (через ЕПГУ)</a:t>
            </a:r>
            <a:r>
              <a:rPr lang="ru-RU" sz="2000" dirty="0" smtClean="0">
                <a:solidFill>
                  <a:schemeClr val="tx2">
                    <a:lumMod val="75000"/>
                  </a:schemeClr>
                </a:solidFill>
                <a:latin typeface="Times New Roman" panose="02020603050405020304" pitchFamily="18" charset="0"/>
                <a:cs typeface="Times New Roman" panose="02020603050405020304" pitchFamily="18" charset="0"/>
              </a:rPr>
              <a:t>.</a:t>
            </a:r>
          </a:p>
          <a:p>
            <a:endParaRPr lang="ru-RU" sz="2000" dirty="0">
              <a:solidFill>
                <a:schemeClr val="tx2">
                  <a:lumMod val="75000"/>
                </a:schemeClr>
              </a:solidFill>
              <a:latin typeface="Times New Roman" panose="02020603050405020304" pitchFamily="18" charset="0"/>
              <a:cs typeface="Times New Roman" panose="02020603050405020304" pitchFamily="18" charset="0"/>
            </a:endParaRPr>
          </a:p>
          <a:p>
            <a:endParaRPr lang="ru-RU" sz="2000" dirty="0">
              <a:solidFill>
                <a:schemeClr val="tx2">
                  <a:lumMod val="75000"/>
                </a:schemeClr>
              </a:solidFill>
              <a:latin typeface="Times New Roman" panose="02020603050405020304" pitchFamily="18" charset="0"/>
              <a:cs typeface="Times New Roman" panose="02020603050405020304" pitchFamily="18" charset="0"/>
            </a:endParaRPr>
          </a:p>
          <a:p>
            <a:pPr algn="just"/>
            <a:endParaRPr lang="ru-RU" sz="2000" dirty="0">
              <a:solidFill>
                <a:schemeClr val="tx2">
                  <a:lumMod val="75000"/>
                </a:schemeClr>
              </a:solidFill>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0360576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497" y="1205751"/>
            <a:ext cx="8892988" cy="369332"/>
          </a:xfrm>
          <a:prstGeom prst="rect">
            <a:avLst/>
          </a:prstGeom>
        </p:spPr>
        <p:txBody>
          <a:bodyPr wrap="square">
            <a:spAutoFit/>
          </a:bodyPr>
          <a:lstStyle/>
          <a:p>
            <a:pPr algn="ctr">
              <a:defRPr/>
            </a:pPr>
            <a:r>
              <a:rPr lang="ru-RU" b="1" i="1" dirty="0" smtClean="0">
                <a:solidFill>
                  <a:schemeClr val="tx1">
                    <a:lumMod val="65000"/>
                    <a:lumOff val="35000"/>
                  </a:schemeClr>
                </a:solidFill>
                <a:latin typeface="Montserrat-Medium"/>
                <a:cs typeface="Times New Roman" pitchFamily="18" charset="0"/>
              </a:rPr>
              <a:t>		</a:t>
            </a:r>
          </a:p>
        </p:txBody>
      </p:sp>
      <p:grpSp>
        <p:nvGrpSpPr>
          <p:cNvPr id="3" name="Group 57">
            <a:extLst>
              <a:ext uri="{FF2B5EF4-FFF2-40B4-BE49-F238E27FC236}">
                <a16:creationId xmlns:a16="http://schemas.microsoft.com/office/drawing/2014/main" xmlns="" id="{128AD3B2-AA2B-044C-BE81-E84938DEA450}"/>
              </a:ext>
            </a:extLst>
          </p:cNvPr>
          <p:cNvGrpSpPr/>
          <p:nvPr/>
        </p:nvGrpSpPr>
        <p:grpSpPr>
          <a:xfrm>
            <a:off x="396707" y="465273"/>
            <a:ext cx="741813" cy="806645"/>
            <a:chOff x="634994" y="480009"/>
            <a:chExt cx="914452" cy="1075526"/>
          </a:xfrm>
        </p:grpSpPr>
        <p:pic>
          <p:nvPicPr>
            <p:cNvPr id="4" name="object 5">
              <a:extLst>
                <a:ext uri="{FF2B5EF4-FFF2-40B4-BE49-F238E27FC236}">
                  <a16:creationId xmlns:a16="http://schemas.microsoft.com/office/drawing/2014/main" xmlns="" id="{A267BA74-CF6E-8444-8748-661470FA8F4B}"/>
                </a:ext>
              </a:extLst>
            </p:cNvPr>
            <p:cNvPicPr/>
            <p:nvPr/>
          </p:nvPicPr>
          <p:blipFill>
            <a:blip r:embed="rId2" cstate="print"/>
            <a:stretch>
              <a:fillRect/>
            </a:stretch>
          </p:blipFill>
          <p:spPr>
            <a:xfrm>
              <a:off x="637218" y="1352696"/>
              <a:ext cx="163266" cy="78676"/>
            </a:xfrm>
            <a:prstGeom prst="rect">
              <a:avLst/>
            </a:prstGeom>
          </p:spPr>
        </p:pic>
        <p:pic>
          <p:nvPicPr>
            <p:cNvPr id="5" name="object 6">
              <a:extLst>
                <a:ext uri="{FF2B5EF4-FFF2-40B4-BE49-F238E27FC236}">
                  <a16:creationId xmlns:a16="http://schemas.microsoft.com/office/drawing/2014/main" xmlns="" id="{573E76A0-6E1D-5548-92E9-D5E74C2DED44}"/>
                </a:ext>
              </a:extLst>
            </p:cNvPr>
            <p:cNvPicPr/>
            <p:nvPr/>
          </p:nvPicPr>
          <p:blipFill>
            <a:blip r:embed="rId3" cstate="print"/>
            <a:stretch>
              <a:fillRect/>
            </a:stretch>
          </p:blipFill>
          <p:spPr>
            <a:xfrm>
              <a:off x="822641" y="1353580"/>
              <a:ext cx="341118" cy="89957"/>
            </a:xfrm>
            <a:prstGeom prst="rect">
              <a:avLst/>
            </a:prstGeom>
          </p:spPr>
        </p:pic>
        <p:sp>
          <p:nvSpPr>
            <p:cNvPr id="6" name="object 7">
              <a:extLst>
                <a:ext uri="{FF2B5EF4-FFF2-40B4-BE49-F238E27FC236}">
                  <a16:creationId xmlns:a16="http://schemas.microsoft.com/office/drawing/2014/main" xmlns="" id="{D8ACC6AC-501C-5C47-8DB6-B5AA9A51F396}"/>
                </a:ext>
              </a:extLst>
            </p:cNvPr>
            <p:cNvSpPr/>
            <p:nvPr/>
          </p:nvSpPr>
          <p:spPr>
            <a:xfrm>
              <a:off x="1192096" y="1353577"/>
              <a:ext cx="62230" cy="77470"/>
            </a:xfrm>
            <a:custGeom>
              <a:avLst/>
              <a:gdLst/>
              <a:ahLst/>
              <a:cxnLst/>
              <a:rect l="l" t="t" r="r" b="b"/>
              <a:pathLst>
                <a:path w="62230" h="77469">
                  <a:moveTo>
                    <a:pt x="10883" y="0"/>
                  </a:moveTo>
                  <a:lnTo>
                    <a:pt x="0" y="0"/>
                  </a:lnTo>
                  <a:lnTo>
                    <a:pt x="0" y="76923"/>
                  </a:lnTo>
                  <a:lnTo>
                    <a:pt x="31750" y="76923"/>
                  </a:lnTo>
                  <a:lnTo>
                    <a:pt x="44600" y="75284"/>
                  </a:lnTo>
                  <a:lnTo>
                    <a:pt x="54124" y="70399"/>
                  </a:lnTo>
                  <a:lnTo>
                    <a:pt x="55698" y="68249"/>
                  </a:lnTo>
                  <a:lnTo>
                    <a:pt x="10883" y="68249"/>
                  </a:lnTo>
                  <a:lnTo>
                    <a:pt x="10883" y="35483"/>
                  </a:lnTo>
                  <a:lnTo>
                    <a:pt x="56574" y="35483"/>
                  </a:lnTo>
                  <a:lnTo>
                    <a:pt x="54738" y="32935"/>
                  </a:lnTo>
                  <a:lnTo>
                    <a:pt x="45848" y="28348"/>
                  </a:lnTo>
                  <a:lnTo>
                    <a:pt x="33731" y="26809"/>
                  </a:lnTo>
                  <a:lnTo>
                    <a:pt x="10883" y="26809"/>
                  </a:lnTo>
                  <a:lnTo>
                    <a:pt x="10883" y="0"/>
                  </a:lnTo>
                  <a:close/>
                </a:path>
                <a:path w="62230" h="77469">
                  <a:moveTo>
                    <a:pt x="56574" y="35483"/>
                  </a:moveTo>
                  <a:lnTo>
                    <a:pt x="44170" y="35483"/>
                  </a:lnTo>
                  <a:lnTo>
                    <a:pt x="51079" y="40436"/>
                  </a:lnTo>
                  <a:lnTo>
                    <a:pt x="51079" y="51320"/>
                  </a:lnTo>
                  <a:lnTo>
                    <a:pt x="49782" y="58643"/>
                  </a:lnTo>
                  <a:lnTo>
                    <a:pt x="45972" y="63942"/>
                  </a:lnTo>
                  <a:lnTo>
                    <a:pt x="39769" y="67163"/>
                  </a:lnTo>
                  <a:lnTo>
                    <a:pt x="31292" y="68249"/>
                  </a:lnTo>
                  <a:lnTo>
                    <a:pt x="55698" y="68249"/>
                  </a:lnTo>
                  <a:lnTo>
                    <a:pt x="60042" y="62318"/>
                  </a:lnTo>
                  <a:lnTo>
                    <a:pt x="62077" y="51092"/>
                  </a:lnTo>
                  <a:lnTo>
                    <a:pt x="60211" y="40531"/>
                  </a:lnTo>
                  <a:lnTo>
                    <a:pt x="56574" y="35483"/>
                  </a:lnTo>
                  <a:close/>
                </a:path>
              </a:pathLst>
            </a:custGeom>
            <a:solidFill>
              <a:srgbClr val="58595B"/>
            </a:solidFill>
          </p:spPr>
          <p:txBody>
            <a:bodyPr wrap="square" lIns="0" tIns="0" rIns="0" bIns="0" rtlCol="0"/>
            <a:lstStyle/>
            <a:p>
              <a:endParaRPr/>
            </a:p>
          </p:txBody>
        </p:sp>
        <p:pic>
          <p:nvPicPr>
            <p:cNvPr id="7" name="object 8">
              <a:extLst>
                <a:ext uri="{FF2B5EF4-FFF2-40B4-BE49-F238E27FC236}">
                  <a16:creationId xmlns:a16="http://schemas.microsoft.com/office/drawing/2014/main" xmlns="" id="{7B93CEC3-B4BB-0745-A182-01CFF7460977}"/>
                </a:ext>
              </a:extLst>
            </p:cNvPr>
            <p:cNvPicPr/>
            <p:nvPr/>
          </p:nvPicPr>
          <p:blipFill>
            <a:blip r:embed="rId4" cstate="print"/>
            <a:stretch>
              <a:fillRect/>
            </a:stretch>
          </p:blipFill>
          <p:spPr>
            <a:xfrm>
              <a:off x="1274796" y="1353580"/>
              <a:ext cx="66154" cy="76911"/>
            </a:xfrm>
            <a:prstGeom prst="rect">
              <a:avLst/>
            </a:prstGeom>
          </p:spPr>
        </p:pic>
        <p:pic>
          <p:nvPicPr>
            <p:cNvPr id="8" name="object 9">
              <a:extLst>
                <a:ext uri="{FF2B5EF4-FFF2-40B4-BE49-F238E27FC236}">
                  <a16:creationId xmlns:a16="http://schemas.microsoft.com/office/drawing/2014/main" xmlns="" id="{F073B450-5A5D-044E-ADAC-5DED8FEC4A71}"/>
                </a:ext>
              </a:extLst>
            </p:cNvPr>
            <p:cNvPicPr/>
            <p:nvPr/>
          </p:nvPicPr>
          <p:blipFill>
            <a:blip r:embed="rId5" cstate="print"/>
            <a:stretch>
              <a:fillRect/>
            </a:stretch>
          </p:blipFill>
          <p:spPr>
            <a:xfrm>
              <a:off x="1369272" y="1353577"/>
              <a:ext cx="85153" cy="76923"/>
            </a:xfrm>
            <a:prstGeom prst="rect">
              <a:avLst/>
            </a:prstGeom>
          </p:spPr>
        </p:pic>
        <p:sp>
          <p:nvSpPr>
            <p:cNvPr id="9" name="object 10">
              <a:extLst>
                <a:ext uri="{FF2B5EF4-FFF2-40B4-BE49-F238E27FC236}">
                  <a16:creationId xmlns:a16="http://schemas.microsoft.com/office/drawing/2014/main" xmlns="" id="{4E4E1EA9-4DDD-CF4B-9315-C368B8FE54AC}"/>
                </a:ext>
              </a:extLst>
            </p:cNvPr>
            <p:cNvSpPr/>
            <p:nvPr/>
          </p:nvSpPr>
          <p:spPr>
            <a:xfrm>
              <a:off x="1482771" y="1353580"/>
              <a:ext cx="66675" cy="77470"/>
            </a:xfrm>
            <a:custGeom>
              <a:avLst/>
              <a:gdLst/>
              <a:ahLst/>
              <a:cxnLst/>
              <a:rect l="l" t="t" r="r" b="b"/>
              <a:pathLst>
                <a:path w="66675" h="77469">
                  <a:moveTo>
                    <a:pt x="66471" y="0"/>
                  </a:moveTo>
                  <a:lnTo>
                    <a:pt x="56349" y="0"/>
                  </a:lnTo>
                  <a:lnTo>
                    <a:pt x="10871" y="59334"/>
                  </a:lnTo>
                  <a:lnTo>
                    <a:pt x="10871" y="0"/>
                  </a:lnTo>
                  <a:lnTo>
                    <a:pt x="0" y="0"/>
                  </a:lnTo>
                  <a:lnTo>
                    <a:pt x="0" y="76911"/>
                  </a:lnTo>
                  <a:lnTo>
                    <a:pt x="10096" y="76911"/>
                  </a:lnTo>
                  <a:lnTo>
                    <a:pt x="55689" y="17691"/>
                  </a:lnTo>
                  <a:lnTo>
                    <a:pt x="55689" y="76911"/>
                  </a:lnTo>
                  <a:lnTo>
                    <a:pt x="66471" y="76911"/>
                  </a:lnTo>
                  <a:lnTo>
                    <a:pt x="66471" y="0"/>
                  </a:lnTo>
                  <a:close/>
                </a:path>
              </a:pathLst>
            </a:custGeom>
            <a:solidFill>
              <a:srgbClr val="58595B"/>
            </a:solidFill>
          </p:spPr>
          <p:txBody>
            <a:bodyPr wrap="square" lIns="0" tIns="0" rIns="0" bIns="0" rtlCol="0"/>
            <a:lstStyle/>
            <a:p>
              <a:endParaRPr/>
            </a:p>
          </p:txBody>
        </p:sp>
        <p:pic>
          <p:nvPicPr>
            <p:cNvPr id="10" name="object 11">
              <a:extLst>
                <a:ext uri="{FF2B5EF4-FFF2-40B4-BE49-F238E27FC236}">
                  <a16:creationId xmlns:a16="http://schemas.microsoft.com/office/drawing/2014/main" xmlns="" id="{1CF935D6-7625-F24C-AC37-84C602466711}"/>
                </a:ext>
              </a:extLst>
            </p:cNvPr>
            <p:cNvPicPr/>
            <p:nvPr/>
          </p:nvPicPr>
          <p:blipFill>
            <a:blip r:embed="rId6" cstate="print"/>
            <a:stretch>
              <a:fillRect/>
            </a:stretch>
          </p:blipFill>
          <p:spPr>
            <a:xfrm>
              <a:off x="634994" y="1464464"/>
              <a:ext cx="188554" cy="82626"/>
            </a:xfrm>
            <a:prstGeom prst="rect">
              <a:avLst/>
            </a:prstGeom>
          </p:spPr>
        </p:pic>
        <p:pic>
          <p:nvPicPr>
            <p:cNvPr id="11" name="object 12">
              <a:extLst>
                <a:ext uri="{FF2B5EF4-FFF2-40B4-BE49-F238E27FC236}">
                  <a16:creationId xmlns:a16="http://schemas.microsoft.com/office/drawing/2014/main" xmlns="" id="{80D1809F-4E9B-7048-A496-AF8AAB712E50}"/>
                </a:ext>
              </a:extLst>
            </p:cNvPr>
            <p:cNvPicPr/>
            <p:nvPr/>
          </p:nvPicPr>
          <p:blipFill>
            <a:blip r:embed="rId7" cstate="print"/>
            <a:stretch>
              <a:fillRect/>
            </a:stretch>
          </p:blipFill>
          <p:spPr>
            <a:xfrm>
              <a:off x="845724" y="1467309"/>
              <a:ext cx="164275" cy="88226"/>
            </a:xfrm>
            <a:prstGeom prst="rect">
              <a:avLst/>
            </a:prstGeom>
          </p:spPr>
        </p:pic>
        <p:pic>
          <p:nvPicPr>
            <p:cNvPr id="12" name="object 13">
              <a:extLst>
                <a:ext uri="{FF2B5EF4-FFF2-40B4-BE49-F238E27FC236}">
                  <a16:creationId xmlns:a16="http://schemas.microsoft.com/office/drawing/2014/main" xmlns="" id="{FF8257AD-DF3C-8B47-BE06-FF229F3E814C}"/>
                </a:ext>
              </a:extLst>
            </p:cNvPr>
            <p:cNvPicPr/>
            <p:nvPr/>
          </p:nvPicPr>
          <p:blipFill>
            <a:blip r:embed="rId8" cstate="print"/>
            <a:stretch>
              <a:fillRect/>
            </a:stretch>
          </p:blipFill>
          <p:spPr>
            <a:xfrm>
              <a:off x="1057757" y="1466442"/>
              <a:ext cx="319289" cy="78663"/>
            </a:xfrm>
            <a:prstGeom prst="rect">
              <a:avLst/>
            </a:prstGeom>
          </p:spPr>
        </p:pic>
        <p:pic>
          <p:nvPicPr>
            <p:cNvPr id="13" name="object 14">
              <a:extLst>
                <a:ext uri="{FF2B5EF4-FFF2-40B4-BE49-F238E27FC236}">
                  <a16:creationId xmlns:a16="http://schemas.microsoft.com/office/drawing/2014/main" xmlns="" id="{5F2A7640-0B9F-D943-84A2-CB648A3C2609}"/>
                </a:ext>
              </a:extLst>
            </p:cNvPr>
            <p:cNvPicPr/>
            <p:nvPr/>
          </p:nvPicPr>
          <p:blipFill>
            <a:blip r:embed="rId9" cstate="print"/>
            <a:stretch>
              <a:fillRect/>
            </a:stretch>
          </p:blipFill>
          <p:spPr>
            <a:xfrm>
              <a:off x="1396605" y="1467312"/>
              <a:ext cx="66471" cy="76911"/>
            </a:xfrm>
            <a:prstGeom prst="rect">
              <a:avLst/>
            </a:prstGeom>
          </p:spPr>
        </p:pic>
        <p:pic>
          <p:nvPicPr>
            <p:cNvPr id="14" name="object 15">
              <a:extLst>
                <a:ext uri="{FF2B5EF4-FFF2-40B4-BE49-F238E27FC236}">
                  <a16:creationId xmlns:a16="http://schemas.microsoft.com/office/drawing/2014/main" xmlns="" id="{D405252F-548F-4E42-A107-6113FD1EC67C}"/>
                </a:ext>
              </a:extLst>
            </p:cNvPr>
            <p:cNvPicPr/>
            <p:nvPr/>
          </p:nvPicPr>
          <p:blipFill>
            <a:blip r:embed="rId10" cstate="print"/>
            <a:stretch>
              <a:fillRect/>
            </a:stretch>
          </p:blipFill>
          <p:spPr>
            <a:xfrm>
              <a:off x="1482771" y="1467312"/>
              <a:ext cx="66471" cy="76911"/>
            </a:xfrm>
            <a:prstGeom prst="rect">
              <a:avLst/>
            </a:prstGeom>
          </p:spPr>
        </p:pic>
        <p:sp>
          <p:nvSpPr>
            <p:cNvPr id="15" name="object 16">
              <a:extLst>
                <a:ext uri="{FF2B5EF4-FFF2-40B4-BE49-F238E27FC236}">
                  <a16:creationId xmlns:a16="http://schemas.microsoft.com/office/drawing/2014/main" xmlns="" id="{C4EB2F21-33E1-4E48-9166-00F20ADE3FCD}"/>
                </a:ext>
              </a:extLst>
            </p:cNvPr>
            <p:cNvSpPr/>
            <p:nvPr/>
          </p:nvSpPr>
          <p:spPr>
            <a:xfrm>
              <a:off x="1489430" y="1331849"/>
              <a:ext cx="54610" cy="8255"/>
            </a:xfrm>
            <a:custGeom>
              <a:avLst/>
              <a:gdLst/>
              <a:ahLst/>
              <a:cxnLst/>
              <a:rect l="l" t="t" r="r" b="b"/>
              <a:pathLst>
                <a:path w="54609" h="8255">
                  <a:moveTo>
                    <a:pt x="54533" y="0"/>
                  </a:moveTo>
                  <a:lnTo>
                    <a:pt x="0" y="0"/>
                  </a:lnTo>
                  <a:lnTo>
                    <a:pt x="0" y="8115"/>
                  </a:lnTo>
                  <a:lnTo>
                    <a:pt x="54533" y="8115"/>
                  </a:lnTo>
                  <a:lnTo>
                    <a:pt x="54533" y="0"/>
                  </a:lnTo>
                  <a:close/>
                </a:path>
              </a:pathLst>
            </a:custGeom>
            <a:solidFill>
              <a:srgbClr val="58595B"/>
            </a:solidFill>
          </p:spPr>
          <p:txBody>
            <a:bodyPr wrap="square" lIns="0" tIns="0" rIns="0" bIns="0" rtlCol="0"/>
            <a:lstStyle/>
            <a:p>
              <a:endParaRPr/>
            </a:p>
          </p:txBody>
        </p:sp>
        <p:pic>
          <p:nvPicPr>
            <p:cNvPr id="16" name="object 17">
              <a:extLst>
                <a:ext uri="{FF2B5EF4-FFF2-40B4-BE49-F238E27FC236}">
                  <a16:creationId xmlns:a16="http://schemas.microsoft.com/office/drawing/2014/main" xmlns="" id="{BCFF1620-159D-CC4A-AAC0-F0B5484DFC9F}"/>
                </a:ext>
              </a:extLst>
            </p:cNvPr>
            <p:cNvPicPr/>
            <p:nvPr/>
          </p:nvPicPr>
          <p:blipFill>
            <a:blip r:embed="rId11" cstate="print"/>
            <a:stretch>
              <a:fillRect/>
            </a:stretch>
          </p:blipFill>
          <p:spPr>
            <a:xfrm>
              <a:off x="644093" y="480009"/>
              <a:ext cx="895848" cy="769188"/>
            </a:xfrm>
            <a:prstGeom prst="rect">
              <a:avLst/>
            </a:prstGeom>
          </p:spPr>
        </p:pic>
      </p:grpSp>
      <p:sp>
        <p:nvSpPr>
          <p:cNvPr id="17" name="Прямоугольник 16"/>
          <p:cNvSpPr/>
          <p:nvPr/>
        </p:nvSpPr>
        <p:spPr>
          <a:xfrm>
            <a:off x="1988671" y="264590"/>
            <a:ext cx="6864763" cy="830997"/>
          </a:xfrm>
          <a:prstGeom prst="rect">
            <a:avLst/>
          </a:prstGeom>
        </p:spPr>
        <p:txBody>
          <a:bodyPr wrap="square">
            <a:spAutoFit/>
          </a:bodyPr>
          <a:lstStyle/>
          <a:p>
            <a:pPr lvl="0" algn="ctr">
              <a:defRPr/>
            </a:pPr>
            <a:r>
              <a:rPr lang="ru-RU" sz="2400" b="1" dirty="0" smtClean="0">
                <a:solidFill>
                  <a:srgbClr val="FF0000"/>
                </a:solidFill>
                <a:latin typeface="Times New Roman" panose="02020603050405020304" pitchFamily="18" charset="0"/>
                <a:cs typeface="Times New Roman" panose="02020603050405020304" pitchFamily="18" charset="0"/>
              </a:rPr>
              <a:t>п. 10-11, 14 Правил</a:t>
            </a:r>
          </a:p>
          <a:p>
            <a:pPr lvl="0" algn="ctr">
              <a:defRPr/>
            </a:pPr>
            <a:r>
              <a:rPr lang="ru-RU" sz="2400" b="1" dirty="0" smtClean="0">
                <a:solidFill>
                  <a:srgbClr val="FF0000"/>
                </a:solidFill>
                <a:latin typeface="Times New Roman" panose="02020603050405020304" pitchFamily="18" charset="0"/>
                <a:cs typeface="Times New Roman" panose="02020603050405020304" pitchFamily="18" charset="0"/>
              </a:rPr>
              <a:t>Возмещение расходов </a:t>
            </a:r>
            <a:endParaRPr lang="ru-RU" sz="2400" b="1" dirty="0">
              <a:solidFill>
                <a:srgbClr val="FF0000"/>
              </a:solidFill>
              <a:latin typeface="Times New Roman" panose="02020603050405020304" pitchFamily="18" charset="0"/>
              <a:cs typeface="Times New Roman" panose="02020603050405020304" pitchFamily="18" charset="0"/>
            </a:endParaRPr>
          </a:p>
        </p:txBody>
      </p:sp>
      <p:sp>
        <p:nvSpPr>
          <p:cNvPr id="18" name="Прямоугольник 17"/>
          <p:cNvSpPr/>
          <p:nvPr/>
        </p:nvSpPr>
        <p:spPr>
          <a:xfrm>
            <a:off x="473185" y="1178796"/>
            <a:ext cx="9065866" cy="6524863"/>
          </a:xfrm>
          <a:prstGeom prst="rect">
            <a:avLst/>
          </a:prstGeom>
        </p:spPr>
        <p:txBody>
          <a:bodyPr wrap="square">
            <a:spAutoFit/>
          </a:bodyPr>
          <a:lstStyle/>
          <a:p>
            <a:pPr algn="just"/>
            <a:r>
              <a:rPr lang="ru-RU" sz="2000" dirty="0" smtClean="0">
                <a:solidFill>
                  <a:schemeClr val="tx2">
                    <a:lumMod val="75000"/>
                  </a:schemeClr>
                </a:solidFill>
                <a:latin typeface="Times New Roman" panose="02020603050405020304" pitchFamily="18" charset="0"/>
                <a:cs typeface="Times New Roman" panose="02020603050405020304" pitchFamily="18" charset="0"/>
              </a:rPr>
              <a:t>10. К </a:t>
            </a:r>
            <a:r>
              <a:rPr lang="ru-RU" sz="2000" dirty="0">
                <a:solidFill>
                  <a:schemeClr val="tx2">
                    <a:lumMod val="75000"/>
                  </a:schemeClr>
                </a:solidFill>
                <a:latin typeface="Times New Roman" panose="02020603050405020304" pitchFamily="18" charset="0"/>
                <a:cs typeface="Times New Roman" panose="02020603050405020304" pitchFamily="18" charset="0"/>
              </a:rPr>
              <a:t>заявлению о возмещении расходов прилагаются следующие документы (копии документов</a:t>
            </a:r>
            <a:r>
              <a:rPr lang="ru-RU" sz="2000" dirty="0" smtClean="0">
                <a:solidFill>
                  <a:schemeClr val="tx2">
                    <a:lumMod val="75000"/>
                  </a:schemeClr>
                </a:solidFill>
                <a:latin typeface="Times New Roman" panose="02020603050405020304" pitchFamily="18" charset="0"/>
                <a:cs typeface="Times New Roman" panose="02020603050405020304" pitchFamily="18" charset="0"/>
              </a:rPr>
              <a:t>) :</a:t>
            </a:r>
            <a:endParaRPr lang="ru-RU" sz="2000" dirty="0">
              <a:solidFill>
                <a:schemeClr val="tx2">
                  <a:lumMod val="75000"/>
                </a:schemeClr>
              </a:solidFill>
              <a:latin typeface="Times New Roman" panose="02020603050405020304" pitchFamily="18" charset="0"/>
              <a:cs typeface="Times New Roman" panose="02020603050405020304" pitchFamily="18" charset="0"/>
            </a:endParaRPr>
          </a:p>
          <a:p>
            <a:pPr algn="just"/>
            <a:r>
              <a:rPr lang="ru-RU" sz="2000" dirty="0">
                <a:solidFill>
                  <a:schemeClr val="tx2">
                    <a:lumMod val="75000"/>
                  </a:schemeClr>
                </a:solidFill>
                <a:latin typeface="Times New Roman" panose="02020603050405020304" pitchFamily="18" charset="0"/>
                <a:cs typeface="Times New Roman" panose="02020603050405020304" pitchFamily="18" charset="0"/>
              </a:rPr>
              <a:t>а) отчет о произведенных расходах на финансовое обеспечение предупредительных мер в текущем календарном году;</a:t>
            </a:r>
          </a:p>
          <a:p>
            <a:pPr algn="just"/>
            <a:r>
              <a:rPr lang="ru-RU" sz="2000" dirty="0">
                <a:solidFill>
                  <a:schemeClr val="tx2">
                    <a:lumMod val="75000"/>
                  </a:schemeClr>
                </a:solidFill>
                <a:latin typeface="Times New Roman" panose="02020603050405020304" pitchFamily="18" charset="0"/>
                <a:cs typeface="Times New Roman" panose="02020603050405020304" pitchFamily="18" charset="0"/>
              </a:rPr>
              <a:t>б) копия (выписка из) локального нормативного акта о реализуемых страхователем мероприятиях по улучшению условий и охраны труда и (или) копия (выписка из) коллективного договора (соглашения по охране труда между работодателем и представительным органом работников);</a:t>
            </a:r>
          </a:p>
          <a:p>
            <a:pPr algn="just"/>
            <a:r>
              <a:rPr lang="ru-RU" sz="2000" dirty="0">
                <a:solidFill>
                  <a:schemeClr val="tx2">
                    <a:lumMod val="75000"/>
                  </a:schemeClr>
                </a:solidFill>
                <a:latin typeface="Times New Roman" panose="02020603050405020304" pitchFamily="18" charset="0"/>
                <a:cs typeface="Times New Roman" panose="02020603050405020304" pitchFamily="18" charset="0"/>
              </a:rPr>
              <a:t>в) платежные документы, подтверждающие оплату товаров (работ, услуг), и документы, подтверждающие их приобретение (выполнение).</a:t>
            </a:r>
          </a:p>
          <a:p>
            <a:pPr algn="just"/>
            <a:r>
              <a:rPr lang="ru-RU" sz="2000" b="1" dirty="0">
                <a:solidFill>
                  <a:srgbClr val="FF0000"/>
                </a:solidFill>
                <a:latin typeface="Times New Roman" panose="02020603050405020304" pitchFamily="18" charset="0"/>
                <a:cs typeface="Times New Roman" panose="02020603050405020304" pitchFamily="18" charset="0"/>
              </a:rPr>
              <a:t>Форма заявления – приложение к Административному регламенту</a:t>
            </a:r>
          </a:p>
          <a:p>
            <a:pPr algn="just"/>
            <a:endParaRPr lang="ru-RU" sz="2000" dirty="0">
              <a:solidFill>
                <a:schemeClr val="tx2">
                  <a:lumMod val="75000"/>
                </a:schemeClr>
              </a:solidFill>
              <a:latin typeface="Times New Roman" panose="02020603050405020304" pitchFamily="18" charset="0"/>
              <a:cs typeface="Times New Roman" panose="02020603050405020304" pitchFamily="18" charset="0"/>
            </a:endParaRPr>
          </a:p>
          <a:p>
            <a:pPr algn="just"/>
            <a:r>
              <a:rPr lang="ru-RU" sz="2000" dirty="0">
                <a:solidFill>
                  <a:schemeClr val="tx2">
                    <a:lumMod val="75000"/>
                  </a:schemeClr>
                </a:solidFill>
                <a:latin typeface="Times New Roman" panose="02020603050405020304" pitchFamily="18" charset="0"/>
                <a:cs typeface="Times New Roman" panose="02020603050405020304" pitchFamily="18" charset="0"/>
              </a:rPr>
              <a:t>11. Для обоснования произведенных расходов на оплату предупредительных мер страхователь дополнительно представляет документы (копии документов</a:t>
            </a:r>
            <a:r>
              <a:rPr lang="ru-RU" sz="2000" dirty="0" smtClean="0">
                <a:solidFill>
                  <a:schemeClr val="tx2">
                    <a:lumMod val="75000"/>
                  </a:schemeClr>
                </a:solidFill>
                <a:latin typeface="Times New Roman" panose="02020603050405020304" pitchFamily="18" charset="0"/>
                <a:cs typeface="Times New Roman" panose="02020603050405020304" pitchFamily="18" charset="0"/>
              </a:rPr>
              <a:t>) </a:t>
            </a:r>
            <a:r>
              <a:rPr lang="ru-RU" sz="2000" dirty="0">
                <a:solidFill>
                  <a:schemeClr val="tx2">
                    <a:lumMod val="75000"/>
                  </a:schemeClr>
                </a:solidFill>
                <a:latin typeface="Times New Roman" panose="02020603050405020304" pitchFamily="18" charset="0"/>
                <a:cs typeface="Times New Roman" panose="02020603050405020304" pitchFamily="18" charset="0"/>
                <a:sym typeface="Wingdings" panose="05000000000000000000" pitchFamily="2" charset="2"/>
              </a:rPr>
              <a:t>(</a:t>
            </a:r>
            <a:r>
              <a:rPr lang="ru-RU" sz="2000" dirty="0" smtClean="0">
                <a:solidFill>
                  <a:schemeClr val="tx2">
                    <a:lumMod val="75000"/>
                  </a:schemeClr>
                </a:solidFill>
                <a:latin typeface="Times New Roman" panose="02020603050405020304" pitchFamily="18" charset="0"/>
                <a:cs typeface="Times New Roman" panose="02020603050405020304" pitchFamily="18" charset="0"/>
                <a:sym typeface="Wingdings" panose="05000000000000000000" pitchFamily="2" charset="2"/>
              </a:rPr>
              <a:t>в Правилах - список по мероприятиям).</a:t>
            </a:r>
          </a:p>
          <a:p>
            <a:pPr algn="just"/>
            <a:endParaRPr lang="ru-RU" sz="2000" dirty="0" smtClean="0">
              <a:solidFill>
                <a:schemeClr val="tx2">
                  <a:lumMod val="75000"/>
                </a:schemeClr>
              </a:solidFill>
              <a:latin typeface="Times New Roman" panose="02020603050405020304" pitchFamily="18" charset="0"/>
              <a:cs typeface="Times New Roman" panose="02020603050405020304" pitchFamily="18" charset="0"/>
              <a:sym typeface="Wingdings" panose="05000000000000000000" pitchFamily="2" charset="2"/>
            </a:endParaRPr>
          </a:p>
          <a:p>
            <a:pPr algn="just"/>
            <a:r>
              <a:rPr lang="ru-RU" sz="2000" u="sng" dirty="0">
                <a:solidFill>
                  <a:schemeClr val="tx2">
                    <a:lumMod val="75000"/>
                  </a:schemeClr>
                </a:solidFill>
                <a:latin typeface="Times New Roman" panose="02020603050405020304" pitchFamily="18" charset="0"/>
                <a:cs typeface="Times New Roman" panose="02020603050405020304" pitchFamily="18" charset="0"/>
              </a:rPr>
              <a:t>14. Копии документов, прилагаемых к заявлению о возмещении расходов, должны быть заверены печатью страхователя (при наличии печати).</a:t>
            </a:r>
          </a:p>
          <a:p>
            <a:pPr algn="just"/>
            <a:endParaRPr lang="ru-RU" sz="2000" dirty="0">
              <a:solidFill>
                <a:schemeClr val="tx2">
                  <a:lumMod val="75000"/>
                </a:schemeClr>
              </a:solidFill>
              <a:latin typeface="Times New Roman" panose="02020603050405020304" pitchFamily="18" charset="0"/>
              <a:cs typeface="Times New Roman" panose="02020603050405020304" pitchFamily="18" charset="0"/>
            </a:endParaRPr>
          </a:p>
          <a:p>
            <a:pPr algn="just"/>
            <a:endParaRPr lang="ru-RU" sz="2000" dirty="0">
              <a:solidFill>
                <a:schemeClr val="tx2">
                  <a:lumMod val="75000"/>
                </a:schemeClr>
              </a:solidFill>
              <a:latin typeface="Times New Roman" panose="02020603050405020304" pitchFamily="18" charset="0"/>
              <a:cs typeface="Times New Roman" panose="02020603050405020304" pitchFamily="18" charset="0"/>
            </a:endParaRPr>
          </a:p>
          <a:p>
            <a:endParaRPr 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53185481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497" y="1205751"/>
            <a:ext cx="8892988" cy="369332"/>
          </a:xfrm>
          <a:prstGeom prst="rect">
            <a:avLst/>
          </a:prstGeom>
        </p:spPr>
        <p:txBody>
          <a:bodyPr wrap="square">
            <a:spAutoFit/>
          </a:bodyPr>
          <a:lstStyle/>
          <a:p>
            <a:pPr algn="ctr">
              <a:defRPr/>
            </a:pPr>
            <a:r>
              <a:rPr lang="ru-RU" b="1" i="1" dirty="0" smtClean="0">
                <a:solidFill>
                  <a:schemeClr val="tx1">
                    <a:lumMod val="65000"/>
                    <a:lumOff val="35000"/>
                  </a:schemeClr>
                </a:solidFill>
                <a:latin typeface="Montserrat-Medium"/>
                <a:cs typeface="Times New Roman" pitchFamily="18" charset="0"/>
              </a:rPr>
              <a:t>		</a:t>
            </a:r>
          </a:p>
        </p:txBody>
      </p:sp>
      <p:grpSp>
        <p:nvGrpSpPr>
          <p:cNvPr id="3" name="Group 57">
            <a:extLst>
              <a:ext uri="{FF2B5EF4-FFF2-40B4-BE49-F238E27FC236}">
                <a16:creationId xmlns:a16="http://schemas.microsoft.com/office/drawing/2014/main" xmlns="" id="{128AD3B2-AA2B-044C-BE81-E84938DEA450}"/>
              </a:ext>
            </a:extLst>
          </p:cNvPr>
          <p:cNvGrpSpPr/>
          <p:nvPr/>
        </p:nvGrpSpPr>
        <p:grpSpPr>
          <a:xfrm>
            <a:off x="396707" y="465273"/>
            <a:ext cx="741813" cy="806645"/>
            <a:chOff x="634994" y="480009"/>
            <a:chExt cx="914452" cy="1075526"/>
          </a:xfrm>
        </p:grpSpPr>
        <p:pic>
          <p:nvPicPr>
            <p:cNvPr id="4" name="object 5">
              <a:extLst>
                <a:ext uri="{FF2B5EF4-FFF2-40B4-BE49-F238E27FC236}">
                  <a16:creationId xmlns:a16="http://schemas.microsoft.com/office/drawing/2014/main" xmlns="" id="{A267BA74-CF6E-8444-8748-661470FA8F4B}"/>
                </a:ext>
              </a:extLst>
            </p:cNvPr>
            <p:cNvPicPr/>
            <p:nvPr/>
          </p:nvPicPr>
          <p:blipFill>
            <a:blip r:embed="rId2" cstate="print"/>
            <a:stretch>
              <a:fillRect/>
            </a:stretch>
          </p:blipFill>
          <p:spPr>
            <a:xfrm>
              <a:off x="637218" y="1352696"/>
              <a:ext cx="163266" cy="78676"/>
            </a:xfrm>
            <a:prstGeom prst="rect">
              <a:avLst/>
            </a:prstGeom>
          </p:spPr>
        </p:pic>
        <p:pic>
          <p:nvPicPr>
            <p:cNvPr id="5" name="object 6">
              <a:extLst>
                <a:ext uri="{FF2B5EF4-FFF2-40B4-BE49-F238E27FC236}">
                  <a16:creationId xmlns:a16="http://schemas.microsoft.com/office/drawing/2014/main" xmlns="" id="{573E76A0-6E1D-5548-92E9-D5E74C2DED44}"/>
                </a:ext>
              </a:extLst>
            </p:cNvPr>
            <p:cNvPicPr/>
            <p:nvPr/>
          </p:nvPicPr>
          <p:blipFill>
            <a:blip r:embed="rId3" cstate="print"/>
            <a:stretch>
              <a:fillRect/>
            </a:stretch>
          </p:blipFill>
          <p:spPr>
            <a:xfrm>
              <a:off x="822641" y="1353580"/>
              <a:ext cx="341118" cy="89957"/>
            </a:xfrm>
            <a:prstGeom prst="rect">
              <a:avLst/>
            </a:prstGeom>
          </p:spPr>
        </p:pic>
        <p:sp>
          <p:nvSpPr>
            <p:cNvPr id="6" name="object 7">
              <a:extLst>
                <a:ext uri="{FF2B5EF4-FFF2-40B4-BE49-F238E27FC236}">
                  <a16:creationId xmlns:a16="http://schemas.microsoft.com/office/drawing/2014/main" xmlns="" id="{D8ACC6AC-501C-5C47-8DB6-B5AA9A51F396}"/>
                </a:ext>
              </a:extLst>
            </p:cNvPr>
            <p:cNvSpPr/>
            <p:nvPr/>
          </p:nvSpPr>
          <p:spPr>
            <a:xfrm>
              <a:off x="1192096" y="1353577"/>
              <a:ext cx="62230" cy="77470"/>
            </a:xfrm>
            <a:custGeom>
              <a:avLst/>
              <a:gdLst/>
              <a:ahLst/>
              <a:cxnLst/>
              <a:rect l="l" t="t" r="r" b="b"/>
              <a:pathLst>
                <a:path w="62230" h="77469">
                  <a:moveTo>
                    <a:pt x="10883" y="0"/>
                  </a:moveTo>
                  <a:lnTo>
                    <a:pt x="0" y="0"/>
                  </a:lnTo>
                  <a:lnTo>
                    <a:pt x="0" y="76923"/>
                  </a:lnTo>
                  <a:lnTo>
                    <a:pt x="31750" y="76923"/>
                  </a:lnTo>
                  <a:lnTo>
                    <a:pt x="44600" y="75284"/>
                  </a:lnTo>
                  <a:lnTo>
                    <a:pt x="54124" y="70399"/>
                  </a:lnTo>
                  <a:lnTo>
                    <a:pt x="55698" y="68249"/>
                  </a:lnTo>
                  <a:lnTo>
                    <a:pt x="10883" y="68249"/>
                  </a:lnTo>
                  <a:lnTo>
                    <a:pt x="10883" y="35483"/>
                  </a:lnTo>
                  <a:lnTo>
                    <a:pt x="56574" y="35483"/>
                  </a:lnTo>
                  <a:lnTo>
                    <a:pt x="54738" y="32935"/>
                  </a:lnTo>
                  <a:lnTo>
                    <a:pt x="45848" y="28348"/>
                  </a:lnTo>
                  <a:lnTo>
                    <a:pt x="33731" y="26809"/>
                  </a:lnTo>
                  <a:lnTo>
                    <a:pt x="10883" y="26809"/>
                  </a:lnTo>
                  <a:lnTo>
                    <a:pt x="10883" y="0"/>
                  </a:lnTo>
                  <a:close/>
                </a:path>
                <a:path w="62230" h="77469">
                  <a:moveTo>
                    <a:pt x="56574" y="35483"/>
                  </a:moveTo>
                  <a:lnTo>
                    <a:pt x="44170" y="35483"/>
                  </a:lnTo>
                  <a:lnTo>
                    <a:pt x="51079" y="40436"/>
                  </a:lnTo>
                  <a:lnTo>
                    <a:pt x="51079" y="51320"/>
                  </a:lnTo>
                  <a:lnTo>
                    <a:pt x="49782" y="58643"/>
                  </a:lnTo>
                  <a:lnTo>
                    <a:pt x="45972" y="63942"/>
                  </a:lnTo>
                  <a:lnTo>
                    <a:pt x="39769" y="67163"/>
                  </a:lnTo>
                  <a:lnTo>
                    <a:pt x="31292" y="68249"/>
                  </a:lnTo>
                  <a:lnTo>
                    <a:pt x="55698" y="68249"/>
                  </a:lnTo>
                  <a:lnTo>
                    <a:pt x="60042" y="62318"/>
                  </a:lnTo>
                  <a:lnTo>
                    <a:pt x="62077" y="51092"/>
                  </a:lnTo>
                  <a:lnTo>
                    <a:pt x="60211" y="40531"/>
                  </a:lnTo>
                  <a:lnTo>
                    <a:pt x="56574" y="35483"/>
                  </a:lnTo>
                  <a:close/>
                </a:path>
              </a:pathLst>
            </a:custGeom>
            <a:solidFill>
              <a:srgbClr val="58595B"/>
            </a:solidFill>
          </p:spPr>
          <p:txBody>
            <a:bodyPr wrap="square" lIns="0" tIns="0" rIns="0" bIns="0" rtlCol="0"/>
            <a:lstStyle/>
            <a:p>
              <a:endParaRPr/>
            </a:p>
          </p:txBody>
        </p:sp>
        <p:pic>
          <p:nvPicPr>
            <p:cNvPr id="7" name="object 8">
              <a:extLst>
                <a:ext uri="{FF2B5EF4-FFF2-40B4-BE49-F238E27FC236}">
                  <a16:creationId xmlns:a16="http://schemas.microsoft.com/office/drawing/2014/main" xmlns="" id="{7B93CEC3-B4BB-0745-A182-01CFF7460977}"/>
                </a:ext>
              </a:extLst>
            </p:cNvPr>
            <p:cNvPicPr/>
            <p:nvPr/>
          </p:nvPicPr>
          <p:blipFill>
            <a:blip r:embed="rId4" cstate="print"/>
            <a:stretch>
              <a:fillRect/>
            </a:stretch>
          </p:blipFill>
          <p:spPr>
            <a:xfrm>
              <a:off x="1274796" y="1353580"/>
              <a:ext cx="66154" cy="76911"/>
            </a:xfrm>
            <a:prstGeom prst="rect">
              <a:avLst/>
            </a:prstGeom>
          </p:spPr>
        </p:pic>
        <p:pic>
          <p:nvPicPr>
            <p:cNvPr id="8" name="object 9">
              <a:extLst>
                <a:ext uri="{FF2B5EF4-FFF2-40B4-BE49-F238E27FC236}">
                  <a16:creationId xmlns:a16="http://schemas.microsoft.com/office/drawing/2014/main" xmlns="" id="{F073B450-5A5D-044E-ADAC-5DED8FEC4A71}"/>
                </a:ext>
              </a:extLst>
            </p:cNvPr>
            <p:cNvPicPr/>
            <p:nvPr/>
          </p:nvPicPr>
          <p:blipFill>
            <a:blip r:embed="rId5" cstate="print"/>
            <a:stretch>
              <a:fillRect/>
            </a:stretch>
          </p:blipFill>
          <p:spPr>
            <a:xfrm>
              <a:off x="1369272" y="1353577"/>
              <a:ext cx="85153" cy="76923"/>
            </a:xfrm>
            <a:prstGeom prst="rect">
              <a:avLst/>
            </a:prstGeom>
          </p:spPr>
        </p:pic>
        <p:sp>
          <p:nvSpPr>
            <p:cNvPr id="9" name="object 10">
              <a:extLst>
                <a:ext uri="{FF2B5EF4-FFF2-40B4-BE49-F238E27FC236}">
                  <a16:creationId xmlns:a16="http://schemas.microsoft.com/office/drawing/2014/main" xmlns="" id="{4E4E1EA9-4DDD-CF4B-9315-C368B8FE54AC}"/>
                </a:ext>
              </a:extLst>
            </p:cNvPr>
            <p:cNvSpPr/>
            <p:nvPr/>
          </p:nvSpPr>
          <p:spPr>
            <a:xfrm>
              <a:off x="1482771" y="1353580"/>
              <a:ext cx="66675" cy="77470"/>
            </a:xfrm>
            <a:custGeom>
              <a:avLst/>
              <a:gdLst/>
              <a:ahLst/>
              <a:cxnLst/>
              <a:rect l="l" t="t" r="r" b="b"/>
              <a:pathLst>
                <a:path w="66675" h="77469">
                  <a:moveTo>
                    <a:pt x="66471" y="0"/>
                  </a:moveTo>
                  <a:lnTo>
                    <a:pt x="56349" y="0"/>
                  </a:lnTo>
                  <a:lnTo>
                    <a:pt x="10871" y="59334"/>
                  </a:lnTo>
                  <a:lnTo>
                    <a:pt x="10871" y="0"/>
                  </a:lnTo>
                  <a:lnTo>
                    <a:pt x="0" y="0"/>
                  </a:lnTo>
                  <a:lnTo>
                    <a:pt x="0" y="76911"/>
                  </a:lnTo>
                  <a:lnTo>
                    <a:pt x="10096" y="76911"/>
                  </a:lnTo>
                  <a:lnTo>
                    <a:pt x="55689" y="17691"/>
                  </a:lnTo>
                  <a:lnTo>
                    <a:pt x="55689" y="76911"/>
                  </a:lnTo>
                  <a:lnTo>
                    <a:pt x="66471" y="76911"/>
                  </a:lnTo>
                  <a:lnTo>
                    <a:pt x="66471" y="0"/>
                  </a:lnTo>
                  <a:close/>
                </a:path>
              </a:pathLst>
            </a:custGeom>
            <a:solidFill>
              <a:srgbClr val="58595B"/>
            </a:solidFill>
          </p:spPr>
          <p:txBody>
            <a:bodyPr wrap="square" lIns="0" tIns="0" rIns="0" bIns="0" rtlCol="0"/>
            <a:lstStyle/>
            <a:p>
              <a:endParaRPr/>
            </a:p>
          </p:txBody>
        </p:sp>
        <p:pic>
          <p:nvPicPr>
            <p:cNvPr id="10" name="object 11">
              <a:extLst>
                <a:ext uri="{FF2B5EF4-FFF2-40B4-BE49-F238E27FC236}">
                  <a16:creationId xmlns:a16="http://schemas.microsoft.com/office/drawing/2014/main" xmlns="" id="{1CF935D6-7625-F24C-AC37-84C602466711}"/>
                </a:ext>
              </a:extLst>
            </p:cNvPr>
            <p:cNvPicPr/>
            <p:nvPr/>
          </p:nvPicPr>
          <p:blipFill>
            <a:blip r:embed="rId6" cstate="print"/>
            <a:stretch>
              <a:fillRect/>
            </a:stretch>
          </p:blipFill>
          <p:spPr>
            <a:xfrm>
              <a:off x="634994" y="1464464"/>
              <a:ext cx="188554" cy="82626"/>
            </a:xfrm>
            <a:prstGeom prst="rect">
              <a:avLst/>
            </a:prstGeom>
          </p:spPr>
        </p:pic>
        <p:pic>
          <p:nvPicPr>
            <p:cNvPr id="11" name="object 12">
              <a:extLst>
                <a:ext uri="{FF2B5EF4-FFF2-40B4-BE49-F238E27FC236}">
                  <a16:creationId xmlns:a16="http://schemas.microsoft.com/office/drawing/2014/main" xmlns="" id="{80D1809F-4E9B-7048-A496-AF8AAB712E50}"/>
                </a:ext>
              </a:extLst>
            </p:cNvPr>
            <p:cNvPicPr/>
            <p:nvPr/>
          </p:nvPicPr>
          <p:blipFill>
            <a:blip r:embed="rId7" cstate="print"/>
            <a:stretch>
              <a:fillRect/>
            </a:stretch>
          </p:blipFill>
          <p:spPr>
            <a:xfrm>
              <a:off x="845724" y="1467309"/>
              <a:ext cx="164275" cy="88226"/>
            </a:xfrm>
            <a:prstGeom prst="rect">
              <a:avLst/>
            </a:prstGeom>
          </p:spPr>
        </p:pic>
        <p:pic>
          <p:nvPicPr>
            <p:cNvPr id="12" name="object 13">
              <a:extLst>
                <a:ext uri="{FF2B5EF4-FFF2-40B4-BE49-F238E27FC236}">
                  <a16:creationId xmlns:a16="http://schemas.microsoft.com/office/drawing/2014/main" xmlns="" id="{FF8257AD-DF3C-8B47-BE06-FF229F3E814C}"/>
                </a:ext>
              </a:extLst>
            </p:cNvPr>
            <p:cNvPicPr/>
            <p:nvPr/>
          </p:nvPicPr>
          <p:blipFill>
            <a:blip r:embed="rId8" cstate="print"/>
            <a:stretch>
              <a:fillRect/>
            </a:stretch>
          </p:blipFill>
          <p:spPr>
            <a:xfrm>
              <a:off x="1057757" y="1466442"/>
              <a:ext cx="319289" cy="78663"/>
            </a:xfrm>
            <a:prstGeom prst="rect">
              <a:avLst/>
            </a:prstGeom>
          </p:spPr>
        </p:pic>
        <p:pic>
          <p:nvPicPr>
            <p:cNvPr id="13" name="object 14">
              <a:extLst>
                <a:ext uri="{FF2B5EF4-FFF2-40B4-BE49-F238E27FC236}">
                  <a16:creationId xmlns:a16="http://schemas.microsoft.com/office/drawing/2014/main" xmlns="" id="{5F2A7640-0B9F-D943-84A2-CB648A3C2609}"/>
                </a:ext>
              </a:extLst>
            </p:cNvPr>
            <p:cNvPicPr/>
            <p:nvPr/>
          </p:nvPicPr>
          <p:blipFill>
            <a:blip r:embed="rId9" cstate="print"/>
            <a:stretch>
              <a:fillRect/>
            </a:stretch>
          </p:blipFill>
          <p:spPr>
            <a:xfrm>
              <a:off x="1396605" y="1467312"/>
              <a:ext cx="66471" cy="76911"/>
            </a:xfrm>
            <a:prstGeom prst="rect">
              <a:avLst/>
            </a:prstGeom>
          </p:spPr>
        </p:pic>
        <p:pic>
          <p:nvPicPr>
            <p:cNvPr id="14" name="object 15">
              <a:extLst>
                <a:ext uri="{FF2B5EF4-FFF2-40B4-BE49-F238E27FC236}">
                  <a16:creationId xmlns:a16="http://schemas.microsoft.com/office/drawing/2014/main" xmlns="" id="{D405252F-548F-4E42-A107-6113FD1EC67C}"/>
                </a:ext>
              </a:extLst>
            </p:cNvPr>
            <p:cNvPicPr/>
            <p:nvPr/>
          </p:nvPicPr>
          <p:blipFill>
            <a:blip r:embed="rId10" cstate="print"/>
            <a:stretch>
              <a:fillRect/>
            </a:stretch>
          </p:blipFill>
          <p:spPr>
            <a:xfrm>
              <a:off x="1482771" y="1467312"/>
              <a:ext cx="66471" cy="76911"/>
            </a:xfrm>
            <a:prstGeom prst="rect">
              <a:avLst/>
            </a:prstGeom>
          </p:spPr>
        </p:pic>
        <p:sp>
          <p:nvSpPr>
            <p:cNvPr id="15" name="object 16">
              <a:extLst>
                <a:ext uri="{FF2B5EF4-FFF2-40B4-BE49-F238E27FC236}">
                  <a16:creationId xmlns:a16="http://schemas.microsoft.com/office/drawing/2014/main" xmlns="" id="{C4EB2F21-33E1-4E48-9166-00F20ADE3FCD}"/>
                </a:ext>
              </a:extLst>
            </p:cNvPr>
            <p:cNvSpPr/>
            <p:nvPr/>
          </p:nvSpPr>
          <p:spPr>
            <a:xfrm>
              <a:off x="1489430" y="1331849"/>
              <a:ext cx="54610" cy="8255"/>
            </a:xfrm>
            <a:custGeom>
              <a:avLst/>
              <a:gdLst/>
              <a:ahLst/>
              <a:cxnLst/>
              <a:rect l="l" t="t" r="r" b="b"/>
              <a:pathLst>
                <a:path w="54609" h="8255">
                  <a:moveTo>
                    <a:pt x="54533" y="0"/>
                  </a:moveTo>
                  <a:lnTo>
                    <a:pt x="0" y="0"/>
                  </a:lnTo>
                  <a:lnTo>
                    <a:pt x="0" y="8115"/>
                  </a:lnTo>
                  <a:lnTo>
                    <a:pt x="54533" y="8115"/>
                  </a:lnTo>
                  <a:lnTo>
                    <a:pt x="54533" y="0"/>
                  </a:lnTo>
                  <a:close/>
                </a:path>
              </a:pathLst>
            </a:custGeom>
            <a:solidFill>
              <a:srgbClr val="58595B"/>
            </a:solidFill>
          </p:spPr>
          <p:txBody>
            <a:bodyPr wrap="square" lIns="0" tIns="0" rIns="0" bIns="0" rtlCol="0"/>
            <a:lstStyle/>
            <a:p>
              <a:endParaRPr/>
            </a:p>
          </p:txBody>
        </p:sp>
        <p:pic>
          <p:nvPicPr>
            <p:cNvPr id="16" name="object 17">
              <a:extLst>
                <a:ext uri="{FF2B5EF4-FFF2-40B4-BE49-F238E27FC236}">
                  <a16:creationId xmlns:a16="http://schemas.microsoft.com/office/drawing/2014/main" xmlns="" id="{BCFF1620-159D-CC4A-AAC0-F0B5484DFC9F}"/>
                </a:ext>
              </a:extLst>
            </p:cNvPr>
            <p:cNvPicPr/>
            <p:nvPr/>
          </p:nvPicPr>
          <p:blipFill>
            <a:blip r:embed="rId11" cstate="print"/>
            <a:stretch>
              <a:fillRect/>
            </a:stretch>
          </p:blipFill>
          <p:spPr>
            <a:xfrm>
              <a:off x="644093" y="480009"/>
              <a:ext cx="895848" cy="769188"/>
            </a:xfrm>
            <a:prstGeom prst="rect">
              <a:avLst/>
            </a:prstGeom>
          </p:spPr>
        </p:pic>
      </p:grpSp>
      <p:sp>
        <p:nvSpPr>
          <p:cNvPr id="17" name="Прямоугольник 16"/>
          <p:cNvSpPr/>
          <p:nvPr/>
        </p:nvSpPr>
        <p:spPr>
          <a:xfrm>
            <a:off x="1988671" y="264590"/>
            <a:ext cx="6864763" cy="830997"/>
          </a:xfrm>
          <a:prstGeom prst="rect">
            <a:avLst/>
          </a:prstGeom>
        </p:spPr>
        <p:txBody>
          <a:bodyPr wrap="square">
            <a:spAutoFit/>
          </a:bodyPr>
          <a:lstStyle/>
          <a:p>
            <a:pPr lvl="0" algn="ctr">
              <a:defRPr/>
            </a:pPr>
            <a:r>
              <a:rPr lang="ru-RU" sz="2400" b="1" dirty="0" smtClean="0">
                <a:solidFill>
                  <a:srgbClr val="FF0000"/>
                </a:solidFill>
                <a:latin typeface="Times New Roman" panose="02020603050405020304" pitchFamily="18" charset="0"/>
                <a:cs typeface="Times New Roman" panose="02020603050405020304" pitchFamily="18" charset="0"/>
              </a:rPr>
              <a:t>п. 12-13 Правил</a:t>
            </a:r>
          </a:p>
          <a:p>
            <a:pPr lvl="0" algn="ctr">
              <a:defRPr/>
            </a:pPr>
            <a:r>
              <a:rPr lang="ru-RU" sz="2400" b="1" dirty="0" smtClean="0">
                <a:solidFill>
                  <a:srgbClr val="FF0000"/>
                </a:solidFill>
                <a:latin typeface="Times New Roman" panose="02020603050405020304" pitchFamily="18" charset="0"/>
                <a:cs typeface="Times New Roman" panose="02020603050405020304" pitchFamily="18" charset="0"/>
              </a:rPr>
              <a:t>Межведомственные запросы </a:t>
            </a:r>
            <a:endParaRPr lang="ru-RU" sz="2400" b="1" dirty="0">
              <a:solidFill>
                <a:srgbClr val="FF0000"/>
              </a:solidFill>
              <a:latin typeface="Times New Roman" panose="02020603050405020304" pitchFamily="18" charset="0"/>
              <a:cs typeface="Times New Roman" panose="02020603050405020304" pitchFamily="18" charset="0"/>
            </a:endParaRPr>
          </a:p>
        </p:txBody>
      </p:sp>
      <p:sp>
        <p:nvSpPr>
          <p:cNvPr id="19" name="Прямоугольник 18"/>
          <p:cNvSpPr/>
          <p:nvPr/>
        </p:nvSpPr>
        <p:spPr>
          <a:xfrm>
            <a:off x="416292" y="1436560"/>
            <a:ext cx="8917397" cy="5909310"/>
          </a:xfrm>
          <a:prstGeom prst="rect">
            <a:avLst/>
          </a:prstGeom>
        </p:spPr>
        <p:txBody>
          <a:bodyPr wrap="square">
            <a:spAutoFit/>
          </a:bodyPr>
          <a:lstStyle/>
          <a:p>
            <a:r>
              <a:rPr lang="ru-RU" dirty="0">
                <a:solidFill>
                  <a:schemeClr val="tx2">
                    <a:lumMod val="75000"/>
                  </a:schemeClr>
                </a:solidFill>
                <a:latin typeface="Times New Roman" panose="02020603050405020304" pitchFamily="18" charset="0"/>
                <a:cs typeface="Times New Roman" panose="02020603050405020304" pitchFamily="18" charset="0"/>
              </a:rPr>
              <a:t>12. В рамках межведомственного взаимодействия для обоснования произведенных расходов на финансовое обеспечение предупредительных мер отделение СФР запрашивает посредством межведомственного запроса</a:t>
            </a:r>
            <a:r>
              <a:rPr lang="ru-RU" dirty="0" smtClean="0">
                <a:solidFill>
                  <a:schemeClr val="tx2">
                    <a:lumMod val="75000"/>
                  </a:schemeClr>
                </a:solidFill>
                <a:latin typeface="Times New Roman" panose="02020603050405020304" pitchFamily="18" charset="0"/>
                <a:cs typeface="Times New Roman" panose="02020603050405020304" pitchFamily="18" charset="0"/>
              </a:rPr>
              <a:t>:</a:t>
            </a:r>
          </a:p>
          <a:p>
            <a:r>
              <a:rPr lang="ru-RU" dirty="0">
                <a:solidFill>
                  <a:schemeClr val="tx2">
                    <a:lumMod val="75000"/>
                  </a:schemeClr>
                </a:solidFill>
                <a:latin typeface="Times New Roman" panose="02020603050405020304" pitchFamily="18" charset="0"/>
                <a:cs typeface="Times New Roman" panose="02020603050405020304" pitchFamily="18" charset="0"/>
              </a:rPr>
              <a:t>а) в Министерстве труда и социальной защиты Российской Федерации:</a:t>
            </a:r>
          </a:p>
          <a:p>
            <a:r>
              <a:rPr lang="ru-RU" dirty="0">
                <a:solidFill>
                  <a:schemeClr val="tx2">
                    <a:lumMod val="75000"/>
                  </a:schemeClr>
                </a:solidFill>
                <a:latin typeface="Times New Roman" panose="02020603050405020304" pitchFamily="18" charset="0"/>
                <a:cs typeface="Times New Roman" panose="02020603050405020304" pitchFamily="18" charset="0"/>
              </a:rPr>
              <a:t>б) в Федеральной службе по надзору в сфере </a:t>
            </a:r>
            <a:r>
              <a:rPr lang="ru-RU" dirty="0" smtClean="0">
                <a:solidFill>
                  <a:schemeClr val="tx2">
                    <a:lumMod val="75000"/>
                  </a:schemeClr>
                </a:solidFill>
                <a:latin typeface="Times New Roman" panose="02020603050405020304" pitchFamily="18" charset="0"/>
                <a:cs typeface="Times New Roman" panose="02020603050405020304" pitchFamily="18" charset="0"/>
              </a:rPr>
              <a:t>здравоохранения</a:t>
            </a:r>
          </a:p>
          <a:p>
            <a:r>
              <a:rPr lang="ru-RU" dirty="0">
                <a:solidFill>
                  <a:schemeClr val="tx2">
                    <a:lumMod val="75000"/>
                  </a:schemeClr>
                </a:solidFill>
                <a:latin typeface="Times New Roman" panose="02020603050405020304" pitchFamily="18" charset="0"/>
                <a:cs typeface="Times New Roman" panose="02020603050405020304" pitchFamily="18" charset="0"/>
              </a:rPr>
              <a:t>в) в Федеральной службе по аккредитации:</a:t>
            </a:r>
          </a:p>
          <a:p>
            <a:r>
              <a:rPr lang="ru-RU" dirty="0">
                <a:solidFill>
                  <a:schemeClr val="tx2">
                    <a:lumMod val="75000"/>
                  </a:schemeClr>
                </a:solidFill>
                <a:latin typeface="Times New Roman" panose="02020603050405020304" pitchFamily="18" charset="0"/>
                <a:cs typeface="Times New Roman" panose="02020603050405020304" pitchFamily="18" charset="0"/>
              </a:rPr>
              <a:t>г) в Министерстве промышленности и торговли Российской Федерации:</a:t>
            </a:r>
          </a:p>
          <a:p>
            <a:endParaRPr lang="ru-RU" dirty="0" smtClean="0">
              <a:solidFill>
                <a:schemeClr val="tx2">
                  <a:lumMod val="75000"/>
                </a:schemeClr>
              </a:solidFill>
              <a:latin typeface="Times New Roman" panose="02020603050405020304" pitchFamily="18" charset="0"/>
              <a:cs typeface="Times New Roman" panose="02020603050405020304" pitchFamily="18" charset="0"/>
            </a:endParaRPr>
          </a:p>
          <a:p>
            <a:r>
              <a:rPr lang="ru-RU" dirty="0" smtClean="0">
                <a:solidFill>
                  <a:schemeClr val="tx2">
                    <a:lumMod val="75000"/>
                  </a:schemeClr>
                </a:solidFill>
                <a:latin typeface="Times New Roman" panose="02020603050405020304" pitchFamily="18" charset="0"/>
                <a:cs typeface="Times New Roman" panose="02020603050405020304" pitchFamily="18" charset="0"/>
              </a:rPr>
              <a:t>Страхователь </a:t>
            </a:r>
            <a:r>
              <a:rPr lang="ru-RU" dirty="0">
                <a:solidFill>
                  <a:schemeClr val="tx2">
                    <a:lumMod val="75000"/>
                  </a:schemeClr>
                </a:solidFill>
                <a:latin typeface="Times New Roman" panose="02020603050405020304" pitchFamily="18" charset="0"/>
                <a:cs typeface="Times New Roman" panose="02020603050405020304" pitchFamily="18" charset="0"/>
              </a:rPr>
              <a:t>вправе представить самостоятельно в отделение СФР документы (копии документов), сведения о которых могут быть запрошены отделением СФР в рамках межведомственного взаимодействия в соответствии с настоящим пунктом.</a:t>
            </a:r>
          </a:p>
          <a:p>
            <a:endParaRPr lang="ru-RU" dirty="0">
              <a:solidFill>
                <a:schemeClr val="tx2">
                  <a:lumMod val="75000"/>
                </a:schemeClr>
              </a:solidFill>
              <a:latin typeface="Times New Roman" panose="02020603050405020304" pitchFamily="18" charset="0"/>
              <a:cs typeface="Times New Roman" panose="02020603050405020304" pitchFamily="18" charset="0"/>
            </a:endParaRPr>
          </a:p>
          <a:p>
            <a:r>
              <a:rPr lang="ru-RU" dirty="0">
                <a:solidFill>
                  <a:schemeClr val="tx2">
                    <a:lumMod val="75000"/>
                  </a:schemeClr>
                </a:solidFill>
                <a:latin typeface="Times New Roman" panose="02020603050405020304" pitchFamily="18" charset="0"/>
                <a:cs typeface="Times New Roman" panose="02020603050405020304" pitchFamily="18" charset="0"/>
              </a:rPr>
              <a:t>13. Для обоснования финансового обеспечения мероприятия, предусмотренного </a:t>
            </a:r>
            <a:r>
              <a:rPr lang="ru-RU" dirty="0">
                <a:solidFill>
                  <a:schemeClr val="tx2">
                    <a:lumMod val="75000"/>
                  </a:schemeClr>
                </a:solidFill>
                <a:latin typeface="Times New Roman" panose="02020603050405020304" pitchFamily="18" charset="0"/>
                <a:cs typeface="Times New Roman" panose="02020603050405020304" pitchFamily="18" charset="0"/>
                <a:hlinkClick r:id="rId12" action="ppaction://hlinkfile" tooltip="н) санаторно-курортное лечение работников не ранее чем за пять лет до достижения ими возраста, дающего право на назначение страховой пенсии по старости в соответствии с пенсионным законодательством Российской Федерации (исключая размещение в номерах высше"/>
              </a:rPr>
              <a:t>подпунктом "н" пункта 2</a:t>
            </a:r>
            <a:r>
              <a:rPr lang="ru-RU" dirty="0">
                <a:solidFill>
                  <a:schemeClr val="tx2">
                    <a:lumMod val="75000"/>
                  </a:schemeClr>
                </a:solidFill>
                <a:latin typeface="Times New Roman" panose="02020603050405020304" pitchFamily="18" charset="0"/>
                <a:cs typeface="Times New Roman" panose="02020603050405020304" pitchFamily="18" charset="0"/>
              </a:rPr>
              <a:t> настоящих Правил, отделение СФР использует сведения об отнесении работника к категории лиц </a:t>
            </a:r>
            <a:r>
              <a:rPr lang="ru-RU" dirty="0" err="1">
                <a:solidFill>
                  <a:schemeClr val="tx2">
                    <a:lumMod val="75000"/>
                  </a:schemeClr>
                </a:solidFill>
                <a:latin typeface="Times New Roman" panose="02020603050405020304" pitchFamily="18" charset="0"/>
                <a:cs typeface="Times New Roman" panose="02020603050405020304" pitchFamily="18" charset="0"/>
              </a:rPr>
              <a:t>предпенсионного</a:t>
            </a:r>
            <a:r>
              <a:rPr lang="ru-RU" dirty="0">
                <a:solidFill>
                  <a:schemeClr val="tx2">
                    <a:lumMod val="75000"/>
                  </a:schemeClr>
                </a:solidFill>
                <a:latin typeface="Times New Roman" panose="02020603050405020304" pitchFamily="18" charset="0"/>
                <a:cs typeface="Times New Roman" panose="02020603050405020304" pitchFamily="18" charset="0"/>
              </a:rPr>
              <a:t> возраста, сведения о факте получения пенсии, а также сведения о страховом номере индивидуального лицевого счета застрахованного лица, находящиеся в распоряжении СФР.</a:t>
            </a:r>
          </a:p>
          <a:p>
            <a:endParaRPr lang="ru-RU" dirty="0" smtClean="0"/>
          </a:p>
          <a:p>
            <a:endParaRPr lang="ru-RU" dirty="0"/>
          </a:p>
          <a:p>
            <a:endParaRPr lang="ru-RU" dirty="0" smtClean="0"/>
          </a:p>
          <a:p>
            <a:endParaRPr lang="ru-RU" dirty="0"/>
          </a:p>
        </p:txBody>
      </p:sp>
    </p:spTree>
    <p:extLst>
      <p:ext uri="{BB962C8B-B14F-4D97-AF65-F5344CB8AC3E}">
        <p14:creationId xmlns:p14="http://schemas.microsoft.com/office/powerpoint/2010/main" val="153185481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497" y="1205751"/>
            <a:ext cx="8892988" cy="369332"/>
          </a:xfrm>
          <a:prstGeom prst="rect">
            <a:avLst/>
          </a:prstGeom>
        </p:spPr>
        <p:txBody>
          <a:bodyPr wrap="square">
            <a:spAutoFit/>
          </a:bodyPr>
          <a:lstStyle/>
          <a:p>
            <a:pPr algn="ctr">
              <a:defRPr/>
            </a:pPr>
            <a:r>
              <a:rPr lang="ru-RU" b="1" i="1" dirty="0" smtClean="0">
                <a:solidFill>
                  <a:schemeClr val="tx1">
                    <a:lumMod val="65000"/>
                    <a:lumOff val="35000"/>
                  </a:schemeClr>
                </a:solidFill>
                <a:latin typeface="Montserrat-Medium"/>
                <a:cs typeface="Times New Roman" pitchFamily="18" charset="0"/>
              </a:rPr>
              <a:t>		</a:t>
            </a:r>
          </a:p>
        </p:txBody>
      </p:sp>
      <p:grpSp>
        <p:nvGrpSpPr>
          <p:cNvPr id="3" name="Group 57">
            <a:extLst>
              <a:ext uri="{FF2B5EF4-FFF2-40B4-BE49-F238E27FC236}">
                <a16:creationId xmlns:a16="http://schemas.microsoft.com/office/drawing/2014/main" xmlns="" id="{128AD3B2-AA2B-044C-BE81-E84938DEA450}"/>
              </a:ext>
            </a:extLst>
          </p:cNvPr>
          <p:cNvGrpSpPr/>
          <p:nvPr/>
        </p:nvGrpSpPr>
        <p:grpSpPr>
          <a:xfrm>
            <a:off x="396707" y="465273"/>
            <a:ext cx="741813" cy="806645"/>
            <a:chOff x="634994" y="480009"/>
            <a:chExt cx="914452" cy="1075526"/>
          </a:xfrm>
        </p:grpSpPr>
        <p:pic>
          <p:nvPicPr>
            <p:cNvPr id="4" name="object 5">
              <a:extLst>
                <a:ext uri="{FF2B5EF4-FFF2-40B4-BE49-F238E27FC236}">
                  <a16:creationId xmlns:a16="http://schemas.microsoft.com/office/drawing/2014/main" xmlns="" id="{A267BA74-CF6E-8444-8748-661470FA8F4B}"/>
                </a:ext>
              </a:extLst>
            </p:cNvPr>
            <p:cNvPicPr/>
            <p:nvPr/>
          </p:nvPicPr>
          <p:blipFill>
            <a:blip r:embed="rId2" cstate="print"/>
            <a:stretch>
              <a:fillRect/>
            </a:stretch>
          </p:blipFill>
          <p:spPr>
            <a:xfrm>
              <a:off x="637218" y="1352696"/>
              <a:ext cx="163266" cy="78676"/>
            </a:xfrm>
            <a:prstGeom prst="rect">
              <a:avLst/>
            </a:prstGeom>
          </p:spPr>
        </p:pic>
        <p:pic>
          <p:nvPicPr>
            <p:cNvPr id="5" name="object 6">
              <a:extLst>
                <a:ext uri="{FF2B5EF4-FFF2-40B4-BE49-F238E27FC236}">
                  <a16:creationId xmlns:a16="http://schemas.microsoft.com/office/drawing/2014/main" xmlns="" id="{573E76A0-6E1D-5548-92E9-D5E74C2DED44}"/>
                </a:ext>
              </a:extLst>
            </p:cNvPr>
            <p:cNvPicPr/>
            <p:nvPr/>
          </p:nvPicPr>
          <p:blipFill>
            <a:blip r:embed="rId3" cstate="print"/>
            <a:stretch>
              <a:fillRect/>
            </a:stretch>
          </p:blipFill>
          <p:spPr>
            <a:xfrm>
              <a:off x="822641" y="1353580"/>
              <a:ext cx="341118" cy="89957"/>
            </a:xfrm>
            <a:prstGeom prst="rect">
              <a:avLst/>
            </a:prstGeom>
          </p:spPr>
        </p:pic>
        <p:sp>
          <p:nvSpPr>
            <p:cNvPr id="6" name="object 7">
              <a:extLst>
                <a:ext uri="{FF2B5EF4-FFF2-40B4-BE49-F238E27FC236}">
                  <a16:creationId xmlns:a16="http://schemas.microsoft.com/office/drawing/2014/main" xmlns="" id="{D8ACC6AC-501C-5C47-8DB6-B5AA9A51F396}"/>
                </a:ext>
              </a:extLst>
            </p:cNvPr>
            <p:cNvSpPr/>
            <p:nvPr/>
          </p:nvSpPr>
          <p:spPr>
            <a:xfrm>
              <a:off x="1192096" y="1353577"/>
              <a:ext cx="62230" cy="77470"/>
            </a:xfrm>
            <a:custGeom>
              <a:avLst/>
              <a:gdLst/>
              <a:ahLst/>
              <a:cxnLst/>
              <a:rect l="l" t="t" r="r" b="b"/>
              <a:pathLst>
                <a:path w="62230" h="77469">
                  <a:moveTo>
                    <a:pt x="10883" y="0"/>
                  </a:moveTo>
                  <a:lnTo>
                    <a:pt x="0" y="0"/>
                  </a:lnTo>
                  <a:lnTo>
                    <a:pt x="0" y="76923"/>
                  </a:lnTo>
                  <a:lnTo>
                    <a:pt x="31750" y="76923"/>
                  </a:lnTo>
                  <a:lnTo>
                    <a:pt x="44600" y="75284"/>
                  </a:lnTo>
                  <a:lnTo>
                    <a:pt x="54124" y="70399"/>
                  </a:lnTo>
                  <a:lnTo>
                    <a:pt x="55698" y="68249"/>
                  </a:lnTo>
                  <a:lnTo>
                    <a:pt x="10883" y="68249"/>
                  </a:lnTo>
                  <a:lnTo>
                    <a:pt x="10883" y="35483"/>
                  </a:lnTo>
                  <a:lnTo>
                    <a:pt x="56574" y="35483"/>
                  </a:lnTo>
                  <a:lnTo>
                    <a:pt x="54738" y="32935"/>
                  </a:lnTo>
                  <a:lnTo>
                    <a:pt x="45848" y="28348"/>
                  </a:lnTo>
                  <a:lnTo>
                    <a:pt x="33731" y="26809"/>
                  </a:lnTo>
                  <a:lnTo>
                    <a:pt x="10883" y="26809"/>
                  </a:lnTo>
                  <a:lnTo>
                    <a:pt x="10883" y="0"/>
                  </a:lnTo>
                  <a:close/>
                </a:path>
                <a:path w="62230" h="77469">
                  <a:moveTo>
                    <a:pt x="56574" y="35483"/>
                  </a:moveTo>
                  <a:lnTo>
                    <a:pt x="44170" y="35483"/>
                  </a:lnTo>
                  <a:lnTo>
                    <a:pt x="51079" y="40436"/>
                  </a:lnTo>
                  <a:lnTo>
                    <a:pt x="51079" y="51320"/>
                  </a:lnTo>
                  <a:lnTo>
                    <a:pt x="49782" y="58643"/>
                  </a:lnTo>
                  <a:lnTo>
                    <a:pt x="45972" y="63942"/>
                  </a:lnTo>
                  <a:lnTo>
                    <a:pt x="39769" y="67163"/>
                  </a:lnTo>
                  <a:lnTo>
                    <a:pt x="31292" y="68249"/>
                  </a:lnTo>
                  <a:lnTo>
                    <a:pt x="55698" y="68249"/>
                  </a:lnTo>
                  <a:lnTo>
                    <a:pt x="60042" y="62318"/>
                  </a:lnTo>
                  <a:lnTo>
                    <a:pt x="62077" y="51092"/>
                  </a:lnTo>
                  <a:lnTo>
                    <a:pt x="60211" y="40531"/>
                  </a:lnTo>
                  <a:lnTo>
                    <a:pt x="56574" y="35483"/>
                  </a:lnTo>
                  <a:close/>
                </a:path>
              </a:pathLst>
            </a:custGeom>
            <a:solidFill>
              <a:srgbClr val="58595B"/>
            </a:solidFill>
          </p:spPr>
          <p:txBody>
            <a:bodyPr wrap="square" lIns="0" tIns="0" rIns="0" bIns="0" rtlCol="0"/>
            <a:lstStyle/>
            <a:p>
              <a:endParaRPr/>
            </a:p>
          </p:txBody>
        </p:sp>
        <p:pic>
          <p:nvPicPr>
            <p:cNvPr id="7" name="object 8">
              <a:extLst>
                <a:ext uri="{FF2B5EF4-FFF2-40B4-BE49-F238E27FC236}">
                  <a16:creationId xmlns:a16="http://schemas.microsoft.com/office/drawing/2014/main" xmlns="" id="{7B93CEC3-B4BB-0745-A182-01CFF7460977}"/>
                </a:ext>
              </a:extLst>
            </p:cNvPr>
            <p:cNvPicPr/>
            <p:nvPr/>
          </p:nvPicPr>
          <p:blipFill>
            <a:blip r:embed="rId4" cstate="print"/>
            <a:stretch>
              <a:fillRect/>
            </a:stretch>
          </p:blipFill>
          <p:spPr>
            <a:xfrm>
              <a:off x="1274796" y="1353580"/>
              <a:ext cx="66154" cy="76911"/>
            </a:xfrm>
            <a:prstGeom prst="rect">
              <a:avLst/>
            </a:prstGeom>
          </p:spPr>
        </p:pic>
        <p:pic>
          <p:nvPicPr>
            <p:cNvPr id="8" name="object 9">
              <a:extLst>
                <a:ext uri="{FF2B5EF4-FFF2-40B4-BE49-F238E27FC236}">
                  <a16:creationId xmlns:a16="http://schemas.microsoft.com/office/drawing/2014/main" xmlns="" id="{F073B450-5A5D-044E-ADAC-5DED8FEC4A71}"/>
                </a:ext>
              </a:extLst>
            </p:cNvPr>
            <p:cNvPicPr/>
            <p:nvPr/>
          </p:nvPicPr>
          <p:blipFill>
            <a:blip r:embed="rId5" cstate="print"/>
            <a:stretch>
              <a:fillRect/>
            </a:stretch>
          </p:blipFill>
          <p:spPr>
            <a:xfrm>
              <a:off x="1369272" y="1353577"/>
              <a:ext cx="85153" cy="76923"/>
            </a:xfrm>
            <a:prstGeom prst="rect">
              <a:avLst/>
            </a:prstGeom>
          </p:spPr>
        </p:pic>
        <p:sp>
          <p:nvSpPr>
            <p:cNvPr id="9" name="object 10">
              <a:extLst>
                <a:ext uri="{FF2B5EF4-FFF2-40B4-BE49-F238E27FC236}">
                  <a16:creationId xmlns:a16="http://schemas.microsoft.com/office/drawing/2014/main" xmlns="" id="{4E4E1EA9-4DDD-CF4B-9315-C368B8FE54AC}"/>
                </a:ext>
              </a:extLst>
            </p:cNvPr>
            <p:cNvSpPr/>
            <p:nvPr/>
          </p:nvSpPr>
          <p:spPr>
            <a:xfrm>
              <a:off x="1482771" y="1353580"/>
              <a:ext cx="66675" cy="77470"/>
            </a:xfrm>
            <a:custGeom>
              <a:avLst/>
              <a:gdLst/>
              <a:ahLst/>
              <a:cxnLst/>
              <a:rect l="l" t="t" r="r" b="b"/>
              <a:pathLst>
                <a:path w="66675" h="77469">
                  <a:moveTo>
                    <a:pt x="66471" y="0"/>
                  </a:moveTo>
                  <a:lnTo>
                    <a:pt x="56349" y="0"/>
                  </a:lnTo>
                  <a:lnTo>
                    <a:pt x="10871" y="59334"/>
                  </a:lnTo>
                  <a:lnTo>
                    <a:pt x="10871" y="0"/>
                  </a:lnTo>
                  <a:lnTo>
                    <a:pt x="0" y="0"/>
                  </a:lnTo>
                  <a:lnTo>
                    <a:pt x="0" y="76911"/>
                  </a:lnTo>
                  <a:lnTo>
                    <a:pt x="10096" y="76911"/>
                  </a:lnTo>
                  <a:lnTo>
                    <a:pt x="55689" y="17691"/>
                  </a:lnTo>
                  <a:lnTo>
                    <a:pt x="55689" y="76911"/>
                  </a:lnTo>
                  <a:lnTo>
                    <a:pt x="66471" y="76911"/>
                  </a:lnTo>
                  <a:lnTo>
                    <a:pt x="66471" y="0"/>
                  </a:lnTo>
                  <a:close/>
                </a:path>
              </a:pathLst>
            </a:custGeom>
            <a:solidFill>
              <a:srgbClr val="58595B"/>
            </a:solidFill>
          </p:spPr>
          <p:txBody>
            <a:bodyPr wrap="square" lIns="0" tIns="0" rIns="0" bIns="0" rtlCol="0"/>
            <a:lstStyle/>
            <a:p>
              <a:endParaRPr/>
            </a:p>
          </p:txBody>
        </p:sp>
        <p:pic>
          <p:nvPicPr>
            <p:cNvPr id="10" name="object 11">
              <a:extLst>
                <a:ext uri="{FF2B5EF4-FFF2-40B4-BE49-F238E27FC236}">
                  <a16:creationId xmlns:a16="http://schemas.microsoft.com/office/drawing/2014/main" xmlns="" id="{1CF935D6-7625-F24C-AC37-84C602466711}"/>
                </a:ext>
              </a:extLst>
            </p:cNvPr>
            <p:cNvPicPr/>
            <p:nvPr/>
          </p:nvPicPr>
          <p:blipFill>
            <a:blip r:embed="rId6" cstate="print"/>
            <a:stretch>
              <a:fillRect/>
            </a:stretch>
          </p:blipFill>
          <p:spPr>
            <a:xfrm>
              <a:off x="634994" y="1464464"/>
              <a:ext cx="188554" cy="82626"/>
            </a:xfrm>
            <a:prstGeom prst="rect">
              <a:avLst/>
            </a:prstGeom>
          </p:spPr>
        </p:pic>
        <p:pic>
          <p:nvPicPr>
            <p:cNvPr id="11" name="object 12">
              <a:extLst>
                <a:ext uri="{FF2B5EF4-FFF2-40B4-BE49-F238E27FC236}">
                  <a16:creationId xmlns:a16="http://schemas.microsoft.com/office/drawing/2014/main" xmlns="" id="{80D1809F-4E9B-7048-A496-AF8AAB712E50}"/>
                </a:ext>
              </a:extLst>
            </p:cNvPr>
            <p:cNvPicPr/>
            <p:nvPr/>
          </p:nvPicPr>
          <p:blipFill>
            <a:blip r:embed="rId7" cstate="print"/>
            <a:stretch>
              <a:fillRect/>
            </a:stretch>
          </p:blipFill>
          <p:spPr>
            <a:xfrm>
              <a:off x="845724" y="1467309"/>
              <a:ext cx="164275" cy="88226"/>
            </a:xfrm>
            <a:prstGeom prst="rect">
              <a:avLst/>
            </a:prstGeom>
          </p:spPr>
        </p:pic>
        <p:pic>
          <p:nvPicPr>
            <p:cNvPr id="12" name="object 13">
              <a:extLst>
                <a:ext uri="{FF2B5EF4-FFF2-40B4-BE49-F238E27FC236}">
                  <a16:creationId xmlns:a16="http://schemas.microsoft.com/office/drawing/2014/main" xmlns="" id="{FF8257AD-DF3C-8B47-BE06-FF229F3E814C}"/>
                </a:ext>
              </a:extLst>
            </p:cNvPr>
            <p:cNvPicPr/>
            <p:nvPr/>
          </p:nvPicPr>
          <p:blipFill>
            <a:blip r:embed="rId8" cstate="print"/>
            <a:stretch>
              <a:fillRect/>
            </a:stretch>
          </p:blipFill>
          <p:spPr>
            <a:xfrm>
              <a:off x="1057757" y="1466442"/>
              <a:ext cx="319289" cy="78663"/>
            </a:xfrm>
            <a:prstGeom prst="rect">
              <a:avLst/>
            </a:prstGeom>
          </p:spPr>
        </p:pic>
        <p:pic>
          <p:nvPicPr>
            <p:cNvPr id="13" name="object 14">
              <a:extLst>
                <a:ext uri="{FF2B5EF4-FFF2-40B4-BE49-F238E27FC236}">
                  <a16:creationId xmlns:a16="http://schemas.microsoft.com/office/drawing/2014/main" xmlns="" id="{5F2A7640-0B9F-D943-84A2-CB648A3C2609}"/>
                </a:ext>
              </a:extLst>
            </p:cNvPr>
            <p:cNvPicPr/>
            <p:nvPr/>
          </p:nvPicPr>
          <p:blipFill>
            <a:blip r:embed="rId9" cstate="print"/>
            <a:stretch>
              <a:fillRect/>
            </a:stretch>
          </p:blipFill>
          <p:spPr>
            <a:xfrm>
              <a:off x="1396605" y="1467312"/>
              <a:ext cx="66471" cy="76911"/>
            </a:xfrm>
            <a:prstGeom prst="rect">
              <a:avLst/>
            </a:prstGeom>
          </p:spPr>
        </p:pic>
        <p:pic>
          <p:nvPicPr>
            <p:cNvPr id="14" name="object 15">
              <a:extLst>
                <a:ext uri="{FF2B5EF4-FFF2-40B4-BE49-F238E27FC236}">
                  <a16:creationId xmlns:a16="http://schemas.microsoft.com/office/drawing/2014/main" xmlns="" id="{D405252F-548F-4E42-A107-6113FD1EC67C}"/>
                </a:ext>
              </a:extLst>
            </p:cNvPr>
            <p:cNvPicPr/>
            <p:nvPr/>
          </p:nvPicPr>
          <p:blipFill>
            <a:blip r:embed="rId10" cstate="print"/>
            <a:stretch>
              <a:fillRect/>
            </a:stretch>
          </p:blipFill>
          <p:spPr>
            <a:xfrm>
              <a:off x="1482771" y="1467312"/>
              <a:ext cx="66471" cy="76911"/>
            </a:xfrm>
            <a:prstGeom prst="rect">
              <a:avLst/>
            </a:prstGeom>
          </p:spPr>
        </p:pic>
        <p:sp>
          <p:nvSpPr>
            <p:cNvPr id="15" name="object 16">
              <a:extLst>
                <a:ext uri="{FF2B5EF4-FFF2-40B4-BE49-F238E27FC236}">
                  <a16:creationId xmlns:a16="http://schemas.microsoft.com/office/drawing/2014/main" xmlns="" id="{C4EB2F21-33E1-4E48-9166-00F20ADE3FCD}"/>
                </a:ext>
              </a:extLst>
            </p:cNvPr>
            <p:cNvSpPr/>
            <p:nvPr/>
          </p:nvSpPr>
          <p:spPr>
            <a:xfrm>
              <a:off x="1489430" y="1331849"/>
              <a:ext cx="54610" cy="8255"/>
            </a:xfrm>
            <a:custGeom>
              <a:avLst/>
              <a:gdLst/>
              <a:ahLst/>
              <a:cxnLst/>
              <a:rect l="l" t="t" r="r" b="b"/>
              <a:pathLst>
                <a:path w="54609" h="8255">
                  <a:moveTo>
                    <a:pt x="54533" y="0"/>
                  </a:moveTo>
                  <a:lnTo>
                    <a:pt x="0" y="0"/>
                  </a:lnTo>
                  <a:lnTo>
                    <a:pt x="0" y="8115"/>
                  </a:lnTo>
                  <a:lnTo>
                    <a:pt x="54533" y="8115"/>
                  </a:lnTo>
                  <a:lnTo>
                    <a:pt x="54533" y="0"/>
                  </a:lnTo>
                  <a:close/>
                </a:path>
              </a:pathLst>
            </a:custGeom>
            <a:solidFill>
              <a:srgbClr val="58595B"/>
            </a:solidFill>
          </p:spPr>
          <p:txBody>
            <a:bodyPr wrap="square" lIns="0" tIns="0" rIns="0" bIns="0" rtlCol="0"/>
            <a:lstStyle/>
            <a:p>
              <a:endParaRPr/>
            </a:p>
          </p:txBody>
        </p:sp>
        <p:pic>
          <p:nvPicPr>
            <p:cNvPr id="16" name="object 17">
              <a:extLst>
                <a:ext uri="{FF2B5EF4-FFF2-40B4-BE49-F238E27FC236}">
                  <a16:creationId xmlns:a16="http://schemas.microsoft.com/office/drawing/2014/main" xmlns="" id="{BCFF1620-159D-CC4A-AAC0-F0B5484DFC9F}"/>
                </a:ext>
              </a:extLst>
            </p:cNvPr>
            <p:cNvPicPr/>
            <p:nvPr/>
          </p:nvPicPr>
          <p:blipFill>
            <a:blip r:embed="rId11" cstate="print"/>
            <a:stretch>
              <a:fillRect/>
            </a:stretch>
          </p:blipFill>
          <p:spPr>
            <a:xfrm>
              <a:off x="644093" y="480009"/>
              <a:ext cx="895848" cy="769188"/>
            </a:xfrm>
            <a:prstGeom prst="rect">
              <a:avLst/>
            </a:prstGeom>
          </p:spPr>
        </p:pic>
      </p:grpSp>
      <p:sp>
        <p:nvSpPr>
          <p:cNvPr id="17" name="Прямоугольник 16"/>
          <p:cNvSpPr/>
          <p:nvPr/>
        </p:nvSpPr>
        <p:spPr>
          <a:xfrm>
            <a:off x="1988671" y="264590"/>
            <a:ext cx="6864763" cy="830997"/>
          </a:xfrm>
          <a:prstGeom prst="rect">
            <a:avLst/>
          </a:prstGeom>
        </p:spPr>
        <p:txBody>
          <a:bodyPr wrap="square">
            <a:spAutoFit/>
          </a:bodyPr>
          <a:lstStyle/>
          <a:p>
            <a:pPr lvl="0" algn="ctr">
              <a:defRPr/>
            </a:pPr>
            <a:r>
              <a:rPr lang="ru-RU" sz="2400" b="1" dirty="0" smtClean="0">
                <a:solidFill>
                  <a:srgbClr val="FF0000"/>
                </a:solidFill>
                <a:latin typeface="Times New Roman" panose="02020603050405020304" pitchFamily="18" charset="0"/>
                <a:cs typeface="Times New Roman" panose="02020603050405020304" pitchFamily="18" charset="0"/>
              </a:rPr>
              <a:t>п. 15 Правил</a:t>
            </a:r>
          </a:p>
          <a:p>
            <a:pPr lvl="0" algn="ctr">
              <a:defRPr/>
            </a:pPr>
            <a:r>
              <a:rPr lang="ru-RU" sz="2400" b="1" dirty="0" smtClean="0">
                <a:solidFill>
                  <a:srgbClr val="FF0000"/>
                </a:solidFill>
                <a:latin typeface="Times New Roman" panose="02020603050405020304" pitchFamily="18" charset="0"/>
                <a:cs typeface="Times New Roman" panose="02020603050405020304" pitchFamily="18" charset="0"/>
              </a:rPr>
              <a:t>Решение о возмещении расходов </a:t>
            </a:r>
            <a:endParaRPr lang="ru-RU" sz="2400" b="1" dirty="0">
              <a:solidFill>
                <a:srgbClr val="FF0000"/>
              </a:solidFill>
              <a:latin typeface="Times New Roman" panose="02020603050405020304" pitchFamily="18" charset="0"/>
              <a:cs typeface="Times New Roman" panose="02020603050405020304" pitchFamily="18" charset="0"/>
            </a:endParaRPr>
          </a:p>
        </p:txBody>
      </p:sp>
      <p:sp>
        <p:nvSpPr>
          <p:cNvPr id="19" name="Прямоугольник 18"/>
          <p:cNvSpPr/>
          <p:nvPr/>
        </p:nvSpPr>
        <p:spPr>
          <a:xfrm>
            <a:off x="416292" y="1436560"/>
            <a:ext cx="8917397" cy="4370427"/>
          </a:xfrm>
          <a:prstGeom prst="rect">
            <a:avLst/>
          </a:prstGeom>
        </p:spPr>
        <p:txBody>
          <a:bodyPr wrap="square">
            <a:spAutoFit/>
          </a:bodyPr>
          <a:lstStyle/>
          <a:p>
            <a:pPr algn="just"/>
            <a:r>
              <a:rPr lang="ru-RU" sz="2000" dirty="0">
                <a:solidFill>
                  <a:schemeClr val="tx2">
                    <a:lumMod val="75000"/>
                  </a:schemeClr>
                </a:solidFill>
                <a:latin typeface="Times New Roman" panose="02020603050405020304" pitchFamily="18" charset="0"/>
                <a:cs typeface="Times New Roman" panose="02020603050405020304" pitchFamily="18" charset="0"/>
              </a:rPr>
              <a:t>15. Решение о возмещении расходов и перечислении средств на расчетный счет страхователя или об отказе в возмещении расходов принимается отделением СФР в течение 15 рабочих дней со дня получения заявления о возмещении расходов и полного комплекта документов, указанных в </a:t>
            </a:r>
            <a:r>
              <a:rPr lang="ru-RU" sz="2000" dirty="0">
                <a:solidFill>
                  <a:schemeClr val="tx2">
                    <a:lumMod val="75000"/>
                  </a:schemeClr>
                </a:solidFill>
                <a:latin typeface="Times New Roman" panose="02020603050405020304" pitchFamily="18" charset="0"/>
                <a:cs typeface="Times New Roman" panose="02020603050405020304" pitchFamily="18" charset="0"/>
                <a:hlinkClick r:id="rId12" action="ppaction://hlinkfile" tooltip="10. К заявлению о возмещении расходов прилагаются следующие документы (копии документов):"/>
              </a:rPr>
              <a:t>пунктах 10</a:t>
            </a:r>
            <a:r>
              <a:rPr lang="ru-RU" sz="2000" dirty="0">
                <a:solidFill>
                  <a:schemeClr val="tx2">
                    <a:lumMod val="75000"/>
                  </a:schemeClr>
                </a:solidFill>
                <a:latin typeface="Times New Roman" panose="02020603050405020304" pitchFamily="18" charset="0"/>
                <a:cs typeface="Times New Roman" panose="02020603050405020304" pitchFamily="18" charset="0"/>
              </a:rPr>
              <a:t> - </a:t>
            </a:r>
            <a:r>
              <a:rPr lang="ru-RU" sz="2000" dirty="0">
                <a:solidFill>
                  <a:schemeClr val="tx2">
                    <a:lumMod val="75000"/>
                  </a:schemeClr>
                </a:solidFill>
                <a:latin typeface="Times New Roman" panose="02020603050405020304" pitchFamily="18" charset="0"/>
                <a:cs typeface="Times New Roman" panose="02020603050405020304" pitchFamily="18" charset="0"/>
                <a:hlinkClick r:id="rId13" action="ppaction://hlinkfile" tooltip="13. Для обоснования финансового обеспечения мероприятия, предусмотренного подпунктом &quot;н&quot; пункта 2 настоящих Правил, отделение СФР использует сведения об отнесении работника к категории лиц предпенсионного возраста, сведения о факте получения пенсии, а так"/>
              </a:rPr>
              <a:t>13</a:t>
            </a:r>
            <a:r>
              <a:rPr lang="ru-RU" sz="2000" dirty="0">
                <a:solidFill>
                  <a:schemeClr val="tx2">
                    <a:lumMod val="75000"/>
                  </a:schemeClr>
                </a:solidFill>
                <a:latin typeface="Times New Roman" panose="02020603050405020304" pitchFamily="18" charset="0"/>
                <a:cs typeface="Times New Roman" panose="02020603050405020304" pitchFamily="18" charset="0"/>
              </a:rPr>
              <a:t> настоящих Правил.</a:t>
            </a:r>
          </a:p>
          <a:p>
            <a:pPr algn="just"/>
            <a:r>
              <a:rPr lang="ru-RU" sz="2000" dirty="0">
                <a:solidFill>
                  <a:srgbClr val="FF0000"/>
                </a:solidFill>
                <a:latin typeface="Times New Roman" panose="02020603050405020304" pitchFamily="18" charset="0"/>
                <a:cs typeface="Times New Roman" panose="02020603050405020304" pitchFamily="18" charset="0"/>
              </a:rPr>
              <a:t>В случае если оплата расходов страхователя </a:t>
            </a:r>
            <a:r>
              <a:rPr lang="ru-RU" sz="2000" dirty="0">
                <a:solidFill>
                  <a:schemeClr val="tx2">
                    <a:lumMod val="75000"/>
                  </a:schemeClr>
                </a:solidFill>
                <a:latin typeface="Times New Roman" panose="02020603050405020304" pitchFamily="18" charset="0"/>
                <a:cs typeface="Times New Roman" panose="02020603050405020304" pitchFamily="18" charset="0"/>
              </a:rPr>
              <a:t>на предупредительные меры согласно договорам на приобретение (выполнение) товаров (работ, услуг) </a:t>
            </a:r>
            <a:r>
              <a:rPr lang="ru-RU" sz="2000" dirty="0">
                <a:solidFill>
                  <a:srgbClr val="FF0000"/>
                </a:solidFill>
                <a:latin typeface="Times New Roman" panose="02020603050405020304" pitchFamily="18" charset="0"/>
                <a:cs typeface="Times New Roman" panose="02020603050405020304" pitchFamily="18" charset="0"/>
              </a:rPr>
              <a:t>должна быть произведена в текущем финансовом году, но позже срока подачи заявления о возмещении расходов, установленного </a:t>
            </a:r>
            <a:r>
              <a:rPr lang="ru-RU" sz="2000" dirty="0">
                <a:solidFill>
                  <a:srgbClr val="FF0000"/>
                </a:solidFill>
                <a:latin typeface="Times New Roman" panose="02020603050405020304" pitchFamily="18" charset="0"/>
                <a:cs typeface="Times New Roman" panose="02020603050405020304" pitchFamily="18" charset="0"/>
                <a:hlinkClick r:id="rId14" action="ppaction://hlinkfile" tooltip="9. Страхователь после выполнения всех предупредительных мер или хотя бы одной предупредительной меры обращается с заявлением о возмещении произведенных расходов на оплату предупредительных мер (далее - заявление о возмещении расходов) в отделение СФР по м"/>
              </a:rPr>
              <a:t>пунктом </a:t>
            </a:r>
            <a:r>
              <a:rPr lang="ru-RU" sz="2000" dirty="0" smtClean="0">
                <a:solidFill>
                  <a:srgbClr val="FF0000"/>
                </a:solidFill>
                <a:latin typeface="Times New Roman" panose="02020603050405020304" pitchFamily="18" charset="0"/>
                <a:cs typeface="Times New Roman" panose="02020603050405020304" pitchFamily="18" charset="0"/>
                <a:hlinkClick r:id="rId14" action="ppaction://hlinkfile" tooltip="9. Страхователь после выполнения всех предупредительных мер или хотя бы одной предупредительной меры обращается с заявлением о возмещении произведенных расходов на оплату предупредительных мер (далее - заявление о возмещении расходов) в отделение СФР по м"/>
              </a:rPr>
              <a:t>9</a:t>
            </a:r>
            <a:r>
              <a:rPr lang="ru-RU" sz="2000" dirty="0" smtClean="0">
                <a:solidFill>
                  <a:srgbClr val="FF0000"/>
                </a:solidFill>
                <a:latin typeface="Times New Roman" panose="02020603050405020304" pitchFamily="18" charset="0"/>
                <a:cs typeface="Times New Roman" panose="02020603050405020304" pitchFamily="18" charset="0"/>
              </a:rPr>
              <a:t> (15 ноября) </a:t>
            </a:r>
            <a:r>
              <a:rPr lang="ru-RU" sz="2000" dirty="0">
                <a:solidFill>
                  <a:schemeClr val="tx2">
                    <a:lumMod val="75000"/>
                  </a:schemeClr>
                </a:solidFill>
                <a:latin typeface="Times New Roman" panose="02020603050405020304" pitchFamily="18" charset="0"/>
                <a:cs typeface="Times New Roman" panose="02020603050405020304" pitchFamily="18" charset="0"/>
              </a:rPr>
              <a:t>настоящих Правил, решение о возмещении расходов принимается после предоставления страхователем платежных документов и документов, подтверждающих расходы, но </a:t>
            </a:r>
            <a:r>
              <a:rPr lang="ru-RU" sz="2000" dirty="0">
                <a:solidFill>
                  <a:srgbClr val="FF0000"/>
                </a:solidFill>
                <a:latin typeface="Times New Roman" panose="02020603050405020304" pitchFamily="18" charset="0"/>
                <a:cs typeface="Times New Roman" panose="02020603050405020304" pitchFamily="18" charset="0"/>
              </a:rPr>
              <a:t>не позднее 15 декабря </a:t>
            </a:r>
            <a:r>
              <a:rPr lang="ru-RU" sz="2000" dirty="0">
                <a:solidFill>
                  <a:schemeClr val="tx2">
                    <a:lumMod val="75000"/>
                  </a:schemeClr>
                </a:solidFill>
                <a:latin typeface="Times New Roman" panose="02020603050405020304" pitchFamily="18" charset="0"/>
                <a:cs typeface="Times New Roman" panose="02020603050405020304" pitchFamily="18" charset="0"/>
              </a:rPr>
              <a:t>текущего календарного года.</a:t>
            </a:r>
          </a:p>
          <a:p>
            <a:endParaRPr lang="ru-RU" dirty="0"/>
          </a:p>
        </p:txBody>
      </p:sp>
    </p:spTree>
    <p:extLst>
      <p:ext uri="{BB962C8B-B14F-4D97-AF65-F5344CB8AC3E}">
        <p14:creationId xmlns:p14="http://schemas.microsoft.com/office/powerpoint/2010/main" val="404768662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497" y="1205751"/>
            <a:ext cx="8892988" cy="369332"/>
          </a:xfrm>
          <a:prstGeom prst="rect">
            <a:avLst/>
          </a:prstGeom>
        </p:spPr>
        <p:txBody>
          <a:bodyPr wrap="square">
            <a:spAutoFit/>
          </a:bodyPr>
          <a:lstStyle/>
          <a:p>
            <a:pPr algn="ctr">
              <a:defRPr/>
            </a:pPr>
            <a:r>
              <a:rPr lang="ru-RU" b="1" i="1" dirty="0" smtClean="0">
                <a:solidFill>
                  <a:schemeClr val="tx1">
                    <a:lumMod val="65000"/>
                    <a:lumOff val="35000"/>
                  </a:schemeClr>
                </a:solidFill>
                <a:latin typeface="Montserrat-Medium"/>
                <a:cs typeface="Times New Roman" pitchFamily="18" charset="0"/>
              </a:rPr>
              <a:t>		</a:t>
            </a:r>
          </a:p>
        </p:txBody>
      </p:sp>
      <p:grpSp>
        <p:nvGrpSpPr>
          <p:cNvPr id="3" name="Group 57">
            <a:extLst>
              <a:ext uri="{FF2B5EF4-FFF2-40B4-BE49-F238E27FC236}">
                <a16:creationId xmlns:a16="http://schemas.microsoft.com/office/drawing/2014/main" xmlns="" id="{128AD3B2-AA2B-044C-BE81-E84938DEA450}"/>
              </a:ext>
            </a:extLst>
          </p:cNvPr>
          <p:cNvGrpSpPr/>
          <p:nvPr/>
        </p:nvGrpSpPr>
        <p:grpSpPr>
          <a:xfrm>
            <a:off x="396707" y="465273"/>
            <a:ext cx="741813" cy="806645"/>
            <a:chOff x="634994" y="480009"/>
            <a:chExt cx="914452" cy="1075526"/>
          </a:xfrm>
        </p:grpSpPr>
        <p:pic>
          <p:nvPicPr>
            <p:cNvPr id="4" name="object 5">
              <a:extLst>
                <a:ext uri="{FF2B5EF4-FFF2-40B4-BE49-F238E27FC236}">
                  <a16:creationId xmlns:a16="http://schemas.microsoft.com/office/drawing/2014/main" xmlns="" id="{A267BA74-CF6E-8444-8748-661470FA8F4B}"/>
                </a:ext>
              </a:extLst>
            </p:cNvPr>
            <p:cNvPicPr/>
            <p:nvPr/>
          </p:nvPicPr>
          <p:blipFill>
            <a:blip r:embed="rId2" cstate="print"/>
            <a:stretch>
              <a:fillRect/>
            </a:stretch>
          </p:blipFill>
          <p:spPr>
            <a:xfrm>
              <a:off x="637218" y="1352696"/>
              <a:ext cx="163266" cy="78676"/>
            </a:xfrm>
            <a:prstGeom prst="rect">
              <a:avLst/>
            </a:prstGeom>
          </p:spPr>
        </p:pic>
        <p:pic>
          <p:nvPicPr>
            <p:cNvPr id="5" name="object 6">
              <a:extLst>
                <a:ext uri="{FF2B5EF4-FFF2-40B4-BE49-F238E27FC236}">
                  <a16:creationId xmlns:a16="http://schemas.microsoft.com/office/drawing/2014/main" xmlns="" id="{573E76A0-6E1D-5548-92E9-D5E74C2DED44}"/>
                </a:ext>
              </a:extLst>
            </p:cNvPr>
            <p:cNvPicPr/>
            <p:nvPr/>
          </p:nvPicPr>
          <p:blipFill>
            <a:blip r:embed="rId3" cstate="print"/>
            <a:stretch>
              <a:fillRect/>
            </a:stretch>
          </p:blipFill>
          <p:spPr>
            <a:xfrm>
              <a:off x="822641" y="1353580"/>
              <a:ext cx="341118" cy="89957"/>
            </a:xfrm>
            <a:prstGeom prst="rect">
              <a:avLst/>
            </a:prstGeom>
          </p:spPr>
        </p:pic>
        <p:sp>
          <p:nvSpPr>
            <p:cNvPr id="6" name="object 7">
              <a:extLst>
                <a:ext uri="{FF2B5EF4-FFF2-40B4-BE49-F238E27FC236}">
                  <a16:creationId xmlns:a16="http://schemas.microsoft.com/office/drawing/2014/main" xmlns="" id="{D8ACC6AC-501C-5C47-8DB6-B5AA9A51F396}"/>
                </a:ext>
              </a:extLst>
            </p:cNvPr>
            <p:cNvSpPr/>
            <p:nvPr/>
          </p:nvSpPr>
          <p:spPr>
            <a:xfrm>
              <a:off x="1192096" y="1353577"/>
              <a:ext cx="62230" cy="77470"/>
            </a:xfrm>
            <a:custGeom>
              <a:avLst/>
              <a:gdLst/>
              <a:ahLst/>
              <a:cxnLst/>
              <a:rect l="l" t="t" r="r" b="b"/>
              <a:pathLst>
                <a:path w="62230" h="77469">
                  <a:moveTo>
                    <a:pt x="10883" y="0"/>
                  </a:moveTo>
                  <a:lnTo>
                    <a:pt x="0" y="0"/>
                  </a:lnTo>
                  <a:lnTo>
                    <a:pt x="0" y="76923"/>
                  </a:lnTo>
                  <a:lnTo>
                    <a:pt x="31750" y="76923"/>
                  </a:lnTo>
                  <a:lnTo>
                    <a:pt x="44600" y="75284"/>
                  </a:lnTo>
                  <a:lnTo>
                    <a:pt x="54124" y="70399"/>
                  </a:lnTo>
                  <a:lnTo>
                    <a:pt x="55698" y="68249"/>
                  </a:lnTo>
                  <a:lnTo>
                    <a:pt x="10883" y="68249"/>
                  </a:lnTo>
                  <a:lnTo>
                    <a:pt x="10883" y="35483"/>
                  </a:lnTo>
                  <a:lnTo>
                    <a:pt x="56574" y="35483"/>
                  </a:lnTo>
                  <a:lnTo>
                    <a:pt x="54738" y="32935"/>
                  </a:lnTo>
                  <a:lnTo>
                    <a:pt x="45848" y="28348"/>
                  </a:lnTo>
                  <a:lnTo>
                    <a:pt x="33731" y="26809"/>
                  </a:lnTo>
                  <a:lnTo>
                    <a:pt x="10883" y="26809"/>
                  </a:lnTo>
                  <a:lnTo>
                    <a:pt x="10883" y="0"/>
                  </a:lnTo>
                  <a:close/>
                </a:path>
                <a:path w="62230" h="77469">
                  <a:moveTo>
                    <a:pt x="56574" y="35483"/>
                  </a:moveTo>
                  <a:lnTo>
                    <a:pt x="44170" y="35483"/>
                  </a:lnTo>
                  <a:lnTo>
                    <a:pt x="51079" y="40436"/>
                  </a:lnTo>
                  <a:lnTo>
                    <a:pt x="51079" y="51320"/>
                  </a:lnTo>
                  <a:lnTo>
                    <a:pt x="49782" y="58643"/>
                  </a:lnTo>
                  <a:lnTo>
                    <a:pt x="45972" y="63942"/>
                  </a:lnTo>
                  <a:lnTo>
                    <a:pt x="39769" y="67163"/>
                  </a:lnTo>
                  <a:lnTo>
                    <a:pt x="31292" y="68249"/>
                  </a:lnTo>
                  <a:lnTo>
                    <a:pt x="55698" y="68249"/>
                  </a:lnTo>
                  <a:lnTo>
                    <a:pt x="60042" y="62318"/>
                  </a:lnTo>
                  <a:lnTo>
                    <a:pt x="62077" y="51092"/>
                  </a:lnTo>
                  <a:lnTo>
                    <a:pt x="60211" y="40531"/>
                  </a:lnTo>
                  <a:lnTo>
                    <a:pt x="56574" y="35483"/>
                  </a:lnTo>
                  <a:close/>
                </a:path>
              </a:pathLst>
            </a:custGeom>
            <a:solidFill>
              <a:srgbClr val="58595B"/>
            </a:solidFill>
          </p:spPr>
          <p:txBody>
            <a:bodyPr wrap="square" lIns="0" tIns="0" rIns="0" bIns="0" rtlCol="0"/>
            <a:lstStyle/>
            <a:p>
              <a:endParaRPr/>
            </a:p>
          </p:txBody>
        </p:sp>
        <p:pic>
          <p:nvPicPr>
            <p:cNvPr id="7" name="object 8">
              <a:extLst>
                <a:ext uri="{FF2B5EF4-FFF2-40B4-BE49-F238E27FC236}">
                  <a16:creationId xmlns:a16="http://schemas.microsoft.com/office/drawing/2014/main" xmlns="" id="{7B93CEC3-B4BB-0745-A182-01CFF7460977}"/>
                </a:ext>
              </a:extLst>
            </p:cNvPr>
            <p:cNvPicPr/>
            <p:nvPr/>
          </p:nvPicPr>
          <p:blipFill>
            <a:blip r:embed="rId4" cstate="print"/>
            <a:stretch>
              <a:fillRect/>
            </a:stretch>
          </p:blipFill>
          <p:spPr>
            <a:xfrm>
              <a:off x="1274796" y="1353580"/>
              <a:ext cx="66154" cy="76911"/>
            </a:xfrm>
            <a:prstGeom prst="rect">
              <a:avLst/>
            </a:prstGeom>
          </p:spPr>
        </p:pic>
        <p:pic>
          <p:nvPicPr>
            <p:cNvPr id="8" name="object 9">
              <a:extLst>
                <a:ext uri="{FF2B5EF4-FFF2-40B4-BE49-F238E27FC236}">
                  <a16:creationId xmlns:a16="http://schemas.microsoft.com/office/drawing/2014/main" xmlns="" id="{F073B450-5A5D-044E-ADAC-5DED8FEC4A71}"/>
                </a:ext>
              </a:extLst>
            </p:cNvPr>
            <p:cNvPicPr/>
            <p:nvPr/>
          </p:nvPicPr>
          <p:blipFill>
            <a:blip r:embed="rId5" cstate="print"/>
            <a:stretch>
              <a:fillRect/>
            </a:stretch>
          </p:blipFill>
          <p:spPr>
            <a:xfrm>
              <a:off x="1369272" y="1353577"/>
              <a:ext cx="85153" cy="76923"/>
            </a:xfrm>
            <a:prstGeom prst="rect">
              <a:avLst/>
            </a:prstGeom>
          </p:spPr>
        </p:pic>
        <p:sp>
          <p:nvSpPr>
            <p:cNvPr id="9" name="object 10">
              <a:extLst>
                <a:ext uri="{FF2B5EF4-FFF2-40B4-BE49-F238E27FC236}">
                  <a16:creationId xmlns:a16="http://schemas.microsoft.com/office/drawing/2014/main" xmlns="" id="{4E4E1EA9-4DDD-CF4B-9315-C368B8FE54AC}"/>
                </a:ext>
              </a:extLst>
            </p:cNvPr>
            <p:cNvSpPr/>
            <p:nvPr/>
          </p:nvSpPr>
          <p:spPr>
            <a:xfrm>
              <a:off x="1482771" y="1353580"/>
              <a:ext cx="66675" cy="77470"/>
            </a:xfrm>
            <a:custGeom>
              <a:avLst/>
              <a:gdLst/>
              <a:ahLst/>
              <a:cxnLst/>
              <a:rect l="l" t="t" r="r" b="b"/>
              <a:pathLst>
                <a:path w="66675" h="77469">
                  <a:moveTo>
                    <a:pt x="66471" y="0"/>
                  </a:moveTo>
                  <a:lnTo>
                    <a:pt x="56349" y="0"/>
                  </a:lnTo>
                  <a:lnTo>
                    <a:pt x="10871" y="59334"/>
                  </a:lnTo>
                  <a:lnTo>
                    <a:pt x="10871" y="0"/>
                  </a:lnTo>
                  <a:lnTo>
                    <a:pt x="0" y="0"/>
                  </a:lnTo>
                  <a:lnTo>
                    <a:pt x="0" y="76911"/>
                  </a:lnTo>
                  <a:lnTo>
                    <a:pt x="10096" y="76911"/>
                  </a:lnTo>
                  <a:lnTo>
                    <a:pt x="55689" y="17691"/>
                  </a:lnTo>
                  <a:lnTo>
                    <a:pt x="55689" y="76911"/>
                  </a:lnTo>
                  <a:lnTo>
                    <a:pt x="66471" y="76911"/>
                  </a:lnTo>
                  <a:lnTo>
                    <a:pt x="66471" y="0"/>
                  </a:lnTo>
                  <a:close/>
                </a:path>
              </a:pathLst>
            </a:custGeom>
            <a:solidFill>
              <a:srgbClr val="58595B"/>
            </a:solidFill>
          </p:spPr>
          <p:txBody>
            <a:bodyPr wrap="square" lIns="0" tIns="0" rIns="0" bIns="0" rtlCol="0"/>
            <a:lstStyle/>
            <a:p>
              <a:endParaRPr/>
            </a:p>
          </p:txBody>
        </p:sp>
        <p:pic>
          <p:nvPicPr>
            <p:cNvPr id="10" name="object 11">
              <a:extLst>
                <a:ext uri="{FF2B5EF4-FFF2-40B4-BE49-F238E27FC236}">
                  <a16:creationId xmlns:a16="http://schemas.microsoft.com/office/drawing/2014/main" xmlns="" id="{1CF935D6-7625-F24C-AC37-84C602466711}"/>
                </a:ext>
              </a:extLst>
            </p:cNvPr>
            <p:cNvPicPr/>
            <p:nvPr/>
          </p:nvPicPr>
          <p:blipFill>
            <a:blip r:embed="rId6" cstate="print"/>
            <a:stretch>
              <a:fillRect/>
            </a:stretch>
          </p:blipFill>
          <p:spPr>
            <a:xfrm>
              <a:off x="634994" y="1464464"/>
              <a:ext cx="188554" cy="82626"/>
            </a:xfrm>
            <a:prstGeom prst="rect">
              <a:avLst/>
            </a:prstGeom>
          </p:spPr>
        </p:pic>
        <p:pic>
          <p:nvPicPr>
            <p:cNvPr id="11" name="object 12">
              <a:extLst>
                <a:ext uri="{FF2B5EF4-FFF2-40B4-BE49-F238E27FC236}">
                  <a16:creationId xmlns:a16="http://schemas.microsoft.com/office/drawing/2014/main" xmlns="" id="{80D1809F-4E9B-7048-A496-AF8AAB712E50}"/>
                </a:ext>
              </a:extLst>
            </p:cNvPr>
            <p:cNvPicPr/>
            <p:nvPr/>
          </p:nvPicPr>
          <p:blipFill>
            <a:blip r:embed="rId7" cstate="print"/>
            <a:stretch>
              <a:fillRect/>
            </a:stretch>
          </p:blipFill>
          <p:spPr>
            <a:xfrm>
              <a:off x="845724" y="1467309"/>
              <a:ext cx="164275" cy="88226"/>
            </a:xfrm>
            <a:prstGeom prst="rect">
              <a:avLst/>
            </a:prstGeom>
          </p:spPr>
        </p:pic>
        <p:pic>
          <p:nvPicPr>
            <p:cNvPr id="12" name="object 13">
              <a:extLst>
                <a:ext uri="{FF2B5EF4-FFF2-40B4-BE49-F238E27FC236}">
                  <a16:creationId xmlns:a16="http://schemas.microsoft.com/office/drawing/2014/main" xmlns="" id="{FF8257AD-DF3C-8B47-BE06-FF229F3E814C}"/>
                </a:ext>
              </a:extLst>
            </p:cNvPr>
            <p:cNvPicPr/>
            <p:nvPr/>
          </p:nvPicPr>
          <p:blipFill>
            <a:blip r:embed="rId8" cstate="print"/>
            <a:stretch>
              <a:fillRect/>
            </a:stretch>
          </p:blipFill>
          <p:spPr>
            <a:xfrm>
              <a:off x="1057757" y="1466442"/>
              <a:ext cx="319289" cy="78663"/>
            </a:xfrm>
            <a:prstGeom prst="rect">
              <a:avLst/>
            </a:prstGeom>
          </p:spPr>
        </p:pic>
        <p:pic>
          <p:nvPicPr>
            <p:cNvPr id="13" name="object 14">
              <a:extLst>
                <a:ext uri="{FF2B5EF4-FFF2-40B4-BE49-F238E27FC236}">
                  <a16:creationId xmlns:a16="http://schemas.microsoft.com/office/drawing/2014/main" xmlns="" id="{5F2A7640-0B9F-D943-84A2-CB648A3C2609}"/>
                </a:ext>
              </a:extLst>
            </p:cNvPr>
            <p:cNvPicPr/>
            <p:nvPr/>
          </p:nvPicPr>
          <p:blipFill>
            <a:blip r:embed="rId9" cstate="print"/>
            <a:stretch>
              <a:fillRect/>
            </a:stretch>
          </p:blipFill>
          <p:spPr>
            <a:xfrm>
              <a:off x="1396605" y="1467312"/>
              <a:ext cx="66471" cy="76911"/>
            </a:xfrm>
            <a:prstGeom prst="rect">
              <a:avLst/>
            </a:prstGeom>
          </p:spPr>
        </p:pic>
        <p:pic>
          <p:nvPicPr>
            <p:cNvPr id="14" name="object 15">
              <a:extLst>
                <a:ext uri="{FF2B5EF4-FFF2-40B4-BE49-F238E27FC236}">
                  <a16:creationId xmlns:a16="http://schemas.microsoft.com/office/drawing/2014/main" xmlns="" id="{D405252F-548F-4E42-A107-6113FD1EC67C}"/>
                </a:ext>
              </a:extLst>
            </p:cNvPr>
            <p:cNvPicPr/>
            <p:nvPr/>
          </p:nvPicPr>
          <p:blipFill>
            <a:blip r:embed="rId10" cstate="print"/>
            <a:stretch>
              <a:fillRect/>
            </a:stretch>
          </p:blipFill>
          <p:spPr>
            <a:xfrm>
              <a:off x="1482771" y="1467312"/>
              <a:ext cx="66471" cy="76911"/>
            </a:xfrm>
            <a:prstGeom prst="rect">
              <a:avLst/>
            </a:prstGeom>
          </p:spPr>
        </p:pic>
        <p:sp>
          <p:nvSpPr>
            <p:cNvPr id="15" name="object 16">
              <a:extLst>
                <a:ext uri="{FF2B5EF4-FFF2-40B4-BE49-F238E27FC236}">
                  <a16:creationId xmlns:a16="http://schemas.microsoft.com/office/drawing/2014/main" xmlns="" id="{C4EB2F21-33E1-4E48-9166-00F20ADE3FCD}"/>
                </a:ext>
              </a:extLst>
            </p:cNvPr>
            <p:cNvSpPr/>
            <p:nvPr/>
          </p:nvSpPr>
          <p:spPr>
            <a:xfrm>
              <a:off x="1489430" y="1331849"/>
              <a:ext cx="54610" cy="8255"/>
            </a:xfrm>
            <a:custGeom>
              <a:avLst/>
              <a:gdLst/>
              <a:ahLst/>
              <a:cxnLst/>
              <a:rect l="l" t="t" r="r" b="b"/>
              <a:pathLst>
                <a:path w="54609" h="8255">
                  <a:moveTo>
                    <a:pt x="54533" y="0"/>
                  </a:moveTo>
                  <a:lnTo>
                    <a:pt x="0" y="0"/>
                  </a:lnTo>
                  <a:lnTo>
                    <a:pt x="0" y="8115"/>
                  </a:lnTo>
                  <a:lnTo>
                    <a:pt x="54533" y="8115"/>
                  </a:lnTo>
                  <a:lnTo>
                    <a:pt x="54533" y="0"/>
                  </a:lnTo>
                  <a:close/>
                </a:path>
              </a:pathLst>
            </a:custGeom>
            <a:solidFill>
              <a:srgbClr val="58595B"/>
            </a:solidFill>
          </p:spPr>
          <p:txBody>
            <a:bodyPr wrap="square" lIns="0" tIns="0" rIns="0" bIns="0" rtlCol="0"/>
            <a:lstStyle/>
            <a:p>
              <a:endParaRPr/>
            </a:p>
          </p:txBody>
        </p:sp>
        <p:pic>
          <p:nvPicPr>
            <p:cNvPr id="16" name="object 17">
              <a:extLst>
                <a:ext uri="{FF2B5EF4-FFF2-40B4-BE49-F238E27FC236}">
                  <a16:creationId xmlns:a16="http://schemas.microsoft.com/office/drawing/2014/main" xmlns="" id="{BCFF1620-159D-CC4A-AAC0-F0B5484DFC9F}"/>
                </a:ext>
              </a:extLst>
            </p:cNvPr>
            <p:cNvPicPr/>
            <p:nvPr/>
          </p:nvPicPr>
          <p:blipFill>
            <a:blip r:embed="rId11" cstate="print"/>
            <a:stretch>
              <a:fillRect/>
            </a:stretch>
          </p:blipFill>
          <p:spPr>
            <a:xfrm>
              <a:off x="644093" y="480009"/>
              <a:ext cx="895848" cy="769188"/>
            </a:xfrm>
            <a:prstGeom prst="rect">
              <a:avLst/>
            </a:prstGeom>
          </p:spPr>
        </p:pic>
      </p:grpSp>
      <p:sp>
        <p:nvSpPr>
          <p:cNvPr id="17" name="Прямоугольник 16"/>
          <p:cNvSpPr/>
          <p:nvPr/>
        </p:nvSpPr>
        <p:spPr>
          <a:xfrm>
            <a:off x="1988671" y="264590"/>
            <a:ext cx="6864763" cy="830997"/>
          </a:xfrm>
          <a:prstGeom prst="rect">
            <a:avLst/>
          </a:prstGeom>
        </p:spPr>
        <p:txBody>
          <a:bodyPr wrap="square">
            <a:spAutoFit/>
          </a:bodyPr>
          <a:lstStyle/>
          <a:p>
            <a:pPr lvl="0" algn="ctr">
              <a:defRPr/>
            </a:pPr>
            <a:r>
              <a:rPr lang="ru-RU" sz="2400" b="1" dirty="0" smtClean="0">
                <a:solidFill>
                  <a:srgbClr val="FF0000"/>
                </a:solidFill>
                <a:latin typeface="Times New Roman" panose="02020603050405020304" pitchFamily="18" charset="0"/>
                <a:cs typeface="Times New Roman" panose="02020603050405020304" pitchFamily="18" charset="0"/>
              </a:rPr>
              <a:t>п. 16 Правил</a:t>
            </a:r>
          </a:p>
          <a:p>
            <a:pPr lvl="0" algn="ctr">
              <a:defRPr/>
            </a:pPr>
            <a:r>
              <a:rPr lang="ru-RU" sz="2400" b="1" dirty="0" smtClean="0">
                <a:solidFill>
                  <a:srgbClr val="FF0000"/>
                </a:solidFill>
                <a:latin typeface="Times New Roman" panose="02020603050405020304" pitchFamily="18" charset="0"/>
                <a:cs typeface="Times New Roman" panose="02020603050405020304" pitchFamily="18" charset="0"/>
              </a:rPr>
              <a:t>Решение о возмещении расходов </a:t>
            </a:r>
            <a:endParaRPr lang="ru-RU" sz="2400" b="1" dirty="0">
              <a:solidFill>
                <a:srgbClr val="FF0000"/>
              </a:solidFill>
              <a:latin typeface="Times New Roman" panose="02020603050405020304" pitchFamily="18" charset="0"/>
              <a:cs typeface="Times New Roman" panose="02020603050405020304" pitchFamily="18" charset="0"/>
            </a:endParaRPr>
          </a:p>
        </p:txBody>
      </p:sp>
      <p:sp>
        <p:nvSpPr>
          <p:cNvPr id="19" name="Прямоугольник 18"/>
          <p:cNvSpPr/>
          <p:nvPr/>
        </p:nvSpPr>
        <p:spPr>
          <a:xfrm>
            <a:off x="416292" y="1436560"/>
            <a:ext cx="8917397" cy="2831544"/>
          </a:xfrm>
          <a:prstGeom prst="rect">
            <a:avLst/>
          </a:prstGeom>
        </p:spPr>
        <p:txBody>
          <a:bodyPr wrap="square">
            <a:spAutoFit/>
          </a:bodyPr>
          <a:lstStyle/>
          <a:p>
            <a:pPr algn="just"/>
            <a:r>
              <a:rPr lang="ru-RU" sz="2000" dirty="0" smtClean="0">
                <a:solidFill>
                  <a:schemeClr val="accent1">
                    <a:lumMod val="50000"/>
                  </a:schemeClr>
                </a:solidFill>
                <a:latin typeface="Times New Roman" panose="02020603050405020304" pitchFamily="18" charset="0"/>
                <a:cs typeface="Times New Roman" panose="02020603050405020304" pitchFamily="18" charset="0"/>
              </a:rPr>
              <a:t>16</a:t>
            </a:r>
            <a:r>
              <a:rPr lang="ru-RU" sz="2000" dirty="0">
                <a:solidFill>
                  <a:schemeClr val="accent1">
                    <a:lumMod val="50000"/>
                  </a:schemeClr>
                </a:solidFill>
                <a:latin typeface="Times New Roman" panose="02020603050405020304" pitchFamily="18" charset="0"/>
                <a:cs typeface="Times New Roman" panose="02020603050405020304" pitchFamily="18" charset="0"/>
              </a:rPr>
              <a:t>. Решение о возмещении расходов и перечислении средств на расчетный счет страхователя или об отказе в возмещении расходов оформляется решением отделения СФР и в течение 3 рабочих дней со дня его подписания, направляется страхователю и размещается в личном кабинете страхователя на сайте СФР в информационно-телекоммуникационной сети "Интернет" (при наличии технической возможности) (в случае принятия решения об отказе в финансовом обеспечении предупредительных мер - с обоснованием причин отказа).</a:t>
            </a:r>
          </a:p>
          <a:p>
            <a:endParaRPr lang="ru-RU" dirty="0"/>
          </a:p>
        </p:txBody>
      </p:sp>
    </p:spTree>
    <p:extLst>
      <p:ext uri="{BB962C8B-B14F-4D97-AF65-F5344CB8AC3E}">
        <p14:creationId xmlns:p14="http://schemas.microsoft.com/office/powerpoint/2010/main" val="104511568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object 2">
            <a:extLst>
              <a:ext uri="{FF2B5EF4-FFF2-40B4-BE49-F238E27FC236}">
                <a16:creationId xmlns:a16="http://schemas.microsoft.com/office/drawing/2014/main" xmlns="" id="{B8FB8272-F28B-9547-AA03-BAD6D5B42767}"/>
              </a:ext>
            </a:extLst>
          </p:cNvPr>
          <p:cNvSpPr/>
          <p:nvPr/>
        </p:nvSpPr>
        <p:spPr>
          <a:xfrm>
            <a:off x="186592" y="3113407"/>
            <a:ext cx="3794463" cy="3295650"/>
          </a:xfrm>
          <a:custGeom>
            <a:avLst/>
            <a:gdLst/>
            <a:ahLst/>
            <a:cxnLst/>
            <a:rect l="l" t="t" r="r" b="b"/>
            <a:pathLst>
              <a:path w="6226810" h="4394200">
                <a:moveTo>
                  <a:pt x="6036116" y="1600200"/>
                </a:moveTo>
                <a:lnTo>
                  <a:pt x="4322374" y="1600200"/>
                </a:lnTo>
                <a:lnTo>
                  <a:pt x="4384865" y="1612900"/>
                </a:lnTo>
                <a:lnTo>
                  <a:pt x="4504556" y="1612900"/>
                </a:lnTo>
                <a:lnTo>
                  <a:pt x="4617041" y="1638300"/>
                </a:lnTo>
                <a:lnTo>
                  <a:pt x="4670524" y="1638300"/>
                </a:lnTo>
                <a:lnTo>
                  <a:pt x="4771858" y="1663700"/>
                </a:lnTo>
                <a:lnTo>
                  <a:pt x="4819664" y="1676400"/>
                </a:lnTo>
                <a:lnTo>
                  <a:pt x="4865532" y="1701800"/>
                </a:lnTo>
                <a:lnTo>
                  <a:pt x="4909439" y="1714500"/>
                </a:lnTo>
                <a:lnTo>
                  <a:pt x="4951363" y="1739900"/>
                </a:lnTo>
                <a:lnTo>
                  <a:pt x="4991281" y="1752600"/>
                </a:lnTo>
                <a:lnTo>
                  <a:pt x="5029170" y="1778000"/>
                </a:lnTo>
                <a:lnTo>
                  <a:pt x="5065008" y="1803400"/>
                </a:lnTo>
                <a:lnTo>
                  <a:pt x="5098772" y="1828800"/>
                </a:lnTo>
                <a:lnTo>
                  <a:pt x="5130438" y="1854200"/>
                </a:lnTo>
                <a:lnTo>
                  <a:pt x="5159986" y="1879600"/>
                </a:lnTo>
                <a:lnTo>
                  <a:pt x="5212631" y="1943100"/>
                </a:lnTo>
                <a:lnTo>
                  <a:pt x="5239335" y="1981200"/>
                </a:lnTo>
                <a:lnTo>
                  <a:pt x="5263154" y="2019300"/>
                </a:lnTo>
                <a:lnTo>
                  <a:pt x="5284069" y="2057400"/>
                </a:lnTo>
                <a:lnTo>
                  <a:pt x="5302057" y="2095500"/>
                </a:lnTo>
                <a:lnTo>
                  <a:pt x="5317097" y="2146300"/>
                </a:lnTo>
                <a:lnTo>
                  <a:pt x="5329170" y="2197100"/>
                </a:lnTo>
                <a:lnTo>
                  <a:pt x="5338254" y="2235200"/>
                </a:lnTo>
                <a:lnTo>
                  <a:pt x="5344328" y="2286000"/>
                </a:lnTo>
                <a:lnTo>
                  <a:pt x="5347372" y="2336800"/>
                </a:lnTo>
                <a:lnTo>
                  <a:pt x="5347364" y="2387600"/>
                </a:lnTo>
                <a:lnTo>
                  <a:pt x="5344284" y="2438400"/>
                </a:lnTo>
                <a:lnTo>
                  <a:pt x="5338111" y="2501900"/>
                </a:lnTo>
                <a:lnTo>
                  <a:pt x="5328824" y="2552700"/>
                </a:lnTo>
                <a:lnTo>
                  <a:pt x="5316402" y="2603500"/>
                </a:lnTo>
                <a:lnTo>
                  <a:pt x="5302557" y="2654300"/>
                </a:lnTo>
                <a:lnTo>
                  <a:pt x="5286285" y="2692400"/>
                </a:lnTo>
                <a:lnTo>
                  <a:pt x="5267683" y="2743200"/>
                </a:lnTo>
                <a:lnTo>
                  <a:pt x="5246847" y="2781300"/>
                </a:lnTo>
                <a:lnTo>
                  <a:pt x="5223873" y="2832100"/>
                </a:lnTo>
                <a:lnTo>
                  <a:pt x="5198858" y="2870200"/>
                </a:lnTo>
                <a:lnTo>
                  <a:pt x="5171897" y="2908300"/>
                </a:lnTo>
                <a:lnTo>
                  <a:pt x="5143087" y="2946400"/>
                </a:lnTo>
                <a:lnTo>
                  <a:pt x="5112524" y="2984500"/>
                </a:lnTo>
                <a:lnTo>
                  <a:pt x="5080303" y="3009900"/>
                </a:lnTo>
                <a:lnTo>
                  <a:pt x="5046523" y="3048000"/>
                </a:lnTo>
                <a:lnTo>
                  <a:pt x="5011277" y="3073400"/>
                </a:lnTo>
                <a:lnTo>
                  <a:pt x="4974664" y="3111500"/>
                </a:lnTo>
                <a:lnTo>
                  <a:pt x="4936778" y="3136900"/>
                </a:lnTo>
                <a:lnTo>
                  <a:pt x="4897716" y="3162300"/>
                </a:lnTo>
                <a:lnTo>
                  <a:pt x="4857575" y="3187700"/>
                </a:lnTo>
                <a:lnTo>
                  <a:pt x="4816450" y="3213100"/>
                </a:lnTo>
                <a:lnTo>
                  <a:pt x="4774438" y="3238500"/>
                </a:lnTo>
                <a:lnTo>
                  <a:pt x="4731634" y="3251200"/>
                </a:lnTo>
                <a:lnTo>
                  <a:pt x="4688136" y="3276600"/>
                </a:lnTo>
                <a:lnTo>
                  <a:pt x="4417938" y="3352800"/>
                </a:lnTo>
                <a:lnTo>
                  <a:pt x="4372268" y="3352800"/>
                </a:lnTo>
                <a:lnTo>
                  <a:pt x="4326673" y="3365500"/>
                </a:lnTo>
                <a:lnTo>
                  <a:pt x="3403922" y="3365500"/>
                </a:lnTo>
                <a:lnTo>
                  <a:pt x="2695527" y="4394200"/>
                </a:lnTo>
                <a:lnTo>
                  <a:pt x="3762512" y="4394200"/>
                </a:lnTo>
                <a:lnTo>
                  <a:pt x="3866126" y="4254500"/>
                </a:lnTo>
                <a:lnTo>
                  <a:pt x="4250081" y="4254500"/>
                </a:lnTo>
                <a:lnTo>
                  <a:pt x="4308077" y="4241800"/>
                </a:lnTo>
                <a:lnTo>
                  <a:pt x="4421686" y="4241800"/>
                </a:lnTo>
                <a:lnTo>
                  <a:pt x="4477293" y="4229100"/>
                </a:lnTo>
                <a:lnTo>
                  <a:pt x="4532096" y="4229100"/>
                </a:lnTo>
                <a:lnTo>
                  <a:pt x="4793928" y="4165600"/>
                </a:lnTo>
                <a:lnTo>
                  <a:pt x="4941151" y="4127500"/>
                </a:lnTo>
                <a:lnTo>
                  <a:pt x="4988558" y="4102100"/>
                </a:lnTo>
                <a:lnTo>
                  <a:pt x="5035124" y="4089400"/>
                </a:lnTo>
                <a:lnTo>
                  <a:pt x="5080847" y="4064000"/>
                </a:lnTo>
                <a:lnTo>
                  <a:pt x="5125723" y="4051300"/>
                </a:lnTo>
                <a:lnTo>
                  <a:pt x="5169748" y="4025900"/>
                </a:lnTo>
                <a:lnTo>
                  <a:pt x="5212918" y="4000500"/>
                </a:lnTo>
                <a:lnTo>
                  <a:pt x="5255231" y="3975100"/>
                </a:lnTo>
                <a:lnTo>
                  <a:pt x="5296681" y="3949700"/>
                </a:lnTo>
                <a:lnTo>
                  <a:pt x="5337266" y="3924300"/>
                </a:lnTo>
                <a:lnTo>
                  <a:pt x="5376982" y="3898900"/>
                </a:lnTo>
                <a:lnTo>
                  <a:pt x="5415826" y="3873500"/>
                </a:lnTo>
                <a:lnTo>
                  <a:pt x="5453793" y="3848100"/>
                </a:lnTo>
                <a:lnTo>
                  <a:pt x="5490880" y="3822700"/>
                </a:lnTo>
                <a:lnTo>
                  <a:pt x="5527084" y="3797300"/>
                </a:lnTo>
                <a:lnTo>
                  <a:pt x="5562401" y="3759200"/>
                </a:lnTo>
                <a:lnTo>
                  <a:pt x="5596827" y="3733800"/>
                </a:lnTo>
                <a:lnTo>
                  <a:pt x="5630358" y="3708400"/>
                </a:lnTo>
                <a:lnTo>
                  <a:pt x="5662991" y="3670300"/>
                </a:lnTo>
                <a:lnTo>
                  <a:pt x="5694723" y="3644900"/>
                </a:lnTo>
                <a:lnTo>
                  <a:pt x="5725549" y="3606800"/>
                </a:lnTo>
                <a:lnTo>
                  <a:pt x="5755466" y="3581400"/>
                </a:lnTo>
                <a:lnTo>
                  <a:pt x="5784471" y="3543300"/>
                </a:lnTo>
                <a:lnTo>
                  <a:pt x="5812559" y="3505200"/>
                </a:lnTo>
                <a:lnTo>
                  <a:pt x="5839728" y="3479800"/>
                </a:lnTo>
                <a:lnTo>
                  <a:pt x="5865973" y="3441700"/>
                </a:lnTo>
                <a:lnTo>
                  <a:pt x="5891291" y="3403600"/>
                </a:lnTo>
                <a:lnTo>
                  <a:pt x="5915678" y="3365500"/>
                </a:lnTo>
                <a:lnTo>
                  <a:pt x="5939131" y="3340100"/>
                </a:lnTo>
                <a:lnTo>
                  <a:pt x="5961646" y="3302000"/>
                </a:lnTo>
                <a:lnTo>
                  <a:pt x="5983219" y="3263900"/>
                </a:lnTo>
                <a:lnTo>
                  <a:pt x="6003847" y="3225800"/>
                </a:lnTo>
                <a:lnTo>
                  <a:pt x="6023526" y="3187700"/>
                </a:lnTo>
                <a:lnTo>
                  <a:pt x="6042253" y="3149600"/>
                </a:lnTo>
                <a:lnTo>
                  <a:pt x="6060023" y="3124200"/>
                </a:lnTo>
                <a:lnTo>
                  <a:pt x="6076833" y="3086100"/>
                </a:lnTo>
                <a:lnTo>
                  <a:pt x="6092681" y="3048000"/>
                </a:lnTo>
                <a:lnTo>
                  <a:pt x="6107561" y="3009900"/>
                </a:lnTo>
                <a:lnTo>
                  <a:pt x="6121470" y="2971800"/>
                </a:lnTo>
                <a:lnTo>
                  <a:pt x="6134405" y="2933700"/>
                </a:lnTo>
                <a:lnTo>
                  <a:pt x="6146362" y="2895600"/>
                </a:lnTo>
                <a:lnTo>
                  <a:pt x="6157337" y="2857500"/>
                </a:lnTo>
                <a:lnTo>
                  <a:pt x="6167328" y="2819400"/>
                </a:lnTo>
                <a:lnTo>
                  <a:pt x="6179573" y="2768600"/>
                </a:lnTo>
                <a:lnTo>
                  <a:pt x="6190396" y="2717800"/>
                </a:lnTo>
                <a:lnTo>
                  <a:pt x="6199800" y="2667000"/>
                </a:lnTo>
                <a:lnTo>
                  <a:pt x="6207791" y="2628900"/>
                </a:lnTo>
                <a:lnTo>
                  <a:pt x="6214374" y="2578100"/>
                </a:lnTo>
                <a:lnTo>
                  <a:pt x="6219554" y="2527300"/>
                </a:lnTo>
                <a:lnTo>
                  <a:pt x="6223335" y="2476500"/>
                </a:lnTo>
                <a:lnTo>
                  <a:pt x="6225723" y="2425700"/>
                </a:lnTo>
                <a:lnTo>
                  <a:pt x="6226723" y="2374900"/>
                </a:lnTo>
                <a:lnTo>
                  <a:pt x="6226339" y="2324100"/>
                </a:lnTo>
                <a:lnTo>
                  <a:pt x="6224577" y="2273300"/>
                </a:lnTo>
                <a:lnTo>
                  <a:pt x="6221441" y="2235200"/>
                </a:lnTo>
                <a:lnTo>
                  <a:pt x="6216937" y="2184400"/>
                </a:lnTo>
                <a:lnTo>
                  <a:pt x="6211069" y="2133600"/>
                </a:lnTo>
                <a:lnTo>
                  <a:pt x="6203843" y="2082800"/>
                </a:lnTo>
                <a:lnTo>
                  <a:pt x="6195264" y="2044700"/>
                </a:lnTo>
                <a:lnTo>
                  <a:pt x="6185335" y="1993900"/>
                </a:lnTo>
                <a:lnTo>
                  <a:pt x="6174063" y="1943100"/>
                </a:lnTo>
                <a:lnTo>
                  <a:pt x="6161453" y="1905000"/>
                </a:lnTo>
                <a:lnTo>
                  <a:pt x="6147509" y="1854200"/>
                </a:lnTo>
                <a:lnTo>
                  <a:pt x="6132236" y="1816100"/>
                </a:lnTo>
                <a:lnTo>
                  <a:pt x="6115639" y="1765300"/>
                </a:lnTo>
                <a:lnTo>
                  <a:pt x="6097724" y="1727200"/>
                </a:lnTo>
                <a:lnTo>
                  <a:pt x="6078495" y="1676400"/>
                </a:lnTo>
                <a:lnTo>
                  <a:pt x="6057957" y="1638300"/>
                </a:lnTo>
                <a:lnTo>
                  <a:pt x="6036116" y="1600200"/>
                </a:lnTo>
                <a:close/>
              </a:path>
              <a:path w="6226810" h="4394200">
                <a:moveTo>
                  <a:pt x="3639253" y="0"/>
                </a:moveTo>
                <a:lnTo>
                  <a:pt x="2572161" y="0"/>
                </a:lnTo>
                <a:lnTo>
                  <a:pt x="2072619" y="723900"/>
                </a:lnTo>
                <a:lnTo>
                  <a:pt x="1490780" y="723900"/>
                </a:lnTo>
                <a:lnTo>
                  <a:pt x="1432793" y="736600"/>
                </a:lnTo>
                <a:lnTo>
                  <a:pt x="1375844" y="736600"/>
                </a:lnTo>
                <a:lnTo>
                  <a:pt x="1211190" y="774700"/>
                </a:lnTo>
                <a:lnTo>
                  <a:pt x="1158358" y="774700"/>
                </a:lnTo>
                <a:lnTo>
                  <a:pt x="1106545" y="787400"/>
                </a:lnTo>
                <a:lnTo>
                  <a:pt x="1055748" y="812800"/>
                </a:lnTo>
                <a:lnTo>
                  <a:pt x="909420" y="850900"/>
                </a:lnTo>
                <a:lnTo>
                  <a:pt x="862652" y="876300"/>
                </a:lnTo>
                <a:lnTo>
                  <a:pt x="816882" y="901700"/>
                </a:lnTo>
                <a:lnTo>
                  <a:pt x="772106" y="914400"/>
                </a:lnTo>
                <a:lnTo>
                  <a:pt x="728321" y="939800"/>
                </a:lnTo>
                <a:lnTo>
                  <a:pt x="685523" y="965200"/>
                </a:lnTo>
                <a:lnTo>
                  <a:pt x="643708" y="990600"/>
                </a:lnTo>
                <a:lnTo>
                  <a:pt x="602873" y="1003300"/>
                </a:lnTo>
                <a:lnTo>
                  <a:pt x="563014" y="1028700"/>
                </a:lnTo>
                <a:lnTo>
                  <a:pt x="524128" y="1066800"/>
                </a:lnTo>
                <a:lnTo>
                  <a:pt x="486210" y="1092200"/>
                </a:lnTo>
                <a:lnTo>
                  <a:pt x="449257" y="1117600"/>
                </a:lnTo>
                <a:lnTo>
                  <a:pt x="413266" y="1143000"/>
                </a:lnTo>
                <a:lnTo>
                  <a:pt x="378232" y="1168400"/>
                </a:lnTo>
                <a:lnTo>
                  <a:pt x="344153" y="1206500"/>
                </a:lnTo>
                <a:lnTo>
                  <a:pt x="311024" y="1231900"/>
                </a:lnTo>
                <a:lnTo>
                  <a:pt x="278842" y="1270000"/>
                </a:lnTo>
                <a:lnTo>
                  <a:pt x="247603" y="1295400"/>
                </a:lnTo>
                <a:lnTo>
                  <a:pt x="217303" y="1333500"/>
                </a:lnTo>
                <a:lnTo>
                  <a:pt x="187940" y="1358900"/>
                </a:lnTo>
                <a:lnTo>
                  <a:pt x="159508" y="1397000"/>
                </a:lnTo>
                <a:lnTo>
                  <a:pt x="132006" y="1435100"/>
                </a:lnTo>
                <a:lnTo>
                  <a:pt x="105428" y="1460500"/>
                </a:lnTo>
                <a:lnTo>
                  <a:pt x="79771" y="1498600"/>
                </a:lnTo>
                <a:lnTo>
                  <a:pt x="55032" y="1536700"/>
                </a:lnTo>
                <a:lnTo>
                  <a:pt x="31207" y="1562100"/>
                </a:lnTo>
                <a:lnTo>
                  <a:pt x="8292" y="1600200"/>
                </a:lnTo>
                <a:lnTo>
                  <a:pt x="0" y="1612900"/>
                </a:lnTo>
                <a:lnTo>
                  <a:pt x="0" y="3530600"/>
                </a:lnTo>
                <a:lnTo>
                  <a:pt x="2860" y="3530600"/>
                </a:lnTo>
                <a:lnTo>
                  <a:pt x="31145" y="3568700"/>
                </a:lnTo>
                <a:lnTo>
                  <a:pt x="50455" y="3594100"/>
                </a:lnTo>
                <a:lnTo>
                  <a:pt x="92176" y="3644900"/>
                </a:lnTo>
                <a:lnTo>
                  <a:pt x="138186" y="3695700"/>
                </a:lnTo>
                <a:lnTo>
                  <a:pt x="188670" y="3746500"/>
                </a:lnTo>
                <a:lnTo>
                  <a:pt x="243812" y="3797300"/>
                </a:lnTo>
                <a:lnTo>
                  <a:pt x="273186" y="3822700"/>
                </a:lnTo>
                <a:lnTo>
                  <a:pt x="303795" y="3848100"/>
                </a:lnTo>
                <a:lnTo>
                  <a:pt x="335659" y="3873500"/>
                </a:lnTo>
                <a:lnTo>
                  <a:pt x="368804" y="3886200"/>
                </a:lnTo>
                <a:lnTo>
                  <a:pt x="403250" y="3911600"/>
                </a:lnTo>
                <a:lnTo>
                  <a:pt x="439023" y="3937000"/>
                </a:lnTo>
                <a:lnTo>
                  <a:pt x="476144" y="3962400"/>
                </a:lnTo>
                <a:lnTo>
                  <a:pt x="514636" y="3987800"/>
                </a:lnTo>
                <a:lnTo>
                  <a:pt x="554523" y="4000500"/>
                </a:lnTo>
                <a:lnTo>
                  <a:pt x="595828" y="4025900"/>
                </a:lnTo>
                <a:lnTo>
                  <a:pt x="638574" y="4038600"/>
                </a:lnTo>
                <a:lnTo>
                  <a:pt x="682783" y="4064000"/>
                </a:lnTo>
                <a:lnTo>
                  <a:pt x="728479" y="4076700"/>
                </a:lnTo>
                <a:lnTo>
                  <a:pt x="775684" y="4102100"/>
                </a:lnTo>
                <a:lnTo>
                  <a:pt x="824423" y="4114800"/>
                </a:lnTo>
                <a:lnTo>
                  <a:pt x="874717" y="4140200"/>
                </a:lnTo>
                <a:lnTo>
                  <a:pt x="926590" y="4152900"/>
                </a:lnTo>
                <a:lnTo>
                  <a:pt x="1035165" y="4178300"/>
                </a:lnTo>
                <a:lnTo>
                  <a:pt x="1210443" y="4216400"/>
                </a:lnTo>
                <a:lnTo>
                  <a:pt x="1272273" y="4216400"/>
                </a:lnTo>
                <a:lnTo>
                  <a:pt x="1335842" y="4229100"/>
                </a:lnTo>
                <a:lnTo>
                  <a:pt x="1401175" y="4229100"/>
                </a:lnTo>
                <a:lnTo>
                  <a:pt x="1468293" y="4241800"/>
                </a:lnTo>
                <a:lnTo>
                  <a:pt x="2269393" y="4241800"/>
                </a:lnTo>
                <a:lnTo>
                  <a:pt x="2885470" y="3365500"/>
                </a:lnTo>
                <a:lnTo>
                  <a:pt x="1493165" y="3365500"/>
                </a:lnTo>
                <a:lnTo>
                  <a:pt x="1434211" y="3352800"/>
                </a:lnTo>
                <a:lnTo>
                  <a:pt x="1377056" y="3352800"/>
                </a:lnTo>
                <a:lnTo>
                  <a:pt x="1268238" y="3327400"/>
                </a:lnTo>
                <a:lnTo>
                  <a:pt x="1166893" y="3302000"/>
                </a:lnTo>
                <a:lnTo>
                  <a:pt x="1119080" y="3289300"/>
                </a:lnTo>
                <a:lnTo>
                  <a:pt x="1073204" y="3276600"/>
                </a:lnTo>
                <a:lnTo>
                  <a:pt x="1029289" y="3251200"/>
                </a:lnTo>
                <a:lnTo>
                  <a:pt x="987357" y="3238500"/>
                </a:lnTo>
                <a:lnTo>
                  <a:pt x="947430" y="3213100"/>
                </a:lnTo>
                <a:lnTo>
                  <a:pt x="909533" y="3200400"/>
                </a:lnTo>
                <a:lnTo>
                  <a:pt x="873687" y="3175000"/>
                </a:lnTo>
                <a:lnTo>
                  <a:pt x="839916" y="3149600"/>
                </a:lnTo>
                <a:lnTo>
                  <a:pt x="808243" y="3124200"/>
                </a:lnTo>
                <a:lnTo>
                  <a:pt x="778690" y="3098800"/>
                </a:lnTo>
                <a:lnTo>
                  <a:pt x="751281" y="3060700"/>
                </a:lnTo>
                <a:lnTo>
                  <a:pt x="726038" y="3035300"/>
                </a:lnTo>
                <a:lnTo>
                  <a:pt x="699364" y="2997200"/>
                </a:lnTo>
                <a:lnTo>
                  <a:pt x="675571" y="2959100"/>
                </a:lnTo>
                <a:lnTo>
                  <a:pt x="654678" y="2921000"/>
                </a:lnTo>
                <a:lnTo>
                  <a:pt x="636708" y="2870200"/>
                </a:lnTo>
                <a:lnTo>
                  <a:pt x="621682" y="2832100"/>
                </a:lnTo>
                <a:lnTo>
                  <a:pt x="609620" y="2781300"/>
                </a:lnTo>
                <a:lnTo>
                  <a:pt x="600545" y="2730500"/>
                </a:lnTo>
                <a:lnTo>
                  <a:pt x="594476" y="2679700"/>
                </a:lnTo>
                <a:lnTo>
                  <a:pt x="591435" y="2628900"/>
                </a:lnTo>
                <a:lnTo>
                  <a:pt x="591444" y="2578100"/>
                </a:lnTo>
                <a:lnTo>
                  <a:pt x="594523" y="2527300"/>
                </a:lnTo>
                <a:lnTo>
                  <a:pt x="600693" y="2476500"/>
                </a:lnTo>
                <a:lnTo>
                  <a:pt x="609976" y="2425700"/>
                </a:lnTo>
                <a:lnTo>
                  <a:pt x="622393" y="2374900"/>
                </a:lnTo>
                <a:lnTo>
                  <a:pt x="632752" y="2336800"/>
                </a:lnTo>
                <a:lnTo>
                  <a:pt x="644657" y="2298700"/>
                </a:lnTo>
                <a:lnTo>
                  <a:pt x="658127" y="2260600"/>
                </a:lnTo>
                <a:lnTo>
                  <a:pt x="673175" y="2222500"/>
                </a:lnTo>
                <a:lnTo>
                  <a:pt x="689819" y="2184400"/>
                </a:lnTo>
                <a:lnTo>
                  <a:pt x="708075" y="2146300"/>
                </a:lnTo>
                <a:lnTo>
                  <a:pt x="727957" y="2108200"/>
                </a:lnTo>
                <a:lnTo>
                  <a:pt x="749483" y="2070100"/>
                </a:lnTo>
                <a:lnTo>
                  <a:pt x="772668" y="2044700"/>
                </a:lnTo>
                <a:lnTo>
                  <a:pt x="797527" y="2006600"/>
                </a:lnTo>
                <a:lnTo>
                  <a:pt x="824078" y="1968500"/>
                </a:lnTo>
                <a:lnTo>
                  <a:pt x="852336" y="1943100"/>
                </a:lnTo>
                <a:lnTo>
                  <a:pt x="882316" y="1905000"/>
                </a:lnTo>
                <a:lnTo>
                  <a:pt x="914035" y="1879600"/>
                </a:lnTo>
                <a:lnTo>
                  <a:pt x="947509" y="1841500"/>
                </a:lnTo>
                <a:lnTo>
                  <a:pt x="982753" y="1816100"/>
                </a:lnTo>
                <a:lnTo>
                  <a:pt x="1019784" y="1790700"/>
                </a:lnTo>
                <a:lnTo>
                  <a:pt x="1058617" y="1765300"/>
                </a:lnTo>
                <a:lnTo>
                  <a:pt x="1099269" y="1739900"/>
                </a:lnTo>
                <a:lnTo>
                  <a:pt x="1141755" y="1714500"/>
                </a:lnTo>
                <a:lnTo>
                  <a:pt x="1186091" y="1701800"/>
                </a:lnTo>
                <a:lnTo>
                  <a:pt x="1232293" y="1676400"/>
                </a:lnTo>
                <a:lnTo>
                  <a:pt x="1280378" y="1663700"/>
                </a:lnTo>
                <a:lnTo>
                  <a:pt x="1382257" y="1638300"/>
                </a:lnTo>
                <a:lnTo>
                  <a:pt x="1491856" y="1612900"/>
                </a:lnTo>
                <a:lnTo>
                  <a:pt x="1549590" y="1600200"/>
                </a:lnTo>
                <a:lnTo>
                  <a:pt x="2534721" y="1600200"/>
                </a:lnTo>
                <a:lnTo>
                  <a:pt x="3639253" y="0"/>
                </a:lnTo>
                <a:close/>
              </a:path>
              <a:path w="6226810" h="4394200">
                <a:moveTo>
                  <a:pt x="4401513" y="723900"/>
                </a:moveTo>
                <a:lnTo>
                  <a:pt x="3669403" y="723900"/>
                </a:lnTo>
                <a:lnTo>
                  <a:pt x="1812206" y="3365500"/>
                </a:lnTo>
                <a:lnTo>
                  <a:pt x="2885470" y="3365500"/>
                </a:lnTo>
                <a:lnTo>
                  <a:pt x="4126552" y="1600200"/>
                </a:lnTo>
                <a:lnTo>
                  <a:pt x="6036116" y="1600200"/>
                </a:lnTo>
                <a:lnTo>
                  <a:pt x="6012975" y="1562100"/>
                </a:lnTo>
                <a:lnTo>
                  <a:pt x="5988541" y="1511300"/>
                </a:lnTo>
                <a:lnTo>
                  <a:pt x="5962817" y="1473200"/>
                </a:lnTo>
                <a:lnTo>
                  <a:pt x="5935810" y="1435100"/>
                </a:lnTo>
                <a:lnTo>
                  <a:pt x="5907524" y="1397000"/>
                </a:lnTo>
                <a:lnTo>
                  <a:pt x="5867892" y="1346200"/>
                </a:lnTo>
                <a:lnTo>
                  <a:pt x="5824061" y="1308100"/>
                </a:lnTo>
                <a:lnTo>
                  <a:pt x="5800513" y="1282700"/>
                </a:lnTo>
                <a:lnTo>
                  <a:pt x="5750036" y="1231900"/>
                </a:lnTo>
                <a:lnTo>
                  <a:pt x="5694900" y="1181100"/>
                </a:lnTo>
                <a:lnTo>
                  <a:pt x="5665527" y="1155700"/>
                </a:lnTo>
                <a:lnTo>
                  <a:pt x="5634920" y="1130300"/>
                </a:lnTo>
                <a:lnTo>
                  <a:pt x="5603057" y="1104900"/>
                </a:lnTo>
                <a:lnTo>
                  <a:pt x="5569913" y="1079500"/>
                </a:lnTo>
                <a:lnTo>
                  <a:pt x="5535467" y="1054100"/>
                </a:lnTo>
                <a:lnTo>
                  <a:pt x="5499695" y="1028700"/>
                </a:lnTo>
                <a:lnTo>
                  <a:pt x="5462574" y="1016000"/>
                </a:lnTo>
                <a:lnTo>
                  <a:pt x="5424081" y="990600"/>
                </a:lnTo>
                <a:lnTo>
                  <a:pt x="5384193" y="965200"/>
                </a:lnTo>
                <a:lnTo>
                  <a:pt x="5342888" y="952500"/>
                </a:lnTo>
                <a:lnTo>
                  <a:pt x="5300142" y="927100"/>
                </a:lnTo>
                <a:lnTo>
                  <a:pt x="5255932" y="914400"/>
                </a:lnTo>
                <a:lnTo>
                  <a:pt x="5210236" y="889000"/>
                </a:lnTo>
                <a:lnTo>
                  <a:pt x="5163030" y="876300"/>
                </a:lnTo>
                <a:lnTo>
                  <a:pt x="5114291" y="850900"/>
                </a:lnTo>
                <a:lnTo>
                  <a:pt x="5012124" y="825500"/>
                </a:lnTo>
                <a:lnTo>
                  <a:pt x="4903550" y="800100"/>
                </a:lnTo>
                <a:lnTo>
                  <a:pt x="4728275" y="762000"/>
                </a:lnTo>
                <a:lnTo>
                  <a:pt x="4666448" y="749300"/>
                </a:lnTo>
                <a:lnTo>
                  <a:pt x="4602881" y="749300"/>
                </a:lnTo>
                <a:lnTo>
                  <a:pt x="4537551" y="736600"/>
                </a:lnTo>
                <a:lnTo>
                  <a:pt x="4470437" y="736600"/>
                </a:lnTo>
                <a:lnTo>
                  <a:pt x="4401513" y="723900"/>
                </a:lnTo>
                <a:close/>
              </a:path>
            </a:pathLst>
          </a:custGeom>
          <a:solidFill>
            <a:srgbClr val="F1F1F2"/>
          </a:solidFill>
        </p:spPr>
        <p:txBody>
          <a:bodyPr wrap="square" lIns="0" tIns="0" rIns="0" bIns="0" rtlCol="0"/>
          <a:lstStyle/>
          <a:p>
            <a:endParaRPr/>
          </a:p>
        </p:txBody>
      </p:sp>
      <p:sp>
        <p:nvSpPr>
          <p:cNvPr id="57" name="object 3">
            <a:extLst>
              <a:ext uri="{FF2B5EF4-FFF2-40B4-BE49-F238E27FC236}">
                <a16:creationId xmlns:a16="http://schemas.microsoft.com/office/drawing/2014/main" xmlns="" id="{113A44DE-E746-9A49-9709-95CDA76B7DFB}"/>
              </a:ext>
            </a:extLst>
          </p:cNvPr>
          <p:cNvSpPr/>
          <p:nvPr/>
        </p:nvSpPr>
        <p:spPr>
          <a:xfrm>
            <a:off x="6065130" y="5259"/>
            <a:ext cx="3840897" cy="3829050"/>
          </a:xfrm>
          <a:custGeom>
            <a:avLst/>
            <a:gdLst/>
            <a:ahLst/>
            <a:cxnLst/>
            <a:rect l="l" t="t" r="r" b="b"/>
            <a:pathLst>
              <a:path w="6303009" h="5105400">
                <a:moveTo>
                  <a:pt x="6302967" y="1130299"/>
                </a:moveTo>
                <a:lnTo>
                  <a:pt x="4733571" y="1130299"/>
                </a:lnTo>
                <a:lnTo>
                  <a:pt x="4792527" y="1142999"/>
                </a:lnTo>
                <a:lnTo>
                  <a:pt x="4849682" y="1142999"/>
                </a:lnTo>
                <a:lnTo>
                  <a:pt x="4958495" y="1168399"/>
                </a:lnTo>
                <a:lnTo>
                  <a:pt x="5059829" y="1193799"/>
                </a:lnTo>
                <a:lnTo>
                  <a:pt x="5107635" y="1206499"/>
                </a:lnTo>
                <a:lnTo>
                  <a:pt x="5153503" y="1219199"/>
                </a:lnTo>
                <a:lnTo>
                  <a:pt x="5197410" y="1244599"/>
                </a:lnTo>
                <a:lnTo>
                  <a:pt x="5239334" y="1257299"/>
                </a:lnTo>
                <a:lnTo>
                  <a:pt x="5279252" y="1282699"/>
                </a:lnTo>
                <a:lnTo>
                  <a:pt x="5317141" y="1295399"/>
                </a:lnTo>
                <a:lnTo>
                  <a:pt x="5352979" y="1320799"/>
                </a:lnTo>
                <a:lnTo>
                  <a:pt x="5386743" y="1346199"/>
                </a:lnTo>
                <a:lnTo>
                  <a:pt x="5418409" y="1371599"/>
                </a:lnTo>
                <a:lnTo>
                  <a:pt x="5447957" y="1396999"/>
                </a:lnTo>
                <a:lnTo>
                  <a:pt x="5475362" y="1435099"/>
                </a:lnTo>
                <a:lnTo>
                  <a:pt x="5500602" y="1460499"/>
                </a:lnTo>
                <a:lnTo>
                  <a:pt x="5527306" y="1498599"/>
                </a:lnTo>
                <a:lnTo>
                  <a:pt x="5551126" y="1536699"/>
                </a:lnTo>
                <a:lnTo>
                  <a:pt x="5572040" y="1574799"/>
                </a:lnTo>
                <a:lnTo>
                  <a:pt x="5590028" y="1625599"/>
                </a:lnTo>
                <a:lnTo>
                  <a:pt x="5605069" y="1663699"/>
                </a:lnTo>
                <a:lnTo>
                  <a:pt x="5617141" y="1714499"/>
                </a:lnTo>
                <a:lnTo>
                  <a:pt x="5626225" y="1765299"/>
                </a:lnTo>
                <a:lnTo>
                  <a:pt x="5632300" y="1816099"/>
                </a:lnTo>
                <a:lnTo>
                  <a:pt x="5635343" y="1866899"/>
                </a:lnTo>
                <a:lnTo>
                  <a:pt x="5635336" y="1917699"/>
                </a:lnTo>
                <a:lnTo>
                  <a:pt x="5632256" y="1968499"/>
                </a:lnTo>
                <a:lnTo>
                  <a:pt x="5626082" y="2019299"/>
                </a:lnTo>
                <a:lnTo>
                  <a:pt x="5616795" y="2070099"/>
                </a:lnTo>
                <a:lnTo>
                  <a:pt x="5604373" y="2120899"/>
                </a:lnTo>
                <a:lnTo>
                  <a:pt x="5590528" y="2171699"/>
                </a:lnTo>
                <a:lnTo>
                  <a:pt x="5574256" y="2222499"/>
                </a:lnTo>
                <a:lnTo>
                  <a:pt x="5555654" y="2260599"/>
                </a:lnTo>
                <a:lnTo>
                  <a:pt x="5534818" y="2311399"/>
                </a:lnTo>
                <a:lnTo>
                  <a:pt x="5511845" y="2349499"/>
                </a:lnTo>
                <a:lnTo>
                  <a:pt x="5486829" y="2387599"/>
                </a:lnTo>
                <a:lnTo>
                  <a:pt x="5459868" y="2425699"/>
                </a:lnTo>
                <a:lnTo>
                  <a:pt x="5431058" y="2463799"/>
                </a:lnTo>
                <a:lnTo>
                  <a:pt x="5400495" y="2501899"/>
                </a:lnTo>
                <a:lnTo>
                  <a:pt x="5368275" y="2539999"/>
                </a:lnTo>
                <a:lnTo>
                  <a:pt x="5334494" y="2565399"/>
                </a:lnTo>
                <a:lnTo>
                  <a:pt x="5299248" y="2603499"/>
                </a:lnTo>
                <a:lnTo>
                  <a:pt x="5262635" y="2628899"/>
                </a:lnTo>
                <a:lnTo>
                  <a:pt x="5224749" y="2654299"/>
                </a:lnTo>
                <a:lnTo>
                  <a:pt x="5185687" y="2692399"/>
                </a:lnTo>
                <a:lnTo>
                  <a:pt x="5145546" y="2717799"/>
                </a:lnTo>
                <a:lnTo>
                  <a:pt x="5104421" y="2730499"/>
                </a:lnTo>
                <a:lnTo>
                  <a:pt x="5062409" y="2755899"/>
                </a:lnTo>
                <a:lnTo>
                  <a:pt x="5019605" y="2781299"/>
                </a:lnTo>
                <a:lnTo>
                  <a:pt x="4932010" y="2806699"/>
                </a:lnTo>
                <a:lnTo>
                  <a:pt x="4887410" y="2832099"/>
                </a:lnTo>
                <a:lnTo>
                  <a:pt x="4751557" y="2870199"/>
                </a:lnTo>
                <a:lnTo>
                  <a:pt x="4705909" y="2870199"/>
                </a:lnTo>
                <a:lnTo>
                  <a:pt x="4660239" y="2882899"/>
                </a:lnTo>
                <a:lnTo>
                  <a:pt x="4614644" y="2882899"/>
                </a:lnTo>
                <a:lnTo>
                  <a:pt x="4569219" y="2895599"/>
                </a:lnTo>
                <a:lnTo>
                  <a:pt x="3691893" y="2895599"/>
                </a:lnTo>
                <a:lnTo>
                  <a:pt x="2166204" y="5105399"/>
                </a:lnTo>
                <a:lnTo>
                  <a:pt x="3233118" y="5105399"/>
                </a:lnTo>
                <a:lnTo>
                  <a:pt x="4154097" y="3771899"/>
                </a:lnTo>
                <a:lnTo>
                  <a:pt x="4653251" y="3771899"/>
                </a:lnTo>
                <a:lnTo>
                  <a:pt x="4709658" y="3759199"/>
                </a:lnTo>
                <a:lnTo>
                  <a:pt x="4765264" y="3759199"/>
                </a:lnTo>
                <a:lnTo>
                  <a:pt x="4874062" y="3733799"/>
                </a:lnTo>
                <a:lnTo>
                  <a:pt x="4927247" y="3733799"/>
                </a:lnTo>
                <a:lnTo>
                  <a:pt x="5131804" y="3682999"/>
                </a:lnTo>
                <a:lnTo>
                  <a:pt x="5180879" y="3657599"/>
                </a:lnTo>
                <a:lnTo>
                  <a:pt x="5276529" y="3632199"/>
                </a:lnTo>
                <a:lnTo>
                  <a:pt x="5323095" y="3606799"/>
                </a:lnTo>
                <a:lnTo>
                  <a:pt x="5368818" y="3594099"/>
                </a:lnTo>
                <a:lnTo>
                  <a:pt x="5413694" y="3568699"/>
                </a:lnTo>
                <a:lnTo>
                  <a:pt x="5457719" y="3543299"/>
                </a:lnTo>
                <a:lnTo>
                  <a:pt x="5500889" y="3530599"/>
                </a:lnTo>
                <a:lnTo>
                  <a:pt x="5543202" y="3505199"/>
                </a:lnTo>
                <a:lnTo>
                  <a:pt x="5584652" y="3479799"/>
                </a:lnTo>
                <a:lnTo>
                  <a:pt x="5625237" y="3454399"/>
                </a:lnTo>
                <a:lnTo>
                  <a:pt x="5664954" y="3428999"/>
                </a:lnTo>
                <a:lnTo>
                  <a:pt x="5703797" y="3403599"/>
                </a:lnTo>
                <a:lnTo>
                  <a:pt x="5741764" y="3378199"/>
                </a:lnTo>
                <a:lnTo>
                  <a:pt x="5778852" y="3340099"/>
                </a:lnTo>
                <a:lnTo>
                  <a:pt x="5815055" y="3314699"/>
                </a:lnTo>
                <a:lnTo>
                  <a:pt x="5850372" y="3289299"/>
                </a:lnTo>
                <a:lnTo>
                  <a:pt x="5884798" y="3263899"/>
                </a:lnTo>
                <a:lnTo>
                  <a:pt x="5918329" y="3225799"/>
                </a:lnTo>
                <a:lnTo>
                  <a:pt x="5950962" y="3200399"/>
                </a:lnTo>
                <a:lnTo>
                  <a:pt x="5982694" y="3162299"/>
                </a:lnTo>
                <a:lnTo>
                  <a:pt x="6013520" y="3136899"/>
                </a:lnTo>
                <a:lnTo>
                  <a:pt x="6043437" y="3098799"/>
                </a:lnTo>
                <a:lnTo>
                  <a:pt x="6072442" y="3060699"/>
                </a:lnTo>
                <a:lnTo>
                  <a:pt x="6100530" y="3035299"/>
                </a:lnTo>
                <a:lnTo>
                  <a:pt x="6127699" y="2997199"/>
                </a:lnTo>
                <a:lnTo>
                  <a:pt x="6153944" y="2959099"/>
                </a:lnTo>
                <a:lnTo>
                  <a:pt x="6179262" y="2933699"/>
                </a:lnTo>
                <a:lnTo>
                  <a:pt x="6203649" y="2895599"/>
                </a:lnTo>
                <a:lnTo>
                  <a:pt x="6227102" y="2857499"/>
                </a:lnTo>
                <a:lnTo>
                  <a:pt x="6249617" y="2819399"/>
                </a:lnTo>
                <a:lnTo>
                  <a:pt x="6271190" y="2781299"/>
                </a:lnTo>
                <a:lnTo>
                  <a:pt x="6291818" y="2755899"/>
                </a:lnTo>
                <a:lnTo>
                  <a:pt x="6302967" y="2730499"/>
                </a:lnTo>
                <a:lnTo>
                  <a:pt x="6302967" y="1130299"/>
                </a:lnTo>
                <a:close/>
              </a:path>
              <a:path w="6303009" h="5105400">
                <a:moveTo>
                  <a:pt x="3596901" y="0"/>
                </a:moveTo>
                <a:lnTo>
                  <a:pt x="2529940" y="0"/>
                </a:lnTo>
                <a:lnTo>
                  <a:pt x="2360590" y="241299"/>
                </a:lnTo>
                <a:lnTo>
                  <a:pt x="1897855" y="241299"/>
                </a:lnTo>
                <a:lnTo>
                  <a:pt x="1837780" y="253999"/>
                </a:lnTo>
                <a:lnTo>
                  <a:pt x="1720764" y="253999"/>
                </a:lnTo>
                <a:lnTo>
                  <a:pt x="1663816" y="266699"/>
                </a:lnTo>
                <a:lnTo>
                  <a:pt x="1607901" y="266699"/>
                </a:lnTo>
                <a:lnTo>
                  <a:pt x="1499162" y="292099"/>
                </a:lnTo>
                <a:lnTo>
                  <a:pt x="1293936" y="342899"/>
                </a:lnTo>
                <a:lnTo>
                  <a:pt x="1245161" y="368299"/>
                </a:lnTo>
                <a:lnTo>
                  <a:pt x="1150623" y="393699"/>
                </a:lnTo>
                <a:lnTo>
                  <a:pt x="1104853" y="419099"/>
                </a:lnTo>
                <a:lnTo>
                  <a:pt x="1060077" y="444499"/>
                </a:lnTo>
                <a:lnTo>
                  <a:pt x="1016292" y="457199"/>
                </a:lnTo>
                <a:lnTo>
                  <a:pt x="973494" y="482599"/>
                </a:lnTo>
                <a:lnTo>
                  <a:pt x="931679" y="507999"/>
                </a:lnTo>
                <a:lnTo>
                  <a:pt x="890844" y="533399"/>
                </a:lnTo>
                <a:lnTo>
                  <a:pt x="850985" y="558799"/>
                </a:lnTo>
                <a:lnTo>
                  <a:pt x="812099" y="584199"/>
                </a:lnTo>
                <a:lnTo>
                  <a:pt x="774181" y="609599"/>
                </a:lnTo>
                <a:lnTo>
                  <a:pt x="737228" y="634999"/>
                </a:lnTo>
                <a:lnTo>
                  <a:pt x="701237" y="673099"/>
                </a:lnTo>
                <a:lnTo>
                  <a:pt x="666203" y="698499"/>
                </a:lnTo>
                <a:lnTo>
                  <a:pt x="632124" y="723899"/>
                </a:lnTo>
                <a:lnTo>
                  <a:pt x="598995" y="761999"/>
                </a:lnTo>
                <a:lnTo>
                  <a:pt x="566813" y="787399"/>
                </a:lnTo>
                <a:lnTo>
                  <a:pt x="535574" y="825499"/>
                </a:lnTo>
                <a:lnTo>
                  <a:pt x="505274" y="850899"/>
                </a:lnTo>
                <a:lnTo>
                  <a:pt x="475911" y="888999"/>
                </a:lnTo>
                <a:lnTo>
                  <a:pt x="447480" y="914399"/>
                </a:lnTo>
                <a:lnTo>
                  <a:pt x="419977" y="952499"/>
                </a:lnTo>
                <a:lnTo>
                  <a:pt x="393399" y="990599"/>
                </a:lnTo>
                <a:lnTo>
                  <a:pt x="367742" y="1015999"/>
                </a:lnTo>
                <a:lnTo>
                  <a:pt x="343003" y="1054099"/>
                </a:lnTo>
                <a:lnTo>
                  <a:pt x="319178" y="1092199"/>
                </a:lnTo>
                <a:lnTo>
                  <a:pt x="296263" y="1130299"/>
                </a:lnTo>
                <a:lnTo>
                  <a:pt x="274254" y="1168399"/>
                </a:lnTo>
                <a:lnTo>
                  <a:pt x="253149" y="1193799"/>
                </a:lnTo>
                <a:lnTo>
                  <a:pt x="232943" y="1231899"/>
                </a:lnTo>
                <a:lnTo>
                  <a:pt x="213633" y="1269999"/>
                </a:lnTo>
                <a:lnTo>
                  <a:pt x="195214" y="1308099"/>
                </a:lnTo>
                <a:lnTo>
                  <a:pt x="177684" y="1346199"/>
                </a:lnTo>
                <a:lnTo>
                  <a:pt x="161039" y="1384299"/>
                </a:lnTo>
                <a:lnTo>
                  <a:pt x="145275" y="1422399"/>
                </a:lnTo>
                <a:lnTo>
                  <a:pt x="130388" y="1460499"/>
                </a:lnTo>
                <a:lnTo>
                  <a:pt x="116375" y="1485899"/>
                </a:lnTo>
                <a:lnTo>
                  <a:pt x="103231" y="1523999"/>
                </a:lnTo>
                <a:lnTo>
                  <a:pt x="90955" y="1562099"/>
                </a:lnTo>
                <a:lnTo>
                  <a:pt x="79541" y="1600199"/>
                </a:lnTo>
                <a:lnTo>
                  <a:pt x="68986" y="1638299"/>
                </a:lnTo>
                <a:lnTo>
                  <a:pt x="59287" y="1676399"/>
                </a:lnTo>
                <a:lnTo>
                  <a:pt x="47062" y="1727199"/>
                </a:lnTo>
                <a:lnTo>
                  <a:pt x="36258" y="1777999"/>
                </a:lnTo>
                <a:lnTo>
                  <a:pt x="26869" y="1828799"/>
                </a:lnTo>
                <a:lnTo>
                  <a:pt x="18892" y="1866899"/>
                </a:lnTo>
                <a:lnTo>
                  <a:pt x="12321" y="1917699"/>
                </a:lnTo>
                <a:lnTo>
                  <a:pt x="7151" y="1968499"/>
                </a:lnTo>
                <a:lnTo>
                  <a:pt x="3377" y="2019299"/>
                </a:lnTo>
                <a:lnTo>
                  <a:pt x="995" y="2070099"/>
                </a:lnTo>
                <a:lnTo>
                  <a:pt x="0" y="2120899"/>
                </a:lnTo>
                <a:lnTo>
                  <a:pt x="386" y="2171699"/>
                </a:lnTo>
                <a:lnTo>
                  <a:pt x="2149" y="2222499"/>
                </a:lnTo>
                <a:lnTo>
                  <a:pt x="5285" y="2260599"/>
                </a:lnTo>
                <a:lnTo>
                  <a:pt x="9788" y="2311399"/>
                </a:lnTo>
                <a:lnTo>
                  <a:pt x="15653" y="2362199"/>
                </a:lnTo>
                <a:lnTo>
                  <a:pt x="22876" y="2412999"/>
                </a:lnTo>
                <a:lnTo>
                  <a:pt x="31452" y="2451099"/>
                </a:lnTo>
                <a:lnTo>
                  <a:pt x="41376" y="2501899"/>
                </a:lnTo>
                <a:lnTo>
                  <a:pt x="52642" y="2552699"/>
                </a:lnTo>
                <a:lnTo>
                  <a:pt x="65247" y="2590799"/>
                </a:lnTo>
                <a:lnTo>
                  <a:pt x="79185" y="2641599"/>
                </a:lnTo>
                <a:lnTo>
                  <a:pt x="94452" y="2679699"/>
                </a:lnTo>
                <a:lnTo>
                  <a:pt x="111042" y="2730499"/>
                </a:lnTo>
                <a:lnTo>
                  <a:pt x="128951" y="2768599"/>
                </a:lnTo>
                <a:lnTo>
                  <a:pt x="148174" y="2819399"/>
                </a:lnTo>
                <a:lnTo>
                  <a:pt x="168706" y="2857499"/>
                </a:lnTo>
                <a:lnTo>
                  <a:pt x="190542" y="2895599"/>
                </a:lnTo>
                <a:lnTo>
                  <a:pt x="213677" y="2933699"/>
                </a:lnTo>
                <a:lnTo>
                  <a:pt x="238107" y="2984499"/>
                </a:lnTo>
                <a:lnTo>
                  <a:pt x="263827" y="3022599"/>
                </a:lnTo>
                <a:lnTo>
                  <a:pt x="290832" y="3060699"/>
                </a:lnTo>
                <a:lnTo>
                  <a:pt x="319116" y="3098799"/>
                </a:lnTo>
                <a:lnTo>
                  <a:pt x="358762" y="3149599"/>
                </a:lnTo>
                <a:lnTo>
                  <a:pt x="380147" y="3162299"/>
                </a:lnTo>
                <a:lnTo>
                  <a:pt x="402605" y="3187699"/>
                </a:lnTo>
                <a:lnTo>
                  <a:pt x="450829" y="3238499"/>
                </a:lnTo>
                <a:lnTo>
                  <a:pt x="503618" y="3289299"/>
                </a:lnTo>
                <a:lnTo>
                  <a:pt x="561158" y="3340099"/>
                </a:lnTo>
                <a:lnTo>
                  <a:pt x="591766" y="3365499"/>
                </a:lnTo>
                <a:lnTo>
                  <a:pt x="623631" y="3390899"/>
                </a:lnTo>
                <a:lnTo>
                  <a:pt x="656775" y="3416299"/>
                </a:lnTo>
                <a:lnTo>
                  <a:pt x="691222" y="3441699"/>
                </a:lnTo>
                <a:lnTo>
                  <a:pt x="726994" y="3454399"/>
                </a:lnTo>
                <a:lnTo>
                  <a:pt x="764115" y="3479799"/>
                </a:lnTo>
                <a:lnTo>
                  <a:pt x="802607" y="3505199"/>
                </a:lnTo>
                <a:lnTo>
                  <a:pt x="842494" y="3530599"/>
                </a:lnTo>
                <a:lnTo>
                  <a:pt x="883799" y="3543299"/>
                </a:lnTo>
                <a:lnTo>
                  <a:pt x="926545" y="3568699"/>
                </a:lnTo>
                <a:lnTo>
                  <a:pt x="970754" y="3581399"/>
                </a:lnTo>
                <a:lnTo>
                  <a:pt x="1016450" y="3606799"/>
                </a:lnTo>
                <a:lnTo>
                  <a:pt x="1063655" y="3619499"/>
                </a:lnTo>
                <a:lnTo>
                  <a:pt x="1112394" y="3644899"/>
                </a:lnTo>
                <a:lnTo>
                  <a:pt x="1162688" y="3657599"/>
                </a:lnTo>
                <a:lnTo>
                  <a:pt x="1268036" y="3682999"/>
                </a:lnTo>
                <a:lnTo>
                  <a:pt x="1379883" y="3708399"/>
                </a:lnTo>
                <a:lnTo>
                  <a:pt x="1560244" y="3746499"/>
                </a:lnTo>
                <a:lnTo>
                  <a:pt x="1623813" y="3746499"/>
                </a:lnTo>
                <a:lnTo>
                  <a:pt x="1689146" y="3759199"/>
                </a:lnTo>
                <a:lnTo>
                  <a:pt x="1756264" y="3759199"/>
                </a:lnTo>
                <a:lnTo>
                  <a:pt x="1825192" y="3771899"/>
                </a:lnTo>
                <a:lnTo>
                  <a:pt x="2557364" y="3771899"/>
                </a:lnTo>
                <a:lnTo>
                  <a:pt x="3173441" y="2895599"/>
                </a:lnTo>
                <a:lnTo>
                  <a:pt x="1968567" y="2895599"/>
                </a:lnTo>
                <a:lnTo>
                  <a:pt x="1904351" y="2882899"/>
                </a:lnTo>
                <a:lnTo>
                  <a:pt x="1722182" y="2882899"/>
                </a:lnTo>
                <a:lnTo>
                  <a:pt x="1609695" y="2857499"/>
                </a:lnTo>
                <a:lnTo>
                  <a:pt x="1556209" y="2857499"/>
                </a:lnTo>
                <a:lnTo>
                  <a:pt x="1454864" y="2832099"/>
                </a:lnTo>
                <a:lnTo>
                  <a:pt x="1407051" y="2806699"/>
                </a:lnTo>
                <a:lnTo>
                  <a:pt x="1361175" y="2793999"/>
                </a:lnTo>
                <a:lnTo>
                  <a:pt x="1317260" y="2781299"/>
                </a:lnTo>
                <a:lnTo>
                  <a:pt x="1275328" y="2755899"/>
                </a:lnTo>
                <a:lnTo>
                  <a:pt x="1235401" y="2743199"/>
                </a:lnTo>
                <a:lnTo>
                  <a:pt x="1197504" y="2717799"/>
                </a:lnTo>
                <a:lnTo>
                  <a:pt x="1161658" y="2692399"/>
                </a:lnTo>
                <a:lnTo>
                  <a:pt x="1127887" y="2666999"/>
                </a:lnTo>
                <a:lnTo>
                  <a:pt x="1096214" y="2641599"/>
                </a:lnTo>
                <a:lnTo>
                  <a:pt x="1066661" y="2616199"/>
                </a:lnTo>
                <a:lnTo>
                  <a:pt x="1014009" y="2552699"/>
                </a:lnTo>
                <a:lnTo>
                  <a:pt x="987335" y="2514599"/>
                </a:lnTo>
                <a:lnTo>
                  <a:pt x="963542" y="2476499"/>
                </a:lnTo>
                <a:lnTo>
                  <a:pt x="942649" y="2438399"/>
                </a:lnTo>
                <a:lnTo>
                  <a:pt x="924679" y="2400299"/>
                </a:lnTo>
                <a:lnTo>
                  <a:pt x="909653" y="2349499"/>
                </a:lnTo>
                <a:lnTo>
                  <a:pt x="897591" y="2298699"/>
                </a:lnTo>
                <a:lnTo>
                  <a:pt x="888516" y="2260599"/>
                </a:lnTo>
                <a:lnTo>
                  <a:pt x="882447" y="2209799"/>
                </a:lnTo>
                <a:lnTo>
                  <a:pt x="879406" y="2158999"/>
                </a:lnTo>
                <a:lnTo>
                  <a:pt x="879415" y="2108199"/>
                </a:lnTo>
                <a:lnTo>
                  <a:pt x="882494" y="2057399"/>
                </a:lnTo>
                <a:lnTo>
                  <a:pt x="888664" y="1993899"/>
                </a:lnTo>
                <a:lnTo>
                  <a:pt x="897948" y="1943099"/>
                </a:lnTo>
                <a:lnTo>
                  <a:pt x="910364" y="1892299"/>
                </a:lnTo>
                <a:lnTo>
                  <a:pt x="920723" y="1854199"/>
                </a:lnTo>
                <a:lnTo>
                  <a:pt x="932628" y="1816099"/>
                </a:lnTo>
                <a:lnTo>
                  <a:pt x="946098" y="1777999"/>
                </a:lnTo>
                <a:lnTo>
                  <a:pt x="961146" y="1739899"/>
                </a:lnTo>
                <a:lnTo>
                  <a:pt x="977790" y="1701799"/>
                </a:lnTo>
                <a:lnTo>
                  <a:pt x="996046" y="1663699"/>
                </a:lnTo>
                <a:lnTo>
                  <a:pt x="1015928" y="1638299"/>
                </a:lnTo>
                <a:lnTo>
                  <a:pt x="1037454" y="1600199"/>
                </a:lnTo>
                <a:lnTo>
                  <a:pt x="1060639" y="1562099"/>
                </a:lnTo>
                <a:lnTo>
                  <a:pt x="1085498" y="1523999"/>
                </a:lnTo>
                <a:lnTo>
                  <a:pt x="1112049" y="1498599"/>
                </a:lnTo>
                <a:lnTo>
                  <a:pt x="1140307" y="1460499"/>
                </a:lnTo>
                <a:lnTo>
                  <a:pt x="1170287" y="1435099"/>
                </a:lnTo>
                <a:lnTo>
                  <a:pt x="1202006" y="1396999"/>
                </a:lnTo>
                <a:lnTo>
                  <a:pt x="1235480" y="1371599"/>
                </a:lnTo>
                <a:lnTo>
                  <a:pt x="1270724" y="1346199"/>
                </a:lnTo>
                <a:lnTo>
                  <a:pt x="1307755" y="1308099"/>
                </a:lnTo>
                <a:lnTo>
                  <a:pt x="1346588" y="1282699"/>
                </a:lnTo>
                <a:lnTo>
                  <a:pt x="1387240" y="1257299"/>
                </a:lnTo>
                <a:lnTo>
                  <a:pt x="1429726" y="1244599"/>
                </a:lnTo>
                <a:lnTo>
                  <a:pt x="1474062" y="1219199"/>
                </a:lnTo>
                <a:lnTo>
                  <a:pt x="1520264" y="1206499"/>
                </a:lnTo>
                <a:lnTo>
                  <a:pt x="1568349" y="1181099"/>
                </a:lnTo>
                <a:lnTo>
                  <a:pt x="1670228" y="1155699"/>
                </a:lnTo>
                <a:lnTo>
                  <a:pt x="1779827" y="1130299"/>
                </a:lnTo>
                <a:lnTo>
                  <a:pt x="2822692" y="1130299"/>
                </a:lnTo>
                <a:lnTo>
                  <a:pt x="3596901" y="0"/>
                </a:lnTo>
                <a:close/>
              </a:path>
              <a:path w="6303009" h="5105400">
                <a:moveTo>
                  <a:pt x="4758408" y="253999"/>
                </a:moveTo>
                <a:lnTo>
                  <a:pt x="3957374" y="253999"/>
                </a:lnTo>
                <a:lnTo>
                  <a:pt x="2100177" y="2895599"/>
                </a:lnTo>
                <a:lnTo>
                  <a:pt x="3173441" y="2895599"/>
                </a:lnTo>
                <a:lnTo>
                  <a:pt x="4414523" y="1130299"/>
                </a:lnTo>
                <a:lnTo>
                  <a:pt x="6302967" y="1130299"/>
                </a:lnTo>
                <a:lnTo>
                  <a:pt x="6302967" y="1079499"/>
                </a:lnTo>
                <a:lnTo>
                  <a:pt x="6300946" y="1079499"/>
                </a:lnTo>
                <a:lnTo>
                  <a:pt x="6276512" y="1041399"/>
                </a:lnTo>
                <a:lnTo>
                  <a:pt x="6250788" y="1003299"/>
                </a:lnTo>
                <a:lnTo>
                  <a:pt x="6223781" y="965199"/>
                </a:lnTo>
                <a:lnTo>
                  <a:pt x="6195495" y="927099"/>
                </a:lnTo>
                <a:lnTo>
                  <a:pt x="6155863" y="876299"/>
                </a:lnTo>
                <a:lnTo>
                  <a:pt x="6112032" y="825499"/>
                </a:lnTo>
                <a:lnTo>
                  <a:pt x="6063816" y="774699"/>
                </a:lnTo>
                <a:lnTo>
                  <a:pt x="6011033" y="723899"/>
                </a:lnTo>
                <a:lnTo>
                  <a:pt x="5953498" y="673099"/>
                </a:lnTo>
                <a:lnTo>
                  <a:pt x="5922891" y="647699"/>
                </a:lnTo>
                <a:lnTo>
                  <a:pt x="5891028" y="622299"/>
                </a:lnTo>
                <a:lnTo>
                  <a:pt x="5857884" y="609599"/>
                </a:lnTo>
                <a:lnTo>
                  <a:pt x="5823438" y="584199"/>
                </a:lnTo>
                <a:lnTo>
                  <a:pt x="5787666" y="558799"/>
                </a:lnTo>
                <a:lnTo>
                  <a:pt x="5750545" y="533399"/>
                </a:lnTo>
                <a:lnTo>
                  <a:pt x="5712052" y="507999"/>
                </a:lnTo>
                <a:lnTo>
                  <a:pt x="5672164" y="495299"/>
                </a:lnTo>
                <a:lnTo>
                  <a:pt x="5630859" y="469899"/>
                </a:lnTo>
                <a:lnTo>
                  <a:pt x="5588113" y="457199"/>
                </a:lnTo>
                <a:lnTo>
                  <a:pt x="5543904" y="431799"/>
                </a:lnTo>
                <a:lnTo>
                  <a:pt x="5498207" y="419099"/>
                </a:lnTo>
                <a:lnTo>
                  <a:pt x="5451001" y="393699"/>
                </a:lnTo>
                <a:lnTo>
                  <a:pt x="5402262" y="380999"/>
                </a:lnTo>
                <a:lnTo>
                  <a:pt x="5351968" y="355599"/>
                </a:lnTo>
                <a:lnTo>
                  <a:pt x="5246620" y="330199"/>
                </a:lnTo>
                <a:lnTo>
                  <a:pt x="5076357" y="292099"/>
                </a:lnTo>
                <a:lnTo>
                  <a:pt x="5016246" y="279399"/>
                </a:lnTo>
                <a:lnTo>
                  <a:pt x="4954419" y="279399"/>
                </a:lnTo>
                <a:lnTo>
                  <a:pt x="4890852" y="266699"/>
                </a:lnTo>
                <a:lnTo>
                  <a:pt x="4825523" y="266699"/>
                </a:lnTo>
                <a:lnTo>
                  <a:pt x="4758408" y="253999"/>
                </a:lnTo>
                <a:close/>
              </a:path>
            </a:pathLst>
          </a:custGeom>
          <a:solidFill>
            <a:srgbClr val="F1F1F2"/>
          </a:solidFill>
        </p:spPr>
        <p:txBody>
          <a:bodyPr wrap="square" lIns="0" tIns="0" rIns="0" bIns="0" rtlCol="0"/>
          <a:lstStyle/>
          <a:p>
            <a:endParaRPr/>
          </a:p>
        </p:txBody>
      </p:sp>
      <p:grpSp>
        <p:nvGrpSpPr>
          <p:cNvPr id="58" name="Group 57">
            <a:extLst>
              <a:ext uri="{FF2B5EF4-FFF2-40B4-BE49-F238E27FC236}">
                <a16:creationId xmlns:a16="http://schemas.microsoft.com/office/drawing/2014/main" xmlns="" id="{128AD3B2-AA2B-044C-BE81-E84938DEA450}"/>
              </a:ext>
            </a:extLst>
          </p:cNvPr>
          <p:cNvGrpSpPr/>
          <p:nvPr/>
        </p:nvGrpSpPr>
        <p:grpSpPr>
          <a:xfrm>
            <a:off x="386950" y="360008"/>
            <a:ext cx="557244" cy="806645"/>
            <a:chOff x="634994" y="480009"/>
            <a:chExt cx="914452" cy="1075526"/>
          </a:xfrm>
        </p:grpSpPr>
        <p:pic>
          <p:nvPicPr>
            <p:cNvPr id="59" name="object 5">
              <a:extLst>
                <a:ext uri="{FF2B5EF4-FFF2-40B4-BE49-F238E27FC236}">
                  <a16:creationId xmlns:a16="http://schemas.microsoft.com/office/drawing/2014/main" xmlns="" id="{A267BA74-CF6E-8444-8748-661470FA8F4B}"/>
                </a:ext>
              </a:extLst>
            </p:cNvPr>
            <p:cNvPicPr/>
            <p:nvPr/>
          </p:nvPicPr>
          <p:blipFill>
            <a:blip r:embed="rId2" cstate="print"/>
            <a:stretch>
              <a:fillRect/>
            </a:stretch>
          </p:blipFill>
          <p:spPr>
            <a:xfrm>
              <a:off x="637218" y="1352696"/>
              <a:ext cx="163266" cy="78676"/>
            </a:xfrm>
            <a:prstGeom prst="rect">
              <a:avLst/>
            </a:prstGeom>
          </p:spPr>
        </p:pic>
        <p:pic>
          <p:nvPicPr>
            <p:cNvPr id="60" name="object 6">
              <a:extLst>
                <a:ext uri="{FF2B5EF4-FFF2-40B4-BE49-F238E27FC236}">
                  <a16:creationId xmlns:a16="http://schemas.microsoft.com/office/drawing/2014/main" xmlns="" id="{573E76A0-6E1D-5548-92E9-D5E74C2DED44}"/>
                </a:ext>
              </a:extLst>
            </p:cNvPr>
            <p:cNvPicPr/>
            <p:nvPr/>
          </p:nvPicPr>
          <p:blipFill>
            <a:blip r:embed="rId3" cstate="print"/>
            <a:stretch>
              <a:fillRect/>
            </a:stretch>
          </p:blipFill>
          <p:spPr>
            <a:xfrm>
              <a:off x="822641" y="1353580"/>
              <a:ext cx="341118" cy="89957"/>
            </a:xfrm>
            <a:prstGeom prst="rect">
              <a:avLst/>
            </a:prstGeom>
          </p:spPr>
        </p:pic>
        <p:sp>
          <p:nvSpPr>
            <p:cNvPr id="61" name="object 7">
              <a:extLst>
                <a:ext uri="{FF2B5EF4-FFF2-40B4-BE49-F238E27FC236}">
                  <a16:creationId xmlns:a16="http://schemas.microsoft.com/office/drawing/2014/main" xmlns="" id="{D8ACC6AC-501C-5C47-8DB6-B5AA9A51F396}"/>
                </a:ext>
              </a:extLst>
            </p:cNvPr>
            <p:cNvSpPr/>
            <p:nvPr/>
          </p:nvSpPr>
          <p:spPr>
            <a:xfrm>
              <a:off x="1192096" y="1353577"/>
              <a:ext cx="62230" cy="77470"/>
            </a:xfrm>
            <a:custGeom>
              <a:avLst/>
              <a:gdLst/>
              <a:ahLst/>
              <a:cxnLst/>
              <a:rect l="l" t="t" r="r" b="b"/>
              <a:pathLst>
                <a:path w="62230" h="77469">
                  <a:moveTo>
                    <a:pt x="10883" y="0"/>
                  </a:moveTo>
                  <a:lnTo>
                    <a:pt x="0" y="0"/>
                  </a:lnTo>
                  <a:lnTo>
                    <a:pt x="0" y="76923"/>
                  </a:lnTo>
                  <a:lnTo>
                    <a:pt x="31750" y="76923"/>
                  </a:lnTo>
                  <a:lnTo>
                    <a:pt x="44600" y="75284"/>
                  </a:lnTo>
                  <a:lnTo>
                    <a:pt x="54124" y="70399"/>
                  </a:lnTo>
                  <a:lnTo>
                    <a:pt x="55698" y="68249"/>
                  </a:lnTo>
                  <a:lnTo>
                    <a:pt x="10883" y="68249"/>
                  </a:lnTo>
                  <a:lnTo>
                    <a:pt x="10883" y="35483"/>
                  </a:lnTo>
                  <a:lnTo>
                    <a:pt x="56574" y="35483"/>
                  </a:lnTo>
                  <a:lnTo>
                    <a:pt x="54738" y="32935"/>
                  </a:lnTo>
                  <a:lnTo>
                    <a:pt x="45848" y="28348"/>
                  </a:lnTo>
                  <a:lnTo>
                    <a:pt x="33731" y="26809"/>
                  </a:lnTo>
                  <a:lnTo>
                    <a:pt x="10883" y="26809"/>
                  </a:lnTo>
                  <a:lnTo>
                    <a:pt x="10883" y="0"/>
                  </a:lnTo>
                  <a:close/>
                </a:path>
                <a:path w="62230" h="77469">
                  <a:moveTo>
                    <a:pt x="56574" y="35483"/>
                  </a:moveTo>
                  <a:lnTo>
                    <a:pt x="44170" y="35483"/>
                  </a:lnTo>
                  <a:lnTo>
                    <a:pt x="51079" y="40436"/>
                  </a:lnTo>
                  <a:lnTo>
                    <a:pt x="51079" y="51320"/>
                  </a:lnTo>
                  <a:lnTo>
                    <a:pt x="49782" y="58643"/>
                  </a:lnTo>
                  <a:lnTo>
                    <a:pt x="45972" y="63942"/>
                  </a:lnTo>
                  <a:lnTo>
                    <a:pt x="39769" y="67163"/>
                  </a:lnTo>
                  <a:lnTo>
                    <a:pt x="31292" y="68249"/>
                  </a:lnTo>
                  <a:lnTo>
                    <a:pt x="55698" y="68249"/>
                  </a:lnTo>
                  <a:lnTo>
                    <a:pt x="60042" y="62318"/>
                  </a:lnTo>
                  <a:lnTo>
                    <a:pt x="62077" y="51092"/>
                  </a:lnTo>
                  <a:lnTo>
                    <a:pt x="60211" y="40531"/>
                  </a:lnTo>
                  <a:lnTo>
                    <a:pt x="56574" y="35483"/>
                  </a:lnTo>
                  <a:close/>
                </a:path>
              </a:pathLst>
            </a:custGeom>
            <a:solidFill>
              <a:srgbClr val="58595B"/>
            </a:solidFill>
          </p:spPr>
          <p:txBody>
            <a:bodyPr wrap="square" lIns="0" tIns="0" rIns="0" bIns="0" rtlCol="0"/>
            <a:lstStyle/>
            <a:p>
              <a:endParaRPr/>
            </a:p>
          </p:txBody>
        </p:sp>
        <p:pic>
          <p:nvPicPr>
            <p:cNvPr id="62" name="object 8">
              <a:extLst>
                <a:ext uri="{FF2B5EF4-FFF2-40B4-BE49-F238E27FC236}">
                  <a16:creationId xmlns:a16="http://schemas.microsoft.com/office/drawing/2014/main" xmlns="" id="{7B93CEC3-B4BB-0745-A182-01CFF7460977}"/>
                </a:ext>
              </a:extLst>
            </p:cNvPr>
            <p:cNvPicPr/>
            <p:nvPr/>
          </p:nvPicPr>
          <p:blipFill>
            <a:blip r:embed="rId4" cstate="print"/>
            <a:stretch>
              <a:fillRect/>
            </a:stretch>
          </p:blipFill>
          <p:spPr>
            <a:xfrm>
              <a:off x="1274796" y="1353580"/>
              <a:ext cx="66154" cy="76911"/>
            </a:xfrm>
            <a:prstGeom prst="rect">
              <a:avLst/>
            </a:prstGeom>
          </p:spPr>
        </p:pic>
        <p:pic>
          <p:nvPicPr>
            <p:cNvPr id="63" name="object 9">
              <a:extLst>
                <a:ext uri="{FF2B5EF4-FFF2-40B4-BE49-F238E27FC236}">
                  <a16:creationId xmlns:a16="http://schemas.microsoft.com/office/drawing/2014/main" xmlns="" id="{F073B450-5A5D-044E-ADAC-5DED8FEC4A71}"/>
                </a:ext>
              </a:extLst>
            </p:cNvPr>
            <p:cNvPicPr/>
            <p:nvPr/>
          </p:nvPicPr>
          <p:blipFill>
            <a:blip r:embed="rId5" cstate="print"/>
            <a:stretch>
              <a:fillRect/>
            </a:stretch>
          </p:blipFill>
          <p:spPr>
            <a:xfrm>
              <a:off x="1369272" y="1353577"/>
              <a:ext cx="85153" cy="76923"/>
            </a:xfrm>
            <a:prstGeom prst="rect">
              <a:avLst/>
            </a:prstGeom>
          </p:spPr>
        </p:pic>
        <p:sp>
          <p:nvSpPr>
            <p:cNvPr id="64" name="object 10">
              <a:extLst>
                <a:ext uri="{FF2B5EF4-FFF2-40B4-BE49-F238E27FC236}">
                  <a16:creationId xmlns:a16="http://schemas.microsoft.com/office/drawing/2014/main" xmlns="" id="{4E4E1EA9-4DDD-CF4B-9315-C368B8FE54AC}"/>
                </a:ext>
              </a:extLst>
            </p:cNvPr>
            <p:cNvSpPr/>
            <p:nvPr/>
          </p:nvSpPr>
          <p:spPr>
            <a:xfrm>
              <a:off x="1482771" y="1353580"/>
              <a:ext cx="66675" cy="77470"/>
            </a:xfrm>
            <a:custGeom>
              <a:avLst/>
              <a:gdLst/>
              <a:ahLst/>
              <a:cxnLst/>
              <a:rect l="l" t="t" r="r" b="b"/>
              <a:pathLst>
                <a:path w="66675" h="77469">
                  <a:moveTo>
                    <a:pt x="66471" y="0"/>
                  </a:moveTo>
                  <a:lnTo>
                    <a:pt x="56349" y="0"/>
                  </a:lnTo>
                  <a:lnTo>
                    <a:pt x="10871" y="59334"/>
                  </a:lnTo>
                  <a:lnTo>
                    <a:pt x="10871" y="0"/>
                  </a:lnTo>
                  <a:lnTo>
                    <a:pt x="0" y="0"/>
                  </a:lnTo>
                  <a:lnTo>
                    <a:pt x="0" y="76911"/>
                  </a:lnTo>
                  <a:lnTo>
                    <a:pt x="10096" y="76911"/>
                  </a:lnTo>
                  <a:lnTo>
                    <a:pt x="55689" y="17691"/>
                  </a:lnTo>
                  <a:lnTo>
                    <a:pt x="55689" y="76911"/>
                  </a:lnTo>
                  <a:lnTo>
                    <a:pt x="66471" y="76911"/>
                  </a:lnTo>
                  <a:lnTo>
                    <a:pt x="66471" y="0"/>
                  </a:lnTo>
                  <a:close/>
                </a:path>
              </a:pathLst>
            </a:custGeom>
            <a:solidFill>
              <a:srgbClr val="58595B"/>
            </a:solidFill>
          </p:spPr>
          <p:txBody>
            <a:bodyPr wrap="square" lIns="0" tIns="0" rIns="0" bIns="0" rtlCol="0"/>
            <a:lstStyle/>
            <a:p>
              <a:endParaRPr/>
            </a:p>
          </p:txBody>
        </p:sp>
        <p:pic>
          <p:nvPicPr>
            <p:cNvPr id="65" name="object 11">
              <a:extLst>
                <a:ext uri="{FF2B5EF4-FFF2-40B4-BE49-F238E27FC236}">
                  <a16:creationId xmlns:a16="http://schemas.microsoft.com/office/drawing/2014/main" xmlns="" id="{1CF935D6-7625-F24C-AC37-84C602466711}"/>
                </a:ext>
              </a:extLst>
            </p:cNvPr>
            <p:cNvPicPr/>
            <p:nvPr/>
          </p:nvPicPr>
          <p:blipFill>
            <a:blip r:embed="rId6" cstate="print"/>
            <a:stretch>
              <a:fillRect/>
            </a:stretch>
          </p:blipFill>
          <p:spPr>
            <a:xfrm>
              <a:off x="634994" y="1464464"/>
              <a:ext cx="188554" cy="82626"/>
            </a:xfrm>
            <a:prstGeom prst="rect">
              <a:avLst/>
            </a:prstGeom>
          </p:spPr>
        </p:pic>
        <p:pic>
          <p:nvPicPr>
            <p:cNvPr id="66" name="object 12">
              <a:extLst>
                <a:ext uri="{FF2B5EF4-FFF2-40B4-BE49-F238E27FC236}">
                  <a16:creationId xmlns:a16="http://schemas.microsoft.com/office/drawing/2014/main" xmlns="" id="{80D1809F-4E9B-7048-A496-AF8AAB712E50}"/>
                </a:ext>
              </a:extLst>
            </p:cNvPr>
            <p:cNvPicPr/>
            <p:nvPr/>
          </p:nvPicPr>
          <p:blipFill>
            <a:blip r:embed="rId7" cstate="print"/>
            <a:stretch>
              <a:fillRect/>
            </a:stretch>
          </p:blipFill>
          <p:spPr>
            <a:xfrm>
              <a:off x="845724" y="1467309"/>
              <a:ext cx="164275" cy="88226"/>
            </a:xfrm>
            <a:prstGeom prst="rect">
              <a:avLst/>
            </a:prstGeom>
          </p:spPr>
        </p:pic>
        <p:pic>
          <p:nvPicPr>
            <p:cNvPr id="67" name="object 13">
              <a:extLst>
                <a:ext uri="{FF2B5EF4-FFF2-40B4-BE49-F238E27FC236}">
                  <a16:creationId xmlns:a16="http://schemas.microsoft.com/office/drawing/2014/main" xmlns="" id="{FF8257AD-DF3C-8B47-BE06-FF229F3E814C}"/>
                </a:ext>
              </a:extLst>
            </p:cNvPr>
            <p:cNvPicPr/>
            <p:nvPr/>
          </p:nvPicPr>
          <p:blipFill>
            <a:blip r:embed="rId8" cstate="print"/>
            <a:stretch>
              <a:fillRect/>
            </a:stretch>
          </p:blipFill>
          <p:spPr>
            <a:xfrm>
              <a:off x="1057757" y="1466442"/>
              <a:ext cx="319289" cy="78663"/>
            </a:xfrm>
            <a:prstGeom prst="rect">
              <a:avLst/>
            </a:prstGeom>
          </p:spPr>
        </p:pic>
        <p:pic>
          <p:nvPicPr>
            <p:cNvPr id="68" name="object 14">
              <a:extLst>
                <a:ext uri="{FF2B5EF4-FFF2-40B4-BE49-F238E27FC236}">
                  <a16:creationId xmlns:a16="http://schemas.microsoft.com/office/drawing/2014/main" xmlns="" id="{5F2A7640-0B9F-D943-84A2-CB648A3C2609}"/>
                </a:ext>
              </a:extLst>
            </p:cNvPr>
            <p:cNvPicPr/>
            <p:nvPr/>
          </p:nvPicPr>
          <p:blipFill>
            <a:blip r:embed="rId9" cstate="print"/>
            <a:stretch>
              <a:fillRect/>
            </a:stretch>
          </p:blipFill>
          <p:spPr>
            <a:xfrm>
              <a:off x="1396605" y="1467312"/>
              <a:ext cx="66471" cy="76911"/>
            </a:xfrm>
            <a:prstGeom prst="rect">
              <a:avLst/>
            </a:prstGeom>
          </p:spPr>
        </p:pic>
        <p:pic>
          <p:nvPicPr>
            <p:cNvPr id="69" name="object 15">
              <a:extLst>
                <a:ext uri="{FF2B5EF4-FFF2-40B4-BE49-F238E27FC236}">
                  <a16:creationId xmlns:a16="http://schemas.microsoft.com/office/drawing/2014/main" xmlns="" id="{D405252F-548F-4E42-A107-6113FD1EC67C}"/>
                </a:ext>
              </a:extLst>
            </p:cNvPr>
            <p:cNvPicPr/>
            <p:nvPr/>
          </p:nvPicPr>
          <p:blipFill>
            <a:blip r:embed="rId10" cstate="print"/>
            <a:stretch>
              <a:fillRect/>
            </a:stretch>
          </p:blipFill>
          <p:spPr>
            <a:xfrm>
              <a:off x="1482771" y="1467312"/>
              <a:ext cx="66471" cy="76911"/>
            </a:xfrm>
            <a:prstGeom prst="rect">
              <a:avLst/>
            </a:prstGeom>
          </p:spPr>
        </p:pic>
        <p:sp>
          <p:nvSpPr>
            <p:cNvPr id="70" name="object 16">
              <a:extLst>
                <a:ext uri="{FF2B5EF4-FFF2-40B4-BE49-F238E27FC236}">
                  <a16:creationId xmlns:a16="http://schemas.microsoft.com/office/drawing/2014/main" xmlns="" id="{C4EB2F21-33E1-4E48-9166-00F20ADE3FCD}"/>
                </a:ext>
              </a:extLst>
            </p:cNvPr>
            <p:cNvSpPr/>
            <p:nvPr/>
          </p:nvSpPr>
          <p:spPr>
            <a:xfrm>
              <a:off x="1489430" y="1331849"/>
              <a:ext cx="54610" cy="8255"/>
            </a:xfrm>
            <a:custGeom>
              <a:avLst/>
              <a:gdLst/>
              <a:ahLst/>
              <a:cxnLst/>
              <a:rect l="l" t="t" r="r" b="b"/>
              <a:pathLst>
                <a:path w="54609" h="8255">
                  <a:moveTo>
                    <a:pt x="54533" y="0"/>
                  </a:moveTo>
                  <a:lnTo>
                    <a:pt x="0" y="0"/>
                  </a:lnTo>
                  <a:lnTo>
                    <a:pt x="0" y="8115"/>
                  </a:lnTo>
                  <a:lnTo>
                    <a:pt x="54533" y="8115"/>
                  </a:lnTo>
                  <a:lnTo>
                    <a:pt x="54533" y="0"/>
                  </a:lnTo>
                  <a:close/>
                </a:path>
              </a:pathLst>
            </a:custGeom>
            <a:solidFill>
              <a:srgbClr val="58595B"/>
            </a:solidFill>
          </p:spPr>
          <p:txBody>
            <a:bodyPr wrap="square" lIns="0" tIns="0" rIns="0" bIns="0" rtlCol="0"/>
            <a:lstStyle/>
            <a:p>
              <a:endParaRPr/>
            </a:p>
          </p:txBody>
        </p:sp>
        <p:pic>
          <p:nvPicPr>
            <p:cNvPr id="71" name="object 17">
              <a:extLst>
                <a:ext uri="{FF2B5EF4-FFF2-40B4-BE49-F238E27FC236}">
                  <a16:creationId xmlns:a16="http://schemas.microsoft.com/office/drawing/2014/main" xmlns="" id="{BCFF1620-159D-CC4A-AAC0-F0B5484DFC9F}"/>
                </a:ext>
              </a:extLst>
            </p:cNvPr>
            <p:cNvPicPr/>
            <p:nvPr/>
          </p:nvPicPr>
          <p:blipFill>
            <a:blip r:embed="rId11" cstate="print"/>
            <a:stretch>
              <a:fillRect/>
            </a:stretch>
          </p:blipFill>
          <p:spPr>
            <a:xfrm>
              <a:off x="644093" y="480009"/>
              <a:ext cx="895848" cy="769188"/>
            </a:xfrm>
            <a:prstGeom prst="rect">
              <a:avLst/>
            </a:prstGeom>
          </p:spPr>
        </p:pic>
      </p:grpSp>
      <p:sp>
        <p:nvSpPr>
          <p:cNvPr id="72" name="object 18">
            <a:extLst>
              <a:ext uri="{FF2B5EF4-FFF2-40B4-BE49-F238E27FC236}">
                <a16:creationId xmlns:a16="http://schemas.microsoft.com/office/drawing/2014/main" xmlns="" id="{5A3C16EA-84A5-A644-AACF-31BA3A573D97}"/>
              </a:ext>
            </a:extLst>
          </p:cNvPr>
          <p:cNvSpPr txBox="1">
            <a:spLocks noGrp="1"/>
          </p:cNvSpPr>
          <p:nvPr>
            <p:ph type="sldNum" sz="quarter" idx="4294967295"/>
          </p:nvPr>
        </p:nvSpPr>
        <p:spPr>
          <a:xfrm>
            <a:off x="9684979" y="6675806"/>
            <a:ext cx="97899" cy="374584"/>
          </a:xfrm>
          <a:prstGeom prst="rect">
            <a:avLst/>
          </a:prstGeom>
        </p:spPr>
        <p:txBody>
          <a:bodyPr vert="horz" wrap="square" lIns="0" tIns="5201" rIns="0" bIns="0" rtlCol="0">
            <a:spAutoFit/>
          </a:bodyPr>
          <a:lstStyle/>
          <a:p>
            <a:pPr marL="24003">
              <a:spcBef>
                <a:spcPts val="41"/>
              </a:spcBef>
            </a:pPr>
            <a:fld id="{81D60167-4931-47E6-BA6A-407CBD079E47}" type="slidenum">
              <a:rPr dirty="0"/>
              <a:pPr marL="24003">
                <a:spcBef>
                  <a:spcPts val="41"/>
                </a:spcBef>
              </a:pPr>
              <a:t>37</a:t>
            </a:fld>
            <a:endParaRPr dirty="0"/>
          </a:p>
        </p:txBody>
      </p:sp>
      <p:sp>
        <p:nvSpPr>
          <p:cNvPr id="2" name="object 2"/>
          <p:cNvSpPr txBox="1">
            <a:spLocks noGrp="1"/>
          </p:cNvSpPr>
          <p:nvPr>
            <p:ph type="title"/>
          </p:nvPr>
        </p:nvSpPr>
        <p:spPr>
          <a:xfrm>
            <a:off x="1598627" y="247841"/>
            <a:ext cx="7254806" cy="746743"/>
          </a:xfrm>
          <a:prstGeom prst="rect">
            <a:avLst/>
          </a:prstGeom>
        </p:spPr>
        <p:txBody>
          <a:bodyPr vert="horz" wrap="square" lIns="0" tIns="8001" rIns="0" bIns="0" rtlCol="0">
            <a:spAutoFit/>
          </a:bodyPr>
          <a:lstStyle/>
          <a:p>
            <a:pPr>
              <a:spcBef>
                <a:spcPts val="1800"/>
              </a:spcBef>
              <a:spcAft>
                <a:spcPts val="1800"/>
              </a:spcAft>
            </a:pPr>
            <a:r>
              <a:rPr lang="ru-RU" sz="2400" b="1" dirty="0">
                <a:solidFill>
                  <a:srgbClr val="FF0000"/>
                </a:solidFill>
                <a:latin typeface="Times New Roman" panose="02020603050405020304" pitchFamily="18" charset="0"/>
                <a:cs typeface="Times New Roman" panose="02020603050405020304" pitchFamily="18" charset="0"/>
              </a:rPr>
              <a:t>Основания для отказа </a:t>
            </a:r>
            <a:r>
              <a:rPr lang="ru-RU" sz="2400" b="1" dirty="0" smtClean="0">
                <a:solidFill>
                  <a:srgbClr val="FF0000"/>
                </a:solidFill>
                <a:latin typeface="Times New Roman" panose="02020603050405020304" pitchFamily="18" charset="0"/>
                <a:cs typeface="Times New Roman" panose="02020603050405020304" pitchFamily="18" charset="0"/>
              </a:rPr>
              <a:t>возмещении расходов на ФОПМ (п.17 Правил)</a:t>
            </a:r>
            <a:endParaRPr lang="ru-RU" sz="2400" b="1" dirty="0">
              <a:solidFill>
                <a:srgbClr val="FF0000"/>
              </a:solidFill>
              <a:latin typeface="Times New Roman" panose="02020603050405020304" pitchFamily="18" charset="0"/>
              <a:cs typeface="Times New Roman" panose="02020603050405020304" pitchFamily="18" charset="0"/>
            </a:endParaRPr>
          </a:p>
        </p:txBody>
      </p:sp>
      <p:grpSp>
        <p:nvGrpSpPr>
          <p:cNvPr id="9" name="object 9"/>
          <p:cNvGrpSpPr/>
          <p:nvPr/>
        </p:nvGrpSpPr>
        <p:grpSpPr>
          <a:xfrm>
            <a:off x="1520620" y="1201479"/>
            <a:ext cx="1009509" cy="858679"/>
            <a:chOff x="3007098" y="1601970"/>
            <a:chExt cx="1144905" cy="1144905"/>
          </a:xfrm>
        </p:grpSpPr>
        <p:sp>
          <p:nvSpPr>
            <p:cNvPr id="10" name="object 10"/>
            <p:cNvSpPr/>
            <p:nvPr/>
          </p:nvSpPr>
          <p:spPr>
            <a:xfrm>
              <a:off x="3007098" y="1601970"/>
              <a:ext cx="1144905" cy="1144905"/>
            </a:xfrm>
            <a:custGeom>
              <a:avLst/>
              <a:gdLst/>
              <a:ahLst/>
              <a:cxnLst/>
              <a:rect l="l" t="t" r="r" b="b"/>
              <a:pathLst>
                <a:path w="1144904" h="1144905">
                  <a:moveTo>
                    <a:pt x="572376" y="0"/>
                  </a:moveTo>
                  <a:lnTo>
                    <a:pt x="525432" y="1897"/>
                  </a:lnTo>
                  <a:lnTo>
                    <a:pt x="479533" y="7491"/>
                  </a:lnTo>
                  <a:lnTo>
                    <a:pt x="434827" y="16634"/>
                  </a:lnTo>
                  <a:lnTo>
                    <a:pt x="391460" y="29180"/>
                  </a:lnTo>
                  <a:lnTo>
                    <a:pt x="349581" y="44980"/>
                  </a:lnTo>
                  <a:lnTo>
                    <a:pt x="309335" y="63887"/>
                  </a:lnTo>
                  <a:lnTo>
                    <a:pt x="270872" y="85754"/>
                  </a:lnTo>
                  <a:lnTo>
                    <a:pt x="234337" y="110435"/>
                  </a:lnTo>
                  <a:lnTo>
                    <a:pt x="199879" y="137780"/>
                  </a:lnTo>
                  <a:lnTo>
                    <a:pt x="167644" y="167644"/>
                  </a:lnTo>
                  <a:lnTo>
                    <a:pt x="137780" y="199879"/>
                  </a:lnTo>
                  <a:lnTo>
                    <a:pt x="110435" y="234337"/>
                  </a:lnTo>
                  <a:lnTo>
                    <a:pt x="85754" y="270872"/>
                  </a:lnTo>
                  <a:lnTo>
                    <a:pt x="63887" y="309335"/>
                  </a:lnTo>
                  <a:lnTo>
                    <a:pt x="44980" y="349581"/>
                  </a:lnTo>
                  <a:lnTo>
                    <a:pt x="29180" y="391460"/>
                  </a:lnTo>
                  <a:lnTo>
                    <a:pt x="16634" y="434827"/>
                  </a:lnTo>
                  <a:lnTo>
                    <a:pt x="7491" y="479533"/>
                  </a:lnTo>
                  <a:lnTo>
                    <a:pt x="1897" y="525432"/>
                  </a:lnTo>
                  <a:lnTo>
                    <a:pt x="0" y="572376"/>
                  </a:lnTo>
                  <a:lnTo>
                    <a:pt x="1897" y="619320"/>
                  </a:lnTo>
                  <a:lnTo>
                    <a:pt x="7491" y="665218"/>
                  </a:lnTo>
                  <a:lnTo>
                    <a:pt x="16634" y="709925"/>
                  </a:lnTo>
                  <a:lnTo>
                    <a:pt x="29180" y="753291"/>
                  </a:lnTo>
                  <a:lnTo>
                    <a:pt x="44980" y="795171"/>
                  </a:lnTo>
                  <a:lnTo>
                    <a:pt x="63887" y="835416"/>
                  </a:lnTo>
                  <a:lnTo>
                    <a:pt x="85754" y="873880"/>
                  </a:lnTo>
                  <a:lnTo>
                    <a:pt x="110435" y="910414"/>
                  </a:lnTo>
                  <a:lnTo>
                    <a:pt x="137780" y="944873"/>
                  </a:lnTo>
                  <a:lnTo>
                    <a:pt x="167644" y="977107"/>
                  </a:lnTo>
                  <a:lnTo>
                    <a:pt x="199879" y="1006971"/>
                  </a:lnTo>
                  <a:lnTo>
                    <a:pt x="234337" y="1034317"/>
                  </a:lnTo>
                  <a:lnTo>
                    <a:pt x="270872" y="1058997"/>
                  </a:lnTo>
                  <a:lnTo>
                    <a:pt x="309335" y="1080865"/>
                  </a:lnTo>
                  <a:lnTo>
                    <a:pt x="349581" y="1099772"/>
                  </a:lnTo>
                  <a:lnTo>
                    <a:pt x="391460" y="1115572"/>
                  </a:lnTo>
                  <a:lnTo>
                    <a:pt x="434827" y="1128117"/>
                  </a:lnTo>
                  <a:lnTo>
                    <a:pt x="479533" y="1137261"/>
                  </a:lnTo>
                  <a:lnTo>
                    <a:pt x="525432" y="1142855"/>
                  </a:lnTo>
                  <a:lnTo>
                    <a:pt x="572376" y="1144752"/>
                  </a:lnTo>
                  <a:lnTo>
                    <a:pt x="619320" y="1142855"/>
                  </a:lnTo>
                  <a:lnTo>
                    <a:pt x="665218" y="1137261"/>
                  </a:lnTo>
                  <a:lnTo>
                    <a:pt x="709925" y="1128117"/>
                  </a:lnTo>
                  <a:lnTo>
                    <a:pt x="753291" y="1115572"/>
                  </a:lnTo>
                  <a:lnTo>
                    <a:pt x="795171" y="1099772"/>
                  </a:lnTo>
                  <a:lnTo>
                    <a:pt x="835416" y="1080865"/>
                  </a:lnTo>
                  <a:lnTo>
                    <a:pt x="873880" y="1058997"/>
                  </a:lnTo>
                  <a:lnTo>
                    <a:pt x="910414" y="1034317"/>
                  </a:lnTo>
                  <a:lnTo>
                    <a:pt x="944873" y="1006971"/>
                  </a:lnTo>
                  <a:lnTo>
                    <a:pt x="977107" y="977107"/>
                  </a:lnTo>
                  <a:lnTo>
                    <a:pt x="1006971" y="944873"/>
                  </a:lnTo>
                  <a:lnTo>
                    <a:pt x="1034317" y="910414"/>
                  </a:lnTo>
                  <a:lnTo>
                    <a:pt x="1058997" y="873880"/>
                  </a:lnTo>
                  <a:lnTo>
                    <a:pt x="1080865" y="835416"/>
                  </a:lnTo>
                  <a:lnTo>
                    <a:pt x="1099772" y="795171"/>
                  </a:lnTo>
                  <a:lnTo>
                    <a:pt x="1115572" y="753291"/>
                  </a:lnTo>
                  <a:lnTo>
                    <a:pt x="1128117" y="709925"/>
                  </a:lnTo>
                  <a:lnTo>
                    <a:pt x="1137261" y="665218"/>
                  </a:lnTo>
                  <a:lnTo>
                    <a:pt x="1142855" y="619320"/>
                  </a:lnTo>
                  <a:lnTo>
                    <a:pt x="1144752" y="572376"/>
                  </a:lnTo>
                  <a:lnTo>
                    <a:pt x="1142855" y="525432"/>
                  </a:lnTo>
                  <a:lnTo>
                    <a:pt x="1137261" y="479533"/>
                  </a:lnTo>
                  <a:lnTo>
                    <a:pt x="1128117" y="434827"/>
                  </a:lnTo>
                  <a:lnTo>
                    <a:pt x="1115572" y="391460"/>
                  </a:lnTo>
                  <a:lnTo>
                    <a:pt x="1099772" y="349581"/>
                  </a:lnTo>
                  <a:lnTo>
                    <a:pt x="1080865" y="309335"/>
                  </a:lnTo>
                  <a:lnTo>
                    <a:pt x="1058997" y="270872"/>
                  </a:lnTo>
                  <a:lnTo>
                    <a:pt x="1034317" y="234337"/>
                  </a:lnTo>
                  <a:lnTo>
                    <a:pt x="1006971" y="199879"/>
                  </a:lnTo>
                  <a:lnTo>
                    <a:pt x="977107" y="167644"/>
                  </a:lnTo>
                  <a:lnTo>
                    <a:pt x="944873" y="137780"/>
                  </a:lnTo>
                  <a:lnTo>
                    <a:pt x="910414" y="110435"/>
                  </a:lnTo>
                  <a:lnTo>
                    <a:pt x="873880" y="85754"/>
                  </a:lnTo>
                  <a:lnTo>
                    <a:pt x="835416" y="63887"/>
                  </a:lnTo>
                  <a:lnTo>
                    <a:pt x="795171" y="44980"/>
                  </a:lnTo>
                  <a:lnTo>
                    <a:pt x="753291" y="29180"/>
                  </a:lnTo>
                  <a:lnTo>
                    <a:pt x="709925" y="16634"/>
                  </a:lnTo>
                  <a:lnTo>
                    <a:pt x="665218" y="7491"/>
                  </a:lnTo>
                  <a:lnTo>
                    <a:pt x="619320" y="1897"/>
                  </a:lnTo>
                  <a:lnTo>
                    <a:pt x="572376" y="0"/>
                  </a:lnTo>
                  <a:close/>
                </a:path>
              </a:pathLst>
            </a:custGeom>
            <a:solidFill>
              <a:srgbClr val="F4727F"/>
            </a:solidFill>
          </p:spPr>
          <p:txBody>
            <a:bodyPr wrap="square" lIns="0" tIns="0" rIns="0" bIns="0" rtlCol="0"/>
            <a:lstStyle/>
            <a:p>
              <a:endParaRPr/>
            </a:p>
          </p:txBody>
        </p:sp>
        <p:sp>
          <p:nvSpPr>
            <p:cNvPr id="11" name="object 11"/>
            <p:cNvSpPr/>
            <p:nvPr/>
          </p:nvSpPr>
          <p:spPr>
            <a:xfrm>
              <a:off x="3491534" y="1999068"/>
              <a:ext cx="154305" cy="322580"/>
            </a:xfrm>
            <a:custGeom>
              <a:avLst/>
              <a:gdLst/>
              <a:ahLst/>
              <a:cxnLst/>
              <a:rect l="l" t="t" r="r" b="b"/>
              <a:pathLst>
                <a:path w="154304" h="322580">
                  <a:moveTo>
                    <a:pt x="153822" y="0"/>
                  </a:moveTo>
                  <a:lnTo>
                    <a:pt x="0" y="0"/>
                  </a:lnTo>
                  <a:lnTo>
                    <a:pt x="0" y="76200"/>
                  </a:lnTo>
                  <a:lnTo>
                    <a:pt x="57569" y="76200"/>
                  </a:lnTo>
                  <a:lnTo>
                    <a:pt x="57569" y="322580"/>
                  </a:lnTo>
                  <a:lnTo>
                    <a:pt x="153822" y="322580"/>
                  </a:lnTo>
                  <a:lnTo>
                    <a:pt x="153822" y="76200"/>
                  </a:lnTo>
                  <a:lnTo>
                    <a:pt x="153822" y="0"/>
                  </a:lnTo>
                  <a:close/>
                </a:path>
              </a:pathLst>
            </a:custGeom>
            <a:solidFill>
              <a:srgbClr val="FFFFFF"/>
            </a:solidFill>
          </p:spPr>
          <p:txBody>
            <a:bodyPr wrap="square" lIns="0" tIns="0" rIns="0" bIns="0" rtlCol="0"/>
            <a:lstStyle/>
            <a:p>
              <a:endParaRPr/>
            </a:p>
          </p:txBody>
        </p:sp>
      </p:grpSp>
      <p:grpSp>
        <p:nvGrpSpPr>
          <p:cNvPr id="12" name="object 12"/>
          <p:cNvGrpSpPr/>
          <p:nvPr/>
        </p:nvGrpSpPr>
        <p:grpSpPr>
          <a:xfrm>
            <a:off x="1572325" y="3113407"/>
            <a:ext cx="1009509" cy="858679"/>
            <a:chOff x="3007098" y="3101526"/>
            <a:chExt cx="1144905" cy="1144905"/>
          </a:xfrm>
        </p:grpSpPr>
        <p:sp>
          <p:nvSpPr>
            <p:cNvPr id="13" name="object 13"/>
            <p:cNvSpPr/>
            <p:nvPr/>
          </p:nvSpPr>
          <p:spPr>
            <a:xfrm>
              <a:off x="3007098" y="3101526"/>
              <a:ext cx="1144905" cy="1144905"/>
            </a:xfrm>
            <a:custGeom>
              <a:avLst/>
              <a:gdLst/>
              <a:ahLst/>
              <a:cxnLst/>
              <a:rect l="l" t="t" r="r" b="b"/>
              <a:pathLst>
                <a:path w="1144904" h="1144904">
                  <a:moveTo>
                    <a:pt x="572376" y="0"/>
                  </a:moveTo>
                  <a:lnTo>
                    <a:pt x="525432" y="1897"/>
                  </a:lnTo>
                  <a:lnTo>
                    <a:pt x="479533" y="7491"/>
                  </a:lnTo>
                  <a:lnTo>
                    <a:pt x="434827" y="16634"/>
                  </a:lnTo>
                  <a:lnTo>
                    <a:pt x="391460" y="29180"/>
                  </a:lnTo>
                  <a:lnTo>
                    <a:pt x="349581" y="44980"/>
                  </a:lnTo>
                  <a:lnTo>
                    <a:pt x="309335" y="63887"/>
                  </a:lnTo>
                  <a:lnTo>
                    <a:pt x="270872" y="85754"/>
                  </a:lnTo>
                  <a:lnTo>
                    <a:pt x="234337" y="110435"/>
                  </a:lnTo>
                  <a:lnTo>
                    <a:pt x="199879" y="137780"/>
                  </a:lnTo>
                  <a:lnTo>
                    <a:pt x="167644" y="167644"/>
                  </a:lnTo>
                  <a:lnTo>
                    <a:pt x="137780" y="199879"/>
                  </a:lnTo>
                  <a:lnTo>
                    <a:pt x="110435" y="234337"/>
                  </a:lnTo>
                  <a:lnTo>
                    <a:pt x="85754" y="270872"/>
                  </a:lnTo>
                  <a:lnTo>
                    <a:pt x="63887" y="309335"/>
                  </a:lnTo>
                  <a:lnTo>
                    <a:pt x="44980" y="349581"/>
                  </a:lnTo>
                  <a:lnTo>
                    <a:pt x="29180" y="391460"/>
                  </a:lnTo>
                  <a:lnTo>
                    <a:pt x="16634" y="434827"/>
                  </a:lnTo>
                  <a:lnTo>
                    <a:pt x="7491" y="479533"/>
                  </a:lnTo>
                  <a:lnTo>
                    <a:pt x="1897" y="525432"/>
                  </a:lnTo>
                  <a:lnTo>
                    <a:pt x="0" y="572376"/>
                  </a:lnTo>
                  <a:lnTo>
                    <a:pt x="1897" y="619320"/>
                  </a:lnTo>
                  <a:lnTo>
                    <a:pt x="7491" y="665218"/>
                  </a:lnTo>
                  <a:lnTo>
                    <a:pt x="16634" y="709925"/>
                  </a:lnTo>
                  <a:lnTo>
                    <a:pt x="29180" y="753291"/>
                  </a:lnTo>
                  <a:lnTo>
                    <a:pt x="44980" y="795171"/>
                  </a:lnTo>
                  <a:lnTo>
                    <a:pt x="63887" y="835416"/>
                  </a:lnTo>
                  <a:lnTo>
                    <a:pt x="85754" y="873880"/>
                  </a:lnTo>
                  <a:lnTo>
                    <a:pt x="110435" y="910414"/>
                  </a:lnTo>
                  <a:lnTo>
                    <a:pt x="137780" y="944873"/>
                  </a:lnTo>
                  <a:lnTo>
                    <a:pt x="167644" y="977107"/>
                  </a:lnTo>
                  <a:lnTo>
                    <a:pt x="199879" y="1006971"/>
                  </a:lnTo>
                  <a:lnTo>
                    <a:pt x="234337" y="1034317"/>
                  </a:lnTo>
                  <a:lnTo>
                    <a:pt x="270872" y="1058997"/>
                  </a:lnTo>
                  <a:lnTo>
                    <a:pt x="309335" y="1080865"/>
                  </a:lnTo>
                  <a:lnTo>
                    <a:pt x="349581" y="1099772"/>
                  </a:lnTo>
                  <a:lnTo>
                    <a:pt x="391460" y="1115572"/>
                  </a:lnTo>
                  <a:lnTo>
                    <a:pt x="434827" y="1128117"/>
                  </a:lnTo>
                  <a:lnTo>
                    <a:pt x="479533" y="1137261"/>
                  </a:lnTo>
                  <a:lnTo>
                    <a:pt x="525432" y="1142855"/>
                  </a:lnTo>
                  <a:lnTo>
                    <a:pt x="572376" y="1144752"/>
                  </a:lnTo>
                  <a:lnTo>
                    <a:pt x="619320" y="1142855"/>
                  </a:lnTo>
                  <a:lnTo>
                    <a:pt x="665218" y="1137261"/>
                  </a:lnTo>
                  <a:lnTo>
                    <a:pt x="709925" y="1128117"/>
                  </a:lnTo>
                  <a:lnTo>
                    <a:pt x="753291" y="1115572"/>
                  </a:lnTo>
                  <a:lnTo>
                    <a:pt x="795171" y="1099772"/>
                  </a:lnTo>
                  <a:lnTo>
                    <a:pt x="835416" y="1080865"/>
                  </a:lnTo>
                  <a:lnTo>
                    <a:pt x="873880" y="1058997"/>
                  </a:lnTo>
                  <a:lnTo>
                    <a:pt x="910414" y="1034317"/>
                  </a:lnTo>
                  <a:lnTo>
                    <a:pt x="944873" y="1006971"/>
                  </a:lnTo>
                  <a:lnTo>
                    <a:pt x="977107" y="977107"/>
                  </a:lnTo>
                  <a:lnTo>
                    <a:pt x="1006971" y="944873"/>
                  </a:lnTo>
                  <a:lnTo>
                    <a:pt x="1034317" y="910414"/>
                  </a:lnTo>
                  <a:lnTo>
                    <a:pt x="1058997" y="873880"/>
                  </a:lnTo>
                  <a:lnTo>
                    <a:pt x="1080865" y="835416"/>
                  </a:lnTo>
                  <a:lnTo>
                    <a:pt x="1099772" y="795171"/>
                  </a:lnTo>
                  <a:lnTo>
                    <a:pt x="1115572" y="753291"/>
                  </a:lnTo>
                  <a:lnTo>
                    <a:pt x="1128117" y="709925"/>
                  </a:lnTo>
                  <a:lnTo>
                    <a:pt x="1137261" y="665218"/>
                  </a:lnTo>
                  <a:lnTo>
                    <a:pt x="1142855" y="619320"/>
                  </a:lnTo>
                  <a:lnTo>
                    <a:pt x="1144752" y="572376"/>
                  </a:lnTo>
                  <a:lnTo>
                    <a:pt x="1142855" y="525432"/>
                  </a:lnTo>
                  <a:lnTo>
                    <a:pt x="1137261" y="479533"/>
                  </a:lnTo>
                  <a:lnTo>
                    <a:pt x="1128117" y="434827"/>
                  </a:lnTo>
                  <a:lnTo>
                    <a:pt x="1115572" y="391460"/>
                  </a:lnTo>
                  <a:lnTo>
                    <a:pt x="1099772" y="349581"/>
                  </a:lnTo>
                  <a:lnTo>
                    <a:pt x="1080865" y="309335"/>
                  </a:lnTo>
                  <a:lnTo>
                    <a:pt x="1058997" y="270872"/>
                  </a:lnTo>
                  <a:lnTo>
                    <a:pt x="1034317" y="234337"/>
                  </a:lnTo>
                  <a:lnTo>
                    <a:pt x="1006971" y="199879"/>
                  </a:lnTo>
                  <a:lnTo>
                    <a:pt x="977107" y="167644"/>
                  </a:lnTo>
                  <a:lnTo>
                    <a:pt x="944873" y="137780"/>
                  </a:lnTo>
                  <a:lnTo>
                    <a:pt x="910414" y="110435"/>
                  </a:lnTo>
                  <a:lnTo>
                    <a:pt x="873880" y="85754"/>
                  </a:lnTo>
                  <a:lnTo>
                    <a:pt x="835416" y="63887"/>
                  </a:lnTo>
                  <a:lnTo>
                    <a:pt x="795171" y="44980"/>
                  </a:lnTo>
                  <a:lnTo>
                    <a:pt x="753291" y="29180"/>
                  </a:lnTo>
                  <a:lnTo>
                    <a:pt x="709925" y="16634"/>
                  </a:lnTo>
                  <a:lnTo>
                    <a:pt x="665218" y="7491"/>
                  </a:lnTo>
                  <a:lnTo>
                    <a:pt x="619320" y="1897"/>
                  </a:lnTo>
                  <a:lnTo>
                    <a:pt x="572376" y="0"/>
                  </a:lnTo>
                  <a:close/>
                </a:path>
              </a:pathLst>
            </a:custGeom>
            <a:solidFill>
              <a:srgbClr val="F4727F"/>
            </a:solidFill>
          </p:spPr>
          <p:txBody>
            <a:bodyPr wrap="square" lIns="0" tIns="0" rIns="0" bIns="0" rtlCol="0"/>
            <a:lstStyle/>
            <a:p>
              <a:endParaRPr/>
            </a:p>
          </p:txBody>
        </p:sp>
        <p:sp>
          <p:nvSpPr>
            <p:cNvPr id="14" name="object 14"/>
            <p:cNvSpPr/>
            <p:nvPr/>
          </p:nvSpPr>
          <p:spPr>
            <a:xfrm>
              <a:off x="3453178" y="3504523"/>
              <a:ext cx="258445" cy="327025"/>
            </a:xfrm>
            <a:custGeom>
              <a:avLst/>
              <a:gdLst/>
              <a:ahLst/>
              <a:cxnLst/>
              <a:rect l="l" t="t" r="r" b="b"/>
              <a:pathLst>
                <a:path w="258445" h="327025">
                  <a:moveTo>
                    <a:pt x="139077" y="0"/>
                  </a:moveTo>
                  <a:lnTo>
                    <a:pt x="102716" y="3430"/>
                  </a:lnTo>
                  <a:lnTo>
                    <a:pt x="67471" y="13293"/>
                  </a:lnTo>
                  <a:lnTo>
                    <a:pt x="33260" y="28942"/>
                  </a:lnTo>
                  <a:lnTo>
                    <a:pt x="0" y="49733"/>
                  </a:lnTo>
                  <a:lnTo>
                    <a:pt x="35928" y="118821"/>
                  </a:lnTo>
                  <a:lnTo>
                    <a:pt x="59051" y="101726"/>
                  </a:lnTo>
                  <a:lnTo>
                    <a:pt x="81746" y="88822"/>
                  </a:lnTo>
                  <a:lnTo>
                    <a:pt x="103408" y="80668"/>
                  </a:lnTo>
                  <a:lnTo>
                    <a:pt x="123431" y="77825"/>
                  </a:lnTo>
                  <a:lnTo>
                    <a:pt x="135396" y="79273"/>
                  </a:lnTo>
                  <a:lnTo>
                    <a:pt x="144211" y="83527"/>
                  </a:lnTo>
                  <a:lnTo>
                    <a:pt x="149659" y="90459"/>
                  </a:lnTo>
                  <a:lnTo>
                    <a:pt x="151523" y="99936"/>
                  </a:lnTo>
                  <a:lnTo>
                    <a:pt x="149414" y="110910"/>
                  </a:lnTo>
                  <a:lnTo>
                    <a:pt x="143635" y="122791"/>
                  </a:lnTo>
                  <a:lnTo>
                    <a:pt x="135005" y="135103"/>
                  </a:lnTo>
                  <a:lnTo>
                    <a:pt x="124345" y="147370"/>
                  </a:lnTo>
                  <a:lnTo>
                    <a:pt x="11048" y="266192"/>
                  </a:lnTo>
                  <a:lnTo>
                    <a:pt x="11048" y="326986"/>
                  </a:lnTo>
                  <a:lnTo>
                    <a:pt x="258356" y="326986"/>
                  </a:lnTo>
                  <a:lnTo>
                    <a:pt x="258356" y="252374"/>
                  </a:lnTo>
                  <a:lnTo>
                    <a:pt x="133553" y="252374"/>
                  </a:lnTo>
                  <a:lnTo>
                    <a:pt x="189750" y="194805"/>
                  </a:lnTo>
                  <a:lnTo>
                    <a:pt x="214351" y="167723"/>
                  </a:lnTo>
                  <a:lnTo>
                    <a:pt x="233902" y="140809"/>
                  </a:lnTo>
                  <a:lnTo>
                    <a:pt x="246804" y="113721"/>
                  </a:lnTo>
                  <a:lnTo>
                    <a:pt x="251459" y="86118"/>
                  </a:lnTo>
                  <a:lnTo>
                    <a:pt x="242967" y="50899"/>
                  </a:lnTo>
                  <a:lnTo>
                    <a:pt x="219448" y="23714"/>
                  </a:lnTo>
                  <a:lnTo>
                    <a:pt x="183839" y="6201"/>
                  </a:lnTo>
                  <a:lnTo>
                    <a:pt x="139077" y="0"/>
                  </a:lnTo>
                  <a:close/>
                </a:path>
              </a:pathLst>
            </a:custGeom>
            <a:solidFill>
              <a:srgbClr val="FFFFFF"/>
            </a:solidFill>
          </p:spPr>
          <p:txBody>
            <a:bodyPr wrap="square" lIns="0" tIns="0" rIns="0" bIns="0" rtlCol="0"/>
            <a:lstStyle/>
            <a:p>
              <a:endParaRPr/>
            </a:p>
          </p:txBody>
        </p:sp>
      </p:grpSp>
      <p:sp>
        <p:nvSpPr>
          <p:cNvPr id="46" name="object 48">
            <a:extLst>
              <a:ext uri="{FF2B5EF4-FFF2-40B4-BE49-F238E27FC236}">
                <a16:creationId xmlns:a16="http://schemas.microsoft.com/office/drawing/2014/main" xmlns="" id="{8C06D7BE-32C7-EA48-BD1C-4AA797E3E5D7}"/>
              </a:ext>
            </a:extLst>
          </p:cNvPr>
          <p:cNvSpPr txBox="1"/>
          <p:nvPr/>
        </p:nvSpPr>
        <p:spPr>
          <a:xfrm>
            <a:off x="2792760" y="1371956"/>
            <a:ext cx="6048672" cy="1144288"/>
          </a:xfrm>
          <a:prstGeom prst="rect">
            <a:avLst/>
          </a:prstGeom>
        </p:spPr>
        <p:txBody>
          <a:bodyPr vert="horz" wrap="square" lIns="0" tIns="8001" rIns="0" bIns="0" rtlCol="0">
            <a:spAutoFit/>
          </a:bodyPr>
          <a:lstStyle/>
          <a:p>
            <a:r>
              <a:rPr lang="ru-RU" sz="2000" dirty="0">
                <a:solidFill>
                  <a:schemeClr val="accent1">
                    <a:lumMod val="50000"/>
                  </a:schemeClr>
                </a:solidFill>
                <a:latin typeface="Times New Roman" panose="02020603050405020304" pitchFamily="18" charset="0"/>
                <a:cs typeface="Times New Roman" panose="02020603050405020304" pitchFamily="18" charset="0"/>
              </a:rPr>
              <a:t>представленные страхователем документы, предусмотренные </a:t>
            </a:r>
            <a:r>
              <a:rPr lang="ru-RU" sz="2000" dirty="0">
                <a:solidFill>
                  <a:schemeClr val="accent1">
                    <a:lumMod val="50000"/>
                  </a:schemeClr>
                </a:solidFill>
                <a:latin typeface="Times New Roman" panose="02020603050405020304" pitchFamily="18" charset="0"/>
                <a:cs typeface="Times New Roman" panose="02020603050405020304" pitchFamily="18" charset="0"/>
                <a:hlinkClick r:id="rId12" action="ppaction://hlinkfile" tooltip="9. Страхователь после выполнения всех предупредительных мер или хотя бы одной предупредительной меры обращается с заявлением о возмещении произведенных расходов на оплату предупредительных мер (далее - заявление о возмещении расходов) в отделение СФР по м"/>
              </a:rPr>
              <a:t>пунктами 9</a:t>
            </a:r>
            <a:r>
              <a:rPr lang="ru-RU" sz="2000" dirty="0">
                <a:solidFill>
                  <a:schemeClr val="accent1">
                    <a:lumMod val="50000"/>
                  </a:schemeClr>
                </a:solidFill>
                <a:latin typeface="Times New Roman" panose="02020603050405020304" pitchFamily="18" charset="0"/>
                <a:cs typeface="Times New Roman" panose="02020603050405020304" pitchFamily="18" charset="0"/>
              </a:rPr>
              <a:t> - </a:t>
            </a:r>
            <a:r>
              <a:rPr lang="ru-RU" sz="2000" dirty="0">
                <a:solidFill>
                  <a:schemeClr val="accent1">
                    <a:lumMod val="50000"/>
                  </a:schemeClr>
                </a:solidFill>
                <a:latin typeface="Times New Roman" panose="02020603050405020304" pitchFamily="18" charset="0"/>
                <a:cs typeface="Times New Roman" panose="02020603050405020304" pitchFamily="18" charset="0"/>
                <a:hlinkClick r:id="rId13" action="ppaction://hlinkfile" tooltip="12. В рамках межведомственного взаимодействия для обоснования произведенных расходов на финансовое обеспечение предупредительных мер отделение СФР запрашивает посредством межведомственного запроса:"/>
              </a:rPr>
              <a:t>12</a:t>
            </a:r>
            <a:r>
              <a:rPr lang="ru-RU" sz="2000" dirty="0">
                <a:solidFill>
                  <a:schemeClr val="accent1">
                    <a:lumMod val="50000"/>
                  </a:schemeClr>
                </a:solidFill>
                <a:latin typeface="Times New Roman" panose="02020603050405020304" pitchFamily="18" charset="0"/>
                <a:cs typeface="Times New Roman" panose="02020603050405020304" pitchFamily="18" charset="0"/>
              </a:rPr>
              <a:t> настоящих Правил, содержат недостоверную информацию</a:t>
            </a:r>
            <a:r>
              <a:rPr lang="ru-RU" sz="2000" dirty="0"/>
              <a:t>;</a:t>
            </a:r>
          </a:p>
          <a:p>
            <a:pPr marL="8001">
              <a:spcBef>
                <a:spcPts val="63"/>
              </a:spcBef>
            </a:pPr>
            <a:endParaRPr sz="1300" dirty="0">
              <a:latin typeface="Montserrat"/>
              <a:cs typeface="Montserrat"/>
            </a:endParaRPr>
          </a:p>
        </p:txBody>
      </p:sp>
      <p:sp>
        <p:nvSpPr>
          <p:cNvPr id="45" name="Прямоугольник 44"/>
          <p:cNvSpPr/>
          <p:nvPr/>
        </p:nvSpPr>
        <p:spPr>
          <a:xfrm>
            <a:off x="2792760" y="3113407"/>
            <a:ext cx="6684743" cy="707886"/>
          </a:xfrm>
          <a:prstGeom prst="rect">
            <a:avLst/>
          </a:prstGeom>
        </p:spPr>
        <p:txBody>
          <a:bodyPr wrap="square">
            <a:spAutoFit/>
          </a:bodyPr>
          <a:lstStyle/>
          <a:p>
            <a:r>
              <a:rPr lang="ru-RU" sz="2000" dirty="0">
                <a:solidFill>
                  <a:schemeClr val="accent1">
                    <a:lumMod val="50000"/>
                  </a:schemeClr>
                </a:solidFill>
                <a:latin typeface="Times New Roman" panose="02020603050405020304" pitchFamily="18" charset="0"/>
                <a:cs typeface="Times New Roman" panose="02020603050405020304" pitchFamily="18" charset="0"/>
              </a:rPr>
              <a:t>документы, предусмотренные </a:t>
            </a:r>
            <a:r>
              <a:rPr lang="ru-RU" sz="2000" dirty="0">
                <a:solidFill>
                  <a:schemeClr val="accent1">
                    <a:lumMod val="50000"/>
                  </a:schemeClr>
                </a:solidFill>
                <a:latin typeface="Times New Roman" panose="02020603050405020304" pitchFamily="18" charset="0"/>
                <a:cs typeface="Times New Roman" panose="02020603050405020304" pitchFamily="18" charset="0"/>
                <a:hlinkClick r:id="rId12" action="ppaction://hlinkfile" tooltip="9. Страхователь после выполнения всех предупредительных мер или хотя бы одной предупредительной меры обращается с заявлением о возмещении произведенных расходов на оплату предупредительных мер (далее - заявление о возмещении расходов) в отделение СФР по м"/>
              </a:rPr>
              <a:t>пунктами 9</a:t>
            </a:r>
            <a:r>
              <a:rPr lang="ru-RU" sz="2000" dirty="0">
                <a:solidFill>
                  <a:schemeClr val="accent1">
                    <a:lumMod val="50000"/>
                  </a:schemeClr>
                </a:solidFill>
                <a:latin typeface="Times New Roman" panose="02020603050405020304" pitchFamily="18" charset="0"/>
                <a:cs typeface="Times New Roman" panose="02020603050405020304" pitchFamily="18" charset="0"/>
              </a:rPr>
              <a:t> - </a:t>
            </a:r>
            <a:r>
              <a:rPr lang="ru-RU" sz="2000" dirty="0">
                <a:solidFill>
                  <a:schemeClr val="accent1">
                    <a:lumMod val="50000"/>
                  </a:schemeClr>
                </a:solidFill>
                <a:latin typeface="Times New Roman" panose="02020603050405020304" pitchFamily="18" charset="0"/>
                <a:cs typeface="Times New Roman" panose="02020603050405020304" pitchFamily="18" charset="0"/>
                <a:hlinkClick r:id="rId14" action="ppaction://hlinkfile" tooltip="11. Для обоснования произведенных расходов на оплату предупредительных мер страхователь дополнительно представляет документы (копии документов):"/>
              </a:rPr>
              <a:t>11</a:t>
            </a:r>
            <a:r>
              <a:rPr lang="ru-RU" sz="2000" dirty="0">
                <a:solidFill>
                  <a:schemeClr val="accent1">
                    <a:lumMod val="50000"/>
                  </a:schemeClr>
                </a:solidFill>
                <a:latin typeface="Times New Roman" panose="02020603050405020304" pitchFamily="18" charset="0"/>
                <a:cs typeface="Times New Roman" panose="02020603050405020304" pitchFamily="18" charset="0"/>
              </a:rPr>
              <a:t> настоящих Правил, представлены страхователем не в полном объеме.</a:t>
            </a:r>
          </a:p>
        </p:txBody>
      </p:sp>
      <p:sp>
        <p:nvSpPr>
          <p:cNvPr id="75" name="Прямоугольник 74"/>
          <p:cNvSpPr/>
          <p:nvPr/>
        </p:nvSpPr>
        <p:spPr>
          <a:xfrm>
            <a:off x="279783" y="4077072"/>
            <a:ext cx="9633520" cy="2776145"/>
          </a:xfrm>
          <a:prstGeom prst="rect">
            <a:avLst/>
          </a:prstGeom>
        </p:spPr>
        <p:txBody>
          <a:bodyPr wrap="square">
            <a:spAutoFit/>
          </a:bodyPr>
          <a:lstStyle/>
          <a:p>
            <a:r>
              <a:rPr lang="ru-RU" sz="1600" b="1" dirty="0">
                <a:solidFill>
                  <a:srgbClr val="FF0000"/>
                </a:solidFill>
                <a:latin typeface="Times New Roman" panose="02020603050405020304" pitchFamily="18" charset="0"/>
                <a:cs typeface="Times New Roman" panose="02020603050405020304" pitchFamily="18" charset="0"/>
              </a:rPr>
              <a:t>При выявлении ошибок </a:t>
            </a:r>
            <a:r>
              <a:rPr lang="ru-RU" sz="1600" b="1" dirty="0">
                <a:solidFill>
                  <a:schemeClr val="accent1">
                    <a:lumMod val="50000"/>
                  </a:schemeClr>
                </a:solidFill>
                <a:latin typeface="Times New Roman" panose="02020603050405020304" pitchFamily="18" charset="0"/>
                <a:cs typeface="Times New Roman" panose="02020603050405020304" pitchFamily="18" charset="0"/>
              </a:rPr>
              <a:t>и замечаний в ходе проведения проверки представленных документов, подтверждающих произведенные расходы, </a:t>
            </a:r>
            <a:r>
              <a:rPr lang="ru-RU" sz="1600" b="1" dirty="0">
                <a:solidFill>
                  <a:srgbClr val="FF0000"/>
                </a:solidFill>
                <a:latin typeface="Times New Roman" panose="02020603050405020304" pitchFamily="18" charset="0"/>
                <a:cs typeface="Times New Roman" panose="02020603050405020304" pitchFamily="18" charset="0"/>
              </a:rPr>
              <a:t>отделение СФР в течение одного рабочего дня извещает страхователя</a:t>
            </a:r>
            <a:r>
              <a:rPr lang="ru-RU" sz="1600" b="1" dirty="0">
                <a:solidFill>
                  <a:schemeClr val="accent1">
                    <a:lumMod val="50000"/>
                  </a:schemeClr>
                </a:solidFill>
                <a:latin typeface="Times New Roman" panose="02020603050405020304" pitchFamily="18" charset="0"/>
                <a:cs typeface="Times New Roman" panose="02020603050405020304" pitchFamily="18" charset="0"/>
              </a:rPr>
              <a:t> об их устранении (любым доступным способом, свидетельствующем о дате его извещения).</a:t>
            </a:r>
          </a:p>
          <a:p>
            <a:endParaRPr lang="ru-RU" sz="1600" b="1" dirty="0" smtClean="0">
              <a:solidFill>
                <a:schemeClr val="accent1">
                  <a:lumMod val="50000"/>
                </a:schemeClr>
              </a:solidFill>
              <a:latin typeface="Times New Roman" panose="02020603050405020304" pitchFamily="18" charset="0"/>
              <a:cs typeface="Times New Roman" panose="02020603050405020304" pitchFamily="18" charset="0"/>
            </a:endParaRPr>
          </a:p>
          <a:p>
            <a:r>
              <a:rPr lang="ru-RU" sz="1600" b="1" dirty="0" smtClean="0">
                <a:solidFill>
                  <a:srgbClr val="FF0000"/>
                </a:solidFill>
                <a:latin typeface="Times New Roman" panose="02020603050405020304" pitchFamily="18" charset="0"/>
                <a:cs typeface="Times New Roman" panose="02020603050405020304" pitchFamily="18" charset="0"/>
              </a:rPr>
              <a:t>Страхователь </a:t>
            </a:r>
            <a:r>
              <a:rPr lang="ru-RU" sz="1600" b="1" dirty="0">
                <a:solidFill>
                  <a:srgbClr val="FF0000"/>
                </a:solidFill>
                <a:latin typeface="Times New Roman" panose="02020603050405020304" pitchFamily="18" charset="0"/>
                <a:cs typeface="Times New Roman" panose="02020603050405020304" pitchFamily="18" charset="0"/>
              </a:rPr>
              <a:t>вправе в течение 5 рабочих дней со дня получения извещения устранить допущенные нарушения и представить повторно документы </a:t>
            </a:r>
            <a:r>
              <a:rPr lang="ru-RU" sz="1600" b="1" dirty="0">
                <a:solidFill>
                  <a:schemeClr val="accent1">
                    <a:lumMod val="50000"/>
                  </a:schemeClr>
                </a:solidFill>
                <a:latin typeface="Times New Roman" panose="02020603050405020304" pitchFamily="18" charset="0"/>
                <a:cs typeface="Times New Roman" panose="02020603050405020304" pitchFamily="18" charset="0"/>
              </a:rPr>
              <a:t>(копии документов), исправленные с учетом выявленных ошибок и замечаний. По истечении 5 рабочих дней со дня получения страхователем извещения и непредставления им документов (копий документов) отделение СФР в течение 5 рабочих дней принимает решение об отказе в возмещении расходов предупредительных мер.</a:t>
            </a:r>
          </a:p>
          <a:p>
            <a:pPr algn="ctr" fontAlgn="auto">
              <a:lnSpc>
                <a:spcPct val="80000"/>
              </a:lnSpc>
              <a:spcBef>
                <a:spcPts val="0"/>
              </a:spcBef>
              <a:spcAft>
                <a:spcPts val="0"/>
              </a:spcAft>
              <a:buClr>
                <a:srgbClr val="DB1318"/>
              </a:buClr>
              <a:buFont typeface="Wingdings" pitchFamily="2" charset="2"/>
              <a:buNone/>
              <a:tabLst>
                <a:tab pos="1255713" algn="l"/>
                <a:tab pos="2170113" algn="l"/>
                <a:tab pos="3084513" algn="l"/>
                <a:tab pos="3998913" algn="l"/>
                <a:tab pos="4913313" algn="l"/>
                <a:tab pos="5827713" algn="l"/>
                <a:tab pos="6742113" algn="l"/>
                <a:tab pos="7656513" algn="l"/>
                <a:tab pos="8570913" algn="l"/>
                <a:tab pos="9485313" algn="l"/>
                <a:tab pos="10399713" algn="l"/>
              </a:tabLst>
              <a:defRPr/>
            </a:pPr>
            <a:endParaRPr lang="ru-RU" b="1" dirty="0">
              <a:solidFill>
                <a:schemeClr val="accent1">
                  <a:lumMod val="50000"/>
                </a:schemeClr>
              </a:solidFill>
              <a:latin typeface="Times New Roman" panose="02020603050405020304" pitchFamily="18" charset="0"/>
              <a:ea typeface="Arial Unicode MS" pitchFamily="34" charset="-128"/>
              <a:cs typeface="Times New Roman" panose="02020603050405020304" pitchFamily="18" charset="0"/>
            </a:endParaRPr>
          </a:p>
        </p:txBody>
      </p:sp>
    </p:spTree>
    <p:extLst>
      <p:ext uri="{BB962C8B-B14F-4D97-AF65-F5344CB8AC3E}">
        <p14:creationId xmlns:p14="http://schemas.microsoft.com/office/powerpoint/2010/main" val="399154446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600" b="1" dirty="0" smtClean="0">
                <a:solidFill>
                  <a:srgbClr val="FF0000"/>
                </a:solidFill>
                <a:latin typeface="Times New Roman" panose="02020603050405020304" pitchFamily="18" charset="0"/>
                <a:cs typeface="Times New Roman" panose="02020603050405020304" pitchFamily="18" charset="0"/>
              </a:rPr>
              <a:t>Контроль страховщика </a:t>
            </a:r>
            <a:br>
              <a:rPr lang="ru-RU" sz="2600" b="1" dirty="0" smtClean="0">
                <a:solidFill>
                  <a:srgbClr val="FF0000"/>
                </a:solidFill>
                <a:latin typeface="Times New Roman" panose="02020603050405020304" pitchFamily="18" charset="0"/>
                <a:cs typeface="Times New Roman" panose="02020603050405020304" pitchFamily="18" charset="0"/>
              </a:rPr>
            </a:br>
            <a:r>
              <a:rPr lang="ru-RU" sz="2600" b="1" dirty="0" smtClean="0">
                <a:solidFill>
                  <a:srgbClr val="FF0000"/>
                </a:solidFill>
                <a:latin typeface="Times New Roman" panose="02020603050405020304" pitchFamily="18" charset="0"/>
                <a:cs typeface="Times New Roman" panose="02020603050405020304" pitchFamily="18" charset="0"/>
              </a:rPr>
              <a:t>п.19 Правил </a:t>
            </a:r>
            <a:endParaRPr lang="ru-RU" sz="2600" b="1" dirty="0">
              <a:solidFill>
                <a:srgbClr val="FF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pPr marL="0" indent="0">
              <a:buNone/>
            </a:pPr>
            <a:r>
              <a:rPr lang="ru-RU" sz="2400" b="1" dirty="0">
                <a:solidFill>
                  <a:srgbClr val="002060"/>
                </a:solidFill>
                <a:latin typeface="Times New Roman" panose="02020603050405020304" pitchFamily="18" charset="0"/>
                <a:cs typeface="Times New Roman" panose="02020603050405020304" pitchFamily="18" charset="0"/>
              </a:rPr>
              <a:t>19. Страховщик осуществляет контроль за полнотой и целевым использованием сумм страховых взносов на финансовое обеспечение предупредительных мер </a:t>
            </a:r>
            <a:r>
              <a:rPr lang="ru-RU" sz="2400" b="1" dirty="0" smtClean="0">
                <a:solidFill>
                  <a:srgbClr val="002060"/>
                </a:solidFill>
                <a:latin typeface="Times New Roman" panose="02020603050405020304" pitchFamily="18" charset="0"/>
                <a:cs typeface="Times New Roman" panose="02020603050405020304" pitchFamily="18" charset="0"/>
              </a:rPr>
              <a:t>страхователем (выездные и камеральные проверки)</a:t>
            </a:r>
            <a:endParaRPr lang="ru-RU" sz="2400" b="1" dirty="0">
              <a:solidFill>
                <a:srgbClr val="002060"/>
              </a:solidFill>
              <a:latin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337120002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object 3">
            <a:extLst>
              <a:ext uri="{FF2B5EF4-FFF2-40B4-BE49-F238E27FC236}">
                <a16:creationId xmlns:a16="http://schemas.microsoft.com/office/drawing/2014/main" xmlns="" id="{E29114B4-D23B-2A40-BF81-4F4A2A1644BC}"/>
              </a:ext>
            </a:extLst>
          </p:cNvPr>
          <p:cNvSpPr/>
          <p:nvPr/>
        </p:nvSpPr>
        <p:spPr>
          <a:xfrm>
            <a:off x="100980" y="107872"/>
            <a:ext cx="1849249" cy="6642259"/>
          </a:xfrm>
          <a:custGeom>
            <a:avLst/>
            <a:gdLst/>
            <a:ahLst/>
            <a:cxnLst/>
            <a:rect l="l" t="t" r="r" b="b"/>
            <a:pathLst>
              <a:path w="3034665" h="8856345">
                <a:moveTo>
                  <a:pt x="2310396" y="0"/>
                </a:moveTo>
                <a:lnTo>
                  <a:pt x="0" y="0"/>
                </a:lnTo>
                <a:lnTo>
                  <a:pt x="0" y="8856002"/>
                </a:lnTo>
                <a:lnTo>
                  <a:pt x="3034550" y="8856002"/>
                </a:lnTo>
                <a:lnTo>
                  <a:pt x="3007347" y="8795408"/>
                </a:lnTo>
                <a:lnTo>
                  <a:pt x="2980688" y="8735033"/>
                </a:lnTo>
                <a:lnTo>
                  <a:pt x="2954568" y="8674876"/>
                </a:lnTo>
                <a:lnTo>
                  <a:pt x="2928983" y="8614936"/>
                </a:lnTo>
                <a:lnTo>
                  <a:pt x="2903927" y="8555211"/>
                </a:lnTo>
                <a:lnTo>
                  <a:pt x="2879397" y="8495701"/>
                </a:lnTo>
                <a:lnTo>
                  <a:pt x="2855387" y="8436404"/>
                </a:lnTo>
                <a:lnTo>
                  <a:pt x="2831893" y="8377321"/>
                </a:lnTo>
                <a:lnTo>
                  <a:pt x="2808910" y="8318448"/>
                </a:lnTo>
                <a:lnTo>
                  <a:pt x="2786434" y="8259787"/>
                </a:lnTo>
                <a:lnTo>
                  <a:pt x="2764459" y="8201335"/>
                </a:lnTo>
                <a:lnTo>
                  <a:pt x="2742981" y="8143091"/>
                </a:lnTo>
                <a:lnTo>
                  <a:pt x="2721995" y="8085055"/>
                </a:lnTo>
                <a:lnTo>
                  <a:pt x="2701497" y="8027225"/>
                </a:lnTo>
                <a:lnTo>
                  <a:pt x="2681481" y="7969600"/>
                </a:lnTo>
                <a:lnTo>
                  <a:pt x="2661944" y="7912180"/>
                </a:lnTo>
                <a:lnTo>
                  <a:pt x="2642880" y="7854963"/>
                </a:lnTo>
                <a:lnTo>
                  <a:pt x="2624285" y="7797949"/>
                </a:lnTo>
                <a:lnTo>
                  <a:pt x="2606154" y="7741136"/>
                </a:lnTo>
                <a:lnTo>
                  <a:pt x="2588482" y="7684523"/>
                </a:lnTo>
                <a:lnTo>
                  <a:pt x="2571264" y="7628109"/>
                </a:lnTo>
                <a:lnTo>
                  <a:pt x="2554497" y="7571894"/>
                </a:lnTo>
                <a:lnTo>
                  <a:pt x="2538174" y="7515875"/>
                </a:lnTo>
                <a:lnTo>
                  <a:pt x="2522292" y="7460053"/>
                </a:lnTo>
                <a:lnTo>
                  <a:pt x="2506846" y="7404426"/>
                </a:lnTo>
                <a:lnTo>
                  <a:pt x="2491831" y="7348993"/>
                </a:lnTo>
                <a:lnTo>
                  <a:pt x="2477242" y="7293752"/>
                </a:lnTo>
                <a:lnTo>
                  <a:pt x="2463075" y="7238704"/>
                </a:lnTo>
                <a:lnTo>
                  <a:pt x="2449325" y="7183847"/>
                </a:lnTo>
                <a:lnTo>
                  <a:pt x="2435986" y="7129180"/>
                </a:lnTo>
                <a:lnTo>
                  <a:pt x="2423056" y="7074702"/>
                </a:lnTo>
                <a:lnTo>
                  <a:pt x="2410528" y="7020411"/>
                </a:lnTo>
                <a:lnTo>
                  <a:pt x="2398398" y="6966308"/>
                </a:lnTo>
                <a:lnTo>
                  <a:pt x="2386662" y="6912390"/>
                </a:lnTo>
                <a:lnTo>
                  <a:pt x="2375314" y="6858657"/>
                </a:lnTo>
                <a:lnTo>
                  <a:pt x="2364350" y="6805108"/>
                </a:lnTo>
                <a:lnTo>
                  <a:pt x="2353765" y="6751741"/>
                </a:lnTo>
                <a:lnTo>
                  <a:pt x="2343555" y="6698557"/>
                </a:lnTo>
                <a:lnTo>
                  <a:pt x="2333715" y="6645553"/>
                </a:lnTo>
                <a:lnTo>
                  <a:pt x="2324240" y="6592728"/>
                </a:lnTo>
                <a:lnTo>
                  <a:pt x="2315125" y="6540082"/>
                </a:lnTo>
                <a:lnTo>
                  <a:pt x="2306366" y="6487614"/>
                </a:lnTo>
                <a:lnTo>
                  <a:pt x="2297958" y="6435322"/>
                </a:lnTo>
                <a:lnTo>
                  <a:pt x="2289897" y="6383206"/>
                </a:lnTo>
                <a:lnTo>
                  <a:pt x="2282176" y="6331265"/>
                </a:lnTo>
                <a:lnTo>
                  <a:pt x="2274793" y="6279496"/>
                </a:lnTo>
                <a:lnTo>
                  <a:pt x="2267742" y="6227900"/>
                </a:lnTo>
                <a:lnTo>
                  <a:pt x="2261018" y="6176476"/>
                </a:lnTo>
                <a:lnTo>
                  <a:pt x="2254617" y="6125222"/>
                </a:lnTo>
                <a:lnTo>
                  <a:pt x="2248535" y="6074137"/>
                </a:lnTo>
                <a:lnTo>
                  <a:pt x="2242765" y="6023221"/>
                </a:lnTo>
                <a:lnTo>
                  <a:pt x="2237304" y="5972472"/>
                </a:lnTo>
                <a:lnTo>
                  <a:pt x="2232147" y="5921889"/>
                </a:lnTo>
                <a:lnTo>
                  <a:pt x="2227289" y="5871471"/>
                </a:lnTo>
                <a:lnTo>
                  <a:pt x="2222726" y="5821218"/>
                </a:lnTo>
                <a:lnTo>
                  <a:pt x="2218453" y="5771128"/>
                </a:lnTo>
                <a:lnTo>
                  <a:pt x="2214464" y="5721200"/>
                </a:lnTo>
                <a:lnTo>
                  <a:pt x="2210756" y="5671433"/>
                </a:lnTo>
                <a:lnTo>
                  <a:pt x="2207324" y="5621826"/>
                </a:lnTo>
                <a:lnTo>
                  <a:pt x="2204162" y="5572378"/>
                </a:lnTo>
                <a:lnTo>
                  <a:pt x="2198633" y="5473955"/>
                </a:lnTo>
                <a:lnTo>
                  <a:pt x="2194132" y="5376156"/>
                </a:lnTo>
                <a:lnTo>
                  <a:pt x="2190620" y="5278972"/>
                </a:lnTo>
                <a:lnTo>
                  <a:pt x="2188061" y="5182396"/>
                </a:lnTo>
                <a:lnTo>
                  <a:pt x="2186415" y="5086419"/>
                </a:lnTo>
                <a:lnTo>
                  <a:pt x="2185647" y="4991033"/>
                </a:lnTo>
                <a:lnTo>
                  <a:pt x="2185717" y="4896229"/>
                </a:lnTo>
                <a:lnTo>
                  <a:pt x="2186589" y="4802000"/>
                </a:lnTo>
                <a:lnTo>
                  <a:pt x="2188224" y="4708337"/>
                </a:lnTo>
                <a:lnTo>
                  <a:pt x="2190586" y="4615231"/>
                </a:lnTo>
                <a:lnTo>
                  <a:pt x="2193636" y="4522676"/>
                </a:lnTo>
                <a:lnTo>
                  <a:pt x="2197336" y="4430662"/>
                </a:lnTo>
                <a:lnTo>
                  <a:pt x="2201650" y="4339181"/>
                </a:lnTo>
                <a:lnTo>
                  <a:pt x="2206539" y="4248225"/>
                </a:lnTo>
                <a:lnTo>
                  <a:pt x="2211966" y="4157785"/>
                </a:lnTo>
                <a:lnTo>
                  <a:pt x="2221032" y="4023077"/>
                </a:lnTo>
                <a:lnTo>
                  <a:pt x="2231096" y="3889485"/>
                </a:lnTo>
                <a:lnTo>
                  <a:pt x="2242031" y="3756981"/>
                </a:lnTo>
                <a:lnTo>
                  <a:pt x="2257746" y="3581954"/>
                </a:lnTo>
                <a:lnTo>
                  <a:pt x="2278790" y="3365722"/>
                </a:lnTo>
                <a:lnTo>
                  <a:pt x="2367152" y="2526647"/>
                </a:lnTo>
                <a:lnTo>
                  <a:pt x="2387346" y="2322699"/>
                </a:lnTo>
                <a:lnTo>
                  <a:pt x="2402135" y="2161037"/>
                </a:lnTo>
                <a:lnTo>
                  <a:pt x="2412234" y="2040621"/>
                </a:lnTo>
                <a:lnTo>
                  <a:pt x="2421338" y="1920885"/>
                </a:lnTo>
                <a:lnTo>
                  <a:pt x="2426794" y="1841425"/>
                </a:lnTo>
                <a:lnTo>
                  <a:pt x="2431713" y="1762248"/>
                </a:lnTo>
                <a:lnTo>
                  <a:pt x="2436059" y="1683344"/>
                </a:lnTo>
                <a:lnTo>
                  <a:pt x="2439795" y="1604705"/>
                </a:lnTo>
                <a:lnTo>
                  <a:pt x="2442881" y="1526323"/>
                </a:lnTo>
                <a:lnTo>
                  <a:pt x="2445282" y="1448191"/>
                </a:lnTo>
                <a:lnTo>
                  <a:pt x="2446958" y="1370298"/>
                </a:lnTo>
                <a:lnTo>
                  <a:pt x="2447873" y="1292639"/>
                </a:lnTo>
                <a:lnTo>
                  <a:pt x="2447988" y="1215203"/>
                </a:lnTo>
                <a:lnTo>
                  <a:pt x="2447266" y="1137984"/>
                </a:lnTo>
                <a:lnTo>
                  <a:pt x="2445670" y="1060972"/>
                </a:lnTo>
                <a:lnTo>
                  <a:pt x="2443162" y="984160"/>
                </a:lnTo>
                <a:lnTo>
                  <a:pt x="2439703" y="907538"/>
                </a:lnTo>
                <a:lnTo>
                  <a:pt x="2435257" y="831100"/>
                </a:lnTo>
                <a:lnTo>
                  <a:pt x="2432652" y="792947"/>
                </a:lnTo>
                <a:lnTo>
                  <a:pt x="2429786" y="754837"/>
                </a:lnTo>
                <a:lnTo>
                  <a:pt x="2426654" y="716768"/>
                </a:lnTo>
                <a:lnTo>
                  <a:pt x="2423252" y="678740"/>
                </a:lnTo>
                <a:lnTo>
                  <a:pt x="2419574" y="640751"/>
                </a:lnTo>
                <a:lnTo>
                  <a:pt x="2415617" y="602801"/>
                </a:lnTo>
                <a:lnTo>
                  <a:pt x="2411375" y="564888"/>
                </a:lnTo>
                <a:lnTo>
                  <a:pt x="2406843" y="527012"/>
                </a:lnTo>
                <a:lnTo>
                  <a:pt x="2402018" y="489172"/>
                </a:lnTo>
                <a:lnTo>
                  <a:pt x="2396894" y="451365"/>
                </a:lnTo>
                <a:lnTo>
                  <a:pt x="2391467" y="413592"/>
                </a:lnTo>
                <a:lnTo>
                  <a:pt x="2385732" y="375852"/>
                </a:lnTo>
                <a:lnTo>
                  <a:pt x="2379683" y="338143"/>
                </a:lnTo>
                <a:lnTo>
                  <a:pt x="2373318" y="300464"/>
                </a:lnTo>
                <a:lnTo>
                  <a:pt x="2366630" y="262814"/>
                </a:lnTo>
                <a:lnTo>
                  <a:pt x="2359615" y="225193"/>
                </a:lnTo>
                <a:lnTo>
                  <a:pt x="2352268" y="187599"/>
                </a:lnTo>
                <a:lnTo>
                  <a:pt x="2344585" y="150031"/>
                </a:lnTo>
                <a:lnTo>
                  <a:pt x="2336562" y="112488"/>
                </a:lnTo>
                <a:lnTo>
                  <a:pt x="2328192" y="74969"/>
                </a:lnTo>
                <a:lnTo>
                  <a:pt x="2319472" y="37473"/>
                </a:lnTo>
                <a:lnTo>
                  <a:pt x="2310396" y="0"/>
                </a:lnTo>
                <a:close/>
              </a:path>
            </a:pathLst>
          </a:custGeom>
          <a:solidFill>
            <a:srgbClr val="CCDDE7"/>
          </a:solidFill>
        </p:spPr>
        <p:style>
          <a:lnRef idx="0">
            <a:scrgbClr r="0" g="0" b="0"/>
          </a:lnRef>
          <a:fillRef idx="0">
            <a:scrgbClr r="0" g="0" b="0"/>
          </a:fillRef>
          <a:effectRef idx="0">
            <a:scrgbClr r="0" g="0" b="0"/>
          </a:effectRef>
          <a:fontRef idx="major"/>
        </p:style>
        <p:txBody>
          <a:bodyPr wrap="square" lIns="0" tIns="0" rIns="0" bIns="0" rtlCol="0"/>
          <a:lstStyle>
            <a:lvl1pPr>
              <a:defRPr>
                <a:latin typeface="+mj-lt"/>
                <a:ea typeface="+mj-ea"/>
                <a:cs typeface="+mj-cs"/>
              </a:defRPr>
            </a:lvl1pPr>
            <a:lvl2pPr>
              <a:defRPr>
                <a:latin typeface="+mj-lt"/>
                <a:ea typeface="+mj-ea"/>
                <a:cs typeface="+mj-cs"/>
              </a:defRPr>
            </a:lvl2pPr>
            <a:lvl3pPr>
              <a:defRPr>
                <a:latin typeface="+mj-lt"/>
                <a:ea typeface="+mj-ea"/>
                <a:cs typeface="+mj-cs"/>
              </a:defRPr>
            </a:lvl3pPr>
            <a:lvl4pPr>
              <a:defRPr>
                <a:latin typeface="+mj-lt"/>
                <a:ea typeface="+mj-ea"/>
                <a:cs typeface="+mj-cs"/>
              </a:defRPr>
            </a:lvl4pPr>
            <a:lvl5pPr>
              <a:defRPr>
                <a:latin typeface="+mj-lt"/>
                <a:ea typeface="+mj-ea"/>
                <a:cs typeface="+mj-cs"/>
              </a:defRPr>
            </a:lvl5pPr>
            <a:lvl6pPr>
              <a:defRPr>
                <a:latin typeface="+mj-lt"/>
                <a:ea typeface="+mj-ea"/>
                <a:cs typeface="+mj-cs"/>
              </a:defRPr>
            </a:lvl6pPr>
            <a:lvl7pPr>
              <a:defRPr>
                <a:latin typeface="+mj-lt"/>
                <a:ea typeface="+mj-ea"/>
                <a:cs typeface="+mj-cs"/>
              </a:defRPr>
            </a:lvl7pPr>
            <a:lvl8pPr>
              <a:defRPr>
                <a:latin typeface="+mj-lt"/>
                <a:ea typeface="+mj-ea"/>
                <a:cs typeface="+mj-cs"/>
              </a:defRPr>
            </a:lvl8pPr>
            <a:lvl9pPr>
              <a:defRPr>
                <a:latin typeface="+mj-lt"/>
                <a:ea typeface="+mj-ea"/>
                <a:cs typeface="+mj-cs"/>
              </a:defRPr>
            </a:lvl9pPr>
          </a:lstStyle>
          <a:p>
            <a:endParaRPr/>
          </a:p>
        </p:txBody>
      </p:sp>
      <p:pic>
        <p:nvPicPr>
          <p:cNvPr id="73" name="object 4">
            <a:extLst>
              <a:ext uri="{FF2B5EF4-FFF2-40B4-BE49-F238E27FC236}">
                <a16:creationId xmlns:a16="http://schemas.microsoft.com/office/drawing/2014/main" xmlns="" id="{6588F54A-E23E-FF49-838F-55CC2FDE64DE}"/>
              </a:ext>
            </a:extLst>
          </p:cNvPr>
          <p:cNvPicPr/>
          <p:nvPr/>
        </p:nvPicPr>
        <p:blipFill>
          <a:blip r:embed="rId2" cstate="print"/>
          <a:stretch>
            <a:fillRect/>
          </a:stretch>
        </p:blipFill>
        <p:spPr>
          <a:xfrm>
            <a:off x="1365616" y="106043"/>
            <a:ext cx="446182" cy="6643988"/>
          </a:xfrm>
          <a:prstGeom prst="rect">
            <a:avLst/>
          </a:prstGeom>
        </p:spPr>
      </p:pic>
      <p:grpSp>
        <p:nvGrpSpPr>
          <p:cNvPr id="74" name="Group 73">
            <a:extLst>
              <a:ext uri="{FF2B5EF4-FFF2-40B4-BE49-F238E27FC236}">
                <a16:creationId xmlns:a16="http://schemas.microsoft.com/office/drawing/2014/main" xmlns="" id="{20F5D676-E236-D84F-AE2F-D718B81E0C87}"/>
              </a:ext>
            </a:extLst>
          </p:cNvPr>
          <p:cNvGrpSpPr/>
          <p:nvPr/>
        </p:nvGrpSpPr>
        <p:grpSpPr>
          <a:xfrm>
            <a:off x="400181" y="5665724"/>
            <a:ext cx="557244" cy="806651"/>
            <a:chOff x="634994" y="7556702"/>
            <a:chExt cx="914452" cy="1075534"/>
          </a:xfrm>
        </p:grpSpPr>
        <p:pic>
          <p:nvPicPr>
            <p:cNvPr id="75" name="object 5">
              <a:extLst>
                <a:ext uri="{FF2B5EF4-FFF2-40B4-BE49-F238E27FC236}">
                  <a16:creationId xmlns:a16="http://schemas.microsoft.com/office/drawing/2014/main" xmlns="" id="{8AE9C3F9-595E-1C4E-99E9-7C93D66F0E7A}"/>
                </a:ext>
              </a:extLst>
            </p:cNvPr>
            <p:cNvPicPr/>
            <p:nvPr/>
          </p:nvPicPr>
          <p:blipFill>
            <a:blip r:embed="rId3" cstate="print"/>
            <a:stretch>
              <a:fillRect/>
            </a:stretch>
          </p:blipFill>
          <p:spPr>
            <a:xfrm>
              <a:off x="637218" y="8429396"/>
              <a:ext cx="163266" cy="78676"/>
            </a:xfrm>
            <a:prstGeom prst="rect">
              <a:avLst/>
            </a:prstGeom>
          </p:spPr>
        </p:pic>
        <p:pic>
          <p:nvPicPr>
            <p:cNvPr id="76" name="object 6">
              <a:extLst>
                <a:ext uri="{FF2B5EF4-FFF2-40B4-BE49-F238E27FC236}">
                  <a16:creationId xmlns:a16="http://schemas.microsoft.com/office/drawing/2014/main" xmlns="" id="{472D9660-E25E-174D-8E49-E08660851B7F}"/>
                </a:ext>
              </a:extLst>
            </p:cNvPr>
            <p:cNvPicPr/>
            <p:nvPr/>
          </p:nvPicPr>
          <p:blipFill>
            <a:blip r:embed="rId4" cstate="print"/>
            <a:stretch>
              <a:fillRect/>
            </a:stretch>
          </p:blipFill>
          <p:spPr>
            <a:xfrm>
              <a:off x="822641" y="8430279"/>
              <a:ext cx="341118" cy="89959"/>
            </a:xfrm>
            <a:prstGeom prst="rect">
              <a:avLst/>
            </a:prstGeom>
          </p:spPr>
        </p:pic>
        <p:sp>
          <p:nvSpPr>
            <p:cNvPr id="77" name="object 7">
              <a:extLst>
                <a:ext uri="{FF2B5EF4-FFF2-40B4-BE49-F238E27FC236}">
                  <a16:creationId xmlns:a16="http://schemas.microsoft.com/office/drawing/2014/main" xmlns="" id="{E385B0AA-9606-004C-91FF-291BD32CC62D}"/>
                </a:ext>
              </a:extLst>
            </p:cNvPr>
            <p:cNvSpPr/>
            <p:nvPr/>
          </p:nvSpPr>
          <p:spPr>
            <a:xfrm>
              <a:off x="1192096" y="8430277"/>
              <a:ext cx="62230" cy="77470"/>
            </a:xfrm>
            <a:custGeom>
              <a:avLst/>
              <a:gdLst/>
              <a:ahLst/>
              <a:cxnLst/>
              <a:rect l="l" t="t" r="r" b="b"/>
              <a:pathLst>
                <a:path w="62230" h="77470">
                  <a:moveTo>
                    <a:pt x="10883" y="0"/>
                  </a:moveTo>
                  <a:lnTo>
                    <a:pt x="0" y="0"/>
                  </a:lnTo>
                  <a:lnTo>
                    <a:pt x="0" y="76923"/>
                  </a:lnTo>
                  <a:lnTo>
                    <a:pt x="31750" y="76923"/>
                  </a:lnTo>
                  <a:lnTo>
                    <a:pt x="44600" y="75284"/>
                  </a:lnTo>
                  <a:lnTo>
                    <a:pt x="54124" y="70399"/>
                  </a:lnTo>
                  <a:lnTo>
                    <a:pt x="55698" y="68249"/>
                  </a:lnTo>
                  <a:lnTo>
                    <a:pt x="10883" y="68249"/>
                  </a:lnTo>
                  <a:lnTo>
                    <a:pt x="10883" y="35483"/>
                  </a:lnTo>
                  <a:lnTo>
                    <a:pt x="56574" y="35483"/>
                  </a:lnTo>
                  <a:lnTo>
                    <a:pt x="54738" y="32935"/>
                  </a:lnTo>
                  <a:lnTo>
                    <a:pt x="45848" y="28348"/>
                  </a:lnTo>
                  <a:lnTo>
                    <a:pt x="33731" y="26809"/>
                  </a:lnTo>
                  <a:lnTo>
                    <a:pt x="10883" y="26809"/>
                  </a:lnTo>
                  <a:lnTo>
                    <a:pt x="10883" y="0"/>
                  </a:lnTo>
                  <a:close/>
                </a:path>
                <a:path w="62230" h="77470">
                  <a:moveTo>
                    <a:pt x="56574" y="35483"/>
                  </a:moveTo>
                  <a:lnTo>
                    <a:pt x="44170" y="35483"/>
                  </a:lnTo>
                  <a:lnTo>
                    <a:pt x="51079" y="40436"/>
                  </a:lnTo>
                  <a:lnTo>
                    <a:pt x="51079" y="51320"/>
                  </a:lnTo>
                  <a:lnTo>
                    <a:pt x="49782" y="58643"/>
                  </a:lnTo>
                  <a:lnTo>
                    <a:pt x="45972" y="63942"/>
                  </a:lnTo>
                  <a:lnTo>
                    <a:pt x="39769" y="67163"/>
                  </a:lnTo>
                  <a:lnTo>
                    <a:pt x="31292" y="68249"/>
                  </a:lnTo>
                  <a:lnTo>
                    <a:pt x="55698" y="68249"/>
                  </a:lnTo>
                  <a:lnTo>
                    <a:pt x="60042" y="62318"/>
                  </a:lnTo>
                  <a:lnTo>
                    <a:pt x="62077" y="51092"/>
                  </a:lnTo>
                  <a:lnTo>
                    <a:pt x="60211" y="40531"/>
                  </a:lnTo>
                  <a:lnTo>
                    <a:pt x="56574" y="35483"/>
                  </a:lnTo>
                  <a:close/>
                </a:path>
              </a:pathLst>
            </a:custGeom>
            <a:solidFill>
              <a:srgbClr val="58595B"/>
            </a:solidFill>
          </p:spPr>
          <p:txBody>
            <a:bodyPr wrap="square" lIns="0" tIns="0" rIns="0" bIns="0" rtlCol="0"/>
            <a:lstStyle/>
            <a:p>
              <a:endParaRPr/>
            </a:p>
          </p:txBody>
        </p:sp>
        <p:pic>
          <p:nvPicPr>
            <p:cNvPr id="78" name="object 8">
              <a:extLst>
                <a:ext uri="{FF2B5EF4-FFF2-40B4-BE49-F238E27FC236}">
                  <a16:creationId xmlns:a16="http://schemas.microsoft.com/office/drawing/2014/main" xmlns="" id="{F9DDD202-1689-9345-941F-9329EC81CF2D}"/>
                </a:ext>
              </a:extLst>
            </p:cNvPr>
            <p:cNvPicPr/>
            <p:nvPr/>
          </p:nvPicPr>
          <p:blipFill>
            <a:blip r:embed="rId5" cstate="print"/>
            <a:stretch>
              <a:fillRect/>
            </a:stretch>
          </p:blipFill>
          <p:spPr>
            <a:xfrm>
              <a:off x="1274796" y="8430279"/>
              <a:ext cx="66154" cy="76911"/>
            </a:xfrm>
            <a:prstGeom prst="rect">
              <a:avLst/>
            </a:prstGeom>
          </p:spPr>
        </p:pic>
        <p:pic>
          <p:nvPicPr>
            <p:cNvPr id="79" name="object 9">
              <a:extLst>
                <a:ext uri="{FF2B5EF4-FFF2-40B4-BE49-F238E27FC236}">
                  <a16:creationId xmlns:a16="http://schemas.microsoft.com/office/drawing/2014/main" xmlns="" id="{E6D90ABF-E531-2C44-A07D-FB7A025D54AE}"/>
                </a:ext>
              </a:extLst>
            </p:cNvPr>
            <p:cNvPicPr/>
            <p:nvPr/>
          </p:nvPicPr>
          <p:blipFill>
            <a:blip r:embed="rId6" cstate="print"/>
            <a:stretch>
              <a:fillRect/>
            </a:stretch>
          </p:blipFill>
          <p:spPr>
            <a:xfrm>
              <a:off x="1369272" y="8430277"/>
              <a:ext cx="85153" cy="76923"/>
            </a:xfrm>
            <a:prstGeom prst="rect">
              <a:avLst/>
            </a:prstGeom>
          </p:spPr>
        </p:pic>
        <p:sp>
          <p:nvSpPr>
            <p:cNvPr id="80" name="object 10">
              <a:extLst>
                <a:ext uri="{FF2B5EF4-FFF2-40B4-BE49-F238E27FC236}">
                  <a16:creationId xmlns:a16="http://schemas.microsoft.com/office/drawing/2014/main" xmlns="" id="{9AC239B6-FFFB-6B45-BCBC-C4761EE0E4A2}"/>
                </a:ext>
              </a:extLst>
            </p:cNvPr>
            <p:cNvSpPr/>
            <p:nvPr/>
          </p:nvSpPr>
          <p:spPr>
            <a:xfrm>
              <a:off x="1482771" y="8430279"/>
              <a:ext cx="66675" cy="77470"/>
            </a:xfrm>
            <a:custGeom>
              <a:avLst/>
              <a:gdLst/>
              <a:ahLst/>
              <a:cxnLst/>
              <a:rect l="l" t="t" r="r" b="b"/>
              <a:pathLst>
                <a:path w="66675" h="77470">
                  <a:moveTo>
                    <a:pt x="66471" y="0"/>
                  </a:moveTo>
                  <a:lnTo>
                    <a:pt x="56349" y="0"/>
                  </a:lnTo>
                  <a:lnTo>
                    <a:pt x="10871" y="59334"/>
                  </a:lnTo>
                  <a:lnTo>
                    <a:pt x="10871" y="0"/>
                  </a:lnTo>
                  <a:lnTo>
                    <a:pt x="0" y="0"/>
                  </a:lnTo>
                  <a:lnTo>
                    <a:pt x="0" y="76911"/>
                  </a:lnTo>
                  <a:lnTo>
                    <a:pt x="10096" y="76911"/>
                  </a:lnTo>
                  <a:lnTo>
                    <a:pt x="55689" y="17691"/>
                  </a:lnTo>
                  <a:lnTo>
                    <a:pt x="55689" y="76911"/>
                  </a:lnTo>
                  <a:lnTo>
                    <a:pt x="66471" y="76911"/>
                  </a:lnTo>
                  <a:lnTo>
                    <a:pt x="66471" y="0"/>
                  </a:lnTo>
                  <a:close/>
                </a:path>
              </a:pathLst>
            </a:custGeom>
            <a:solidFill>
              <a:srgbClr val="58595B"/>
            </a:solidFill>
          </p:spPr>
          <p:txBody>
            <a:bodyPr wrap="square" lIns="0" tIns="0" rIns="0" bIns="0" rtlCol="0"/>
            <a:lstStyle/>
            <a:p>
              <a:endParaRPr/>
            </a:p>
          </p:txBody>
        </p:sp>
        <p:pic>
          <p:nvPicPr>
            <p:cNvPr id="81" name="object 11">
              <a:extLst>
                <a:ext uri="{FF2B5EF4-FFF2-40B4-BE49-F238E27FC236}">
                  <a16:creationId xmlns:a16="http://schemas.microsoft.com/office/drawing/2014/main" xmlns="" id="{BB8DA70F-8086-BE4A-88B0-C54D4509D3EB}"/>
                </a:ext>
              </a:extLst>
            </p:cNvPr>
            <p:cNvPicPr/>
            <p:nvPr/>
          </p:nvPicPr>
          <p:blipFill>
            <a:blip r:embed="rId7" cstate="print"/>
            <a:stretch>
              <a:fillRect/>
            </a:stretch>
          </p:blipFill>
          <p:spPr>
            <a:xfrm>
              <a:off x="634994" y="8541165"/>
              <a:ext cx="188554" cy="82626"/>
            </a:xfrm>
            <a:prstGeom prst="rect">
              <a:avLst/>
            </a:prstGeom>
          </p:spPr>
        </p:pic>
        <p:pic>
          <p:nvPicPr>
            <p:cNvPr id="82" name="object 12">
              <a:extLst>
                <a:ext uri="{FF2B5EF4-FFF2-40B4-BE49-F238E27FC236}">
                  <a16:creationId xmlns:a16="http://schemas.microsoft.com/office/drawing/2014/main" xmlns="" id="{F61F53E2-53C6-4646-9298-ADD052CAC6D5}"/>
                </a:ext>
              </a:extLst>
            </p:cNvPr>
            <p:cNvPicPr/>
            <p:nvPr/>
          </p:nvPicPr>
          <p:blipFill>
            <a:blip r:embed="rId8" cstate="print"/>
            <a:stretch>
              <a:fillRect/>
            </a:stretch>
          </p:blipFill>
          <p:spPr>
            <a:xfrm>
              <a:off x="845724" y="8544010"/>
              <a:ext cx="164275" cy="88226"/>
            </a:xfrm>
            <a:prstGeom prst="rect">
              <a:avLst/>
            </a:prstGeom>
          </p:spPr>
        </p:pic>
        <p:pic>
          <p:nvPicPr>
            <p:cNvPr id="83" name="object 13">
              <a:extLst>
                <a:ext uri="{FF2B5EF4-FFF2-40B4-BE49-F238E27FC236}">
                  <a16:creationId xmlns:a16="http://schemas.microsoft.com/office/drawing/2014/main" xmlns="" id="{5AECEDBD-41AD-144E-8C65-85EE44130273}"/>
                </a:ext>
              </a:extLst>
            </p:cNvPr>
            <p:cNvPicPr/>
            <p:nvPr/>
          </p:nvPicPr>
          <p:blipFill>
            <a:blip r:embed="rId9" cstate="print"/>
            <a:stretch>
              <a:fillRect/>
            </a:stretch>
          </p:blipFill>
          <p:spPr>
            <a:xfrm>
              <a:off x="1057757" y="8543142"/>
              <a:ext cx="319289" cy="78663"/>
            </a:xfrm>
            <a:prstGeom prst="rect">
              <a:avLst/>
            </a:prstGeom>
          </p:spPr>
        </p:pic>
        <p:pic>
          <p:nvPicPr>
            <p:cNvPr id="84" name="object 14">
              <a:extLst>
                <a:ext uri="{FF2B5EF4-FFF2-40B4-BE49-F238E27FC236}">
                  <a16:creationId xmlns:a16="http://schemas.microsoft.com/office/drawing/2014/main" xmlns="" id="{96D31B5A-667A-4245-8476-B3B7636CD2C8}"/>
                </a:ext>
              </a:extLst>
            </p:cNvPr>
            <p:cNvPicPr/>
            <p:nvPr/>
          </p:nvPicPr>
          <p:blipFill>
            <a:blip r:embed="rId10" cstate="print"/>
            <a:stretch>
              <a:fillRect/>
            </a:stretch>
          </p:blipFill>
          <p:spPr>
            <a:xfrm>
              <a:off x="1396605" y="8544012"/>
              <a:ext cx="66471" cy="76911"/>
            </a:xfrm>
            <a:prstGeom prst="rect">
              <a:avLst/>
            </a:prstGeom>
          </p:spPr>
        </p:pic>
        <p:pic>
          <p:nvPicPr>
            <p:cNvPr id="85" name="object 15">
              <a:extLst>
                <a:ext uri="{FF2B5EF4-FFF2-40B4-BE49-F238E27FC236}">
                  <a16:creationId xmlns:a16="http://schemas.microsoft.com/office/drawing/2014/main" xmlns="" id="{64F59B50-F07B-C04F-BAAF-361C208FEA8A}"/>
                </a:ext>
              </a:extLst>
            </p:cNvPr>
            <p:cNvPicPr/>
            <p:nvPr/>
          </p:nvPicPr>
          <p:blipFill>
            <a:blip r:embed="rId11" cstate="print"/>
            <a:stretch>
              <a:fillRect/>
            </a:stretch>
          </p:blipFill>
          <p:spPr>
            <a:xfrm>
              <a:off x="1482771" y="8544012"/>
              <a:ext cx="66471" cy="76911"/>
            </a:xfrm>
            <a:prstGeom prst="rect">
              <a:avLst/>
            </a:prstGeom>
          </p:spPr>
        </p:pic>
        <p:sp>
          <p:nvSpPr>
            <p:cNvPr id="86" name="object 16">
              <a:extLst>
                <a:ext uri="{FF2B5EF4-FFF2-40B4-BE49-F238E27FC236}">
                  <a16:creationId xmlns:a16="http://schemas.microsoft.com/office/drawing/2014/main" xmlns="" id="{8F34719E-BCE0-E94F-8BF1-3A09A326921C}"/>
                </a:ext>
              </a:extLst>
            </p:cNvPr>
            <p:cNvSpPr/>
            <p:nvPr/>
          </p:nvSpPr>
          <p:spPr>
            <a:xfrm>
              <a:off x="1489430" y="8408555"/>
              <a:ext cx="54610" cy="8255"/>
            </a:xfrm>
            <a:custGeom>
              <a:avLst/>
              <a:gdLst/>
              <a:ahLst/>
              <a:cxnLst/>
              <a:rect l="l" t="t" r="r" b="b"/>
              <a:pathLst>
                <a:path w="54609" h="8254">
                  <a:moveTo>
                    <a:pt x="54533" y="0"/>
                  </a:moveTo>
                  <a:lnTo>
                    <a:pt x="0" y="0"/>
                  </a:lnTo>
                  <a:lnTo>
                    <a:pt x="0" y="8115"/>
                  </a:lnTo>
                  <a:lnTo>
                    <a:pt x="54533" y="8115"/>
                  </a:lnTo>
                  <a:lnTo>
                    <a:pt x="54533" y="0"/>
                  </a:lnTo>
                  <a:close/>
                </a:path>
              </a:pathLst>
            </a:custGeom>
            <a:solidFill>
              <a:srgbClr val="58595B"/>
            </a:solidFill>
          </p:spPr>
          <p:txBody>
            <a:bodyPr wrap="square" lIns="0" tIns="0" rIns="0" bIns="0" rtlCol="0"/>
            <a:lstStyle/>
            <a:p>
              <a:endParaRPr/>
            </a:p>
          </p:txBody>
        </p:sp>
        <p:pic>
          <p:nvPicPr>
            <p:cNvPr id="87" name="object 17">
              <a:extLst>
                <a:ext uri="{FF2B5EF4-FFF2-40B4-BE49-F238E27FC236}">
                  <a16:creationId xmlns:a16="http://schemas.microsoft.com/office/drawing/2014/main" xmlns="" id="{96558440-5DFC-094A-927A-EC7068203E50}"/>
                </a:ext>
              </a:extLst>
            </p:cNvPr>
            <p:cNvPicPr/>
            <p:nvPr/>
          </p:nvPicPr>
          <p:blipFill>
            <a:blip r:embed="rId12" cstate="print"/>
            <a:stretch>
              <a:fillRect/>
            </a:stretch>
          </p:blipFill>
          <p:spPr>
            <a:xfrm>
              <a:off x="644093" y="7556702"/>
              <a:ext cx="895848" cy="769188"/>
            </a:xfrm>
            <a:prstGeom prst="rect">
              <a:avLst/>
            </a:prstGeom>
          </p:spPr>
        </p:pic>
      </p:grpSp>
      <p:sp>
        <p:nvSpPr>
          <p:cNvPr id="2" name="Прямоугольник 1"/>
          <p:cNvSpPr/>
          <p:nvPr/>
        </p:nvSpPr>
        <p:spPr>
          <a:xfrm>
            <a:off x="1811798" y="2204864"/>
            <a:ext cx="7594868" cy="3170099"/>
          </a:xfrm>
          <a:prstGeom prst="rect">
            <a:avLst/>
          </a:prstGeom>
        </p:spPr>
        <p:txBody>
          <a:bodyPr wrap="square">
            <a:spAutoFit/>
          </a:bodyPr>
          <a:lstStyle/>
          <a:p>
            <a:pPr marL="0" indent="0" algn="ctr">
              <a:buNone/>
            </a:pPr>
            <a:r>
              <a:rPr lang="ru-RU" sz="4000" b="1" dirty="0">
                <a:solidFill>
                  <a:srgbClr val="C00000"/>
                </a:solidFill>
                <a:latin typeface="Times New Roman" panose="02020603050405020304" pitchFamily="18" charset="0"/>
                <a:cs typeface="Times New Roman" panose="02020603050405020304" pitchFamily="18" charset="0"/>
              </a:rPr>
              <a:t>Подать заявление на возмещение расходов в срок не позднее </a:t>
            </a:r>
            <a:r>
              <a:rPr lang="ru-RU" sz="4000" b="1" dirty="0" smtClean="0">
                <a:solidFill>
                  <a:srgbClr val="C00000"/>
                </a:solidFill>
                <a:latin typeface="Times New Roman" panose="02020603050405020304" pitchFamily="18" charset="0"/>
                <a:cs typeface="Times New Roman" panose="02020603050405020304" pitchFamily="18" charset="0"/>
              </a:rPr>
              <a:t>15.11.2025</a:t>
            </a:r>
          </a:p>
          <a:p>
            <a:pPr marL="0" indent="0" algn="ctr">
              <a:buNone/>
            </a:pPr>
            <a:r>
              <a:rPr lang="ru-RU" sz="4000" b="1" dirty="0" smtClean="0">
                <a:solidFill>
                  <a:srgbClr val="C00000"/>
                </a:solidFill>
                <a:latin typeface="Times New Roman" panose="02020603050405020304" pitchFamily="18" charset="0"/>
                <a:cs typeface="Times New Roman" panose="02020603050405020304" pitchFamily="18" charset="0"/>
              </a:rPr>
              <a:t>(15.12.2024 если оплата по договорам позже 15.11.2024)</a:t>
            </a:r>
            <a:endParaRPr lang="ru-RU" sz="4000" b="1" dirty="0">
              <a:solidFill>
                <a:srgbClr val="C00000"/>
              </a:solidFill>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3704861" y="692696"/>
            <a:ext cx="4992555" cy="707886"/>
          </a:xfrm>
          <a:prstGeom prst="rect">
            <a:avLst/>
          </a:prstGeom>
        </p:spPr>
        <p:txBody>
          <a:bodyPr wrap="square">
            <a:spAutoFit/>
          </a:bodyPr>
          <a:lstStyle/>
          <a:p>
            <a:r>
              <a:rPr lang="ru-RU" sz="4000" b="1" dirty="0">
                <a:solidFill>
                  <a:srgbClr val="FF0000"/>
                </a:solidFill>
                <a:latin typeface="Times New Roman" panose="02020603050405020304" pitchFamily="18" charset="0"/>
                <a:cs typeface="Times New Roman" panose="02020603050405020304" pitchFamily="18" charset="0"/>
              </a:rPr>
              <a:t>ВАЖНО !!!</a:t>
            </a:r>
            <a:endParaRPr lang="ru-RU" sz="4000" dirty="0"/>
          </a:p>
        </p:txBody>
      </p:sp>
    </p:spTree>
    <p:extLst>
      <p:ext uri="{BB962C8B-B14F-4D97-AF65-F5344CB8AC3E}">
        <p14:creationId xmlns:p14="http://schemas.microsoft.com/office/powerpoint/2010/main" val="385715758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497" y="1364858"/>
            <a:ext cx="8982203" cy="4536504"/>
          </a:xfrm>
        </p:spPr>
        <p:txBody>
          <a:bodyPr/>
          <a:lstStyle/>
          <a:p>
            <a:pPr algn="l"/>
            <a:r>
              <a:rPr lang="ru-RU" sz="1600" b="1" dirty="0" smtClean="0">
                <a:solidFill>
                  <a:srgbClr val="FF0000"/>
                </a:solidFill>
                <a:latin typeface="Times New Roman" panose="02020603050405020304" pitchFamily="18" charset="0"/>
                <a:cs typeface="Times New Roman" panose="02020603050405020304" pitchFamily="18" charset="0"/>
              </a:rPr>
              <a:t/>
            </a:r>
            <a:br>
              <a:rPr lang="ru-RU" sz="1600" b="1" dirty="0" smtClean="0">
                <a:solidFill>
                  <a:srgbClr val="FF0000"/>
                </a:solidFill>
                <a:latin typeface="Times New Roman" panose="02020603050405020304" pitchFamily="18" charset="0"/>
                <a:cs typeface="Times New Roman" panose="02020603050405020304" pitchFamily="18" charset="0"/>
              </a:rPr>
            </a:br>
            <a:r>
              <a:rPr lang="ru-RU" sz="1400" b="1" dirty="0" smtClean="0">
                <a:solidFill>
                  <a:srgbClr val="FF0000"/>
                </a:solidFill>
                <a:latin typeface="Times New Roman" panose="02020603050405020304" pitchFamily="18" charset="0"/>
                <a:cs typeface="Times New Roman" panose="02020603050405020304" pitchFamily="18" charset="0"/>
              </a:rPr>
              <a:t>д</a:t>
            </a:r>
            <a:r>
              <a:rPr lang="ru-RU" sz="1400" b="1" dirty="0">
                <a:solidFill>
                  <a:srgbClr val="FF0000"/>
                </a:solidFill>
                <a:latin typeface="Times New Roman" panose="02020603050405020304" pitchFamily="18" charset="0"/>
                <a:cs typeface="Times New Roman" panose="02020603050405020304" pitchFamily="18" charset="0"/>
              </a:rPr>
              <a:t>) санаторно-курортное лечение работников, занятых на работах с вредными и (или) опасными производственными факторами (исключая размещение в номерах высшей категории);</a:t>
            </a:r>
            <a:br>
              <a:rPr lang="ru-RU" sz="1400" b="1" dirty="0">
                <a:solidFill>
                  <a:srgbClr val="FF0000"/>
                </a:solidFill>
                <a:latin typeface="Times New Roman" panose="02020603050405020304" pitchFamily="18" charset="0"/>
                <a:cs typeface="Times New Roman" panose="02020603050405020304" pitchFamily="18" charset="0"/>
              </a:rPr>
            </a:br>
            <a:r>
              <a:rPr lang="ru-RU" sz="1400" b="1" dirty="0" smtClean="0">
                <a:solidFill>
                  <a:srgbClr val="FF0000"/>
                </a:solidFill>
                <a:latin typeface="Times New Roman" panose="02020603050405020304" pitchFamily="18" charset="0"/>
                <a:cs typeface="Times New Roman" panose="02020603050405020304" pitchFamily="18" charset="0"/>
              </a:rPr>
              <a:t/>
            </a:r>
            <a:br>
              <a:rPr lang="ru-RU" sz="1400" b="1" dirty="0" smtClean="0">
                <a:solidFill>
                  <a:srgbClr val="FF0000"/>
                </a:solidFill>
                <a:latin typeface="Times New Roman" panose="02020603050405020304" pitchFamily="18" charset="0"/>
                <a:cs typeface="Times New Roman" panose="02020603050405020304" pitchFamily="18" charset="0"/>
              </a:rPr>
            </a:br>
            <a:r>
              <a:rPr lang="ru-RU" sz="1400" b="1" dirty="0" smtClean="0">
                <a:solidFill>
                  <a:srgbClr val="FF0000"/>
                </a:solidFill>
                <a:latin typeface="Times New Roman" panose="02020603050405020304" pitchFamily="18" charset="0"/>
                <a:cs typeface="Times New Roman" panose="02020603050405020304" pitchFamily="18" charset="0"/>
              </a:rPr>
              <a:t>н</a:t>
            </a:r>
            <a:r>
              <a:rPr lang="ru-RU" sz="1400" b="1" dirty="0">
                <a:solidFill>
                  <a:srgbClr val="FF0000"/>
                </a:solidFill>
                <a:latin typeface="Times New Roman" panose="02020603050405020304" pitchFamily="18" charset="0"/>
                <a:cs typeface="Times New Roman" panose="02020603050405020304" pitchFamily="18" charset="0"/>
              </a:rPr>
              <a:t>) санаторно-курортное лечение работников не ранее чем за пять лет до достижения ими возраста, дающего право на назначение страховой пенсии по старости в соответствии с пенсионным законодательством (исключая размещение в номерах высшей категории);</a:t>
            </a:r>
            <a:br>
              <a:rPr lang="ru-RU" sz="1400" b="1" dirty="0">
                <a:solidFill>
                  <a:srgbClr val="FF0000"/>
                </a:solidFill>
                <a:latin typeface="Times New Roman" panose="02020603050405020304" pitchFamily="18" charset="0"/>
                <a:cs typeface="Times New Roman" panose="02020603050405020304" pitchFamily="18" charset="0"/>
              </a:rPr>
            </a:br>
            <a:r>
              <a:rPr lang="ru-RU" sz="1400" b="1" dirty="0" smtClean="0">
                <a:solidFill>
                  <a:srgbClr val="FF0000"/>
                </a:solidFill>
                <a:latin typeface="Times New Roman" panose="02020603050405020304" pitchFamily="18" charset="0"/>
                <a:cs typeface="Times New Roman" panose="02020603050405020304" pitchFamily="18" charset="0"/>
              </a:rPr>
              <a:t/>
            </a:r>
            <a:br>
              <a:rPr lang="ru-RU" sz="1400" b="1" dirty="0" smtClean="0">
                <a:solidFill>
                  <a:srgbClr val="FF0000"/>
                </a:solidFill>
                <a:latin typeface="Times New Roman" panose="02020603050405020304" pitchFamily="18" charset="0"/>
                <a:cs typeface="Times New Roman" panose="02020603050405020304" pitchFamily="18" charset="0"/>
              </a:rPr>
            </a:br>
            <a:r>
              <a:rPr lang="ru-RU" sz="1400" b="1" dirty="0">
                <a:solidFill>
                  <a:srgbClr val="FF0000"/>
                </a:solidFill>
                <a:latin typeface="Times New Roman" panose="02020603050405020304" pitchFamily="18" charset="0"/>
                <a:cs typeface="Times New Roman" panose="02020603050405020304" pitchFamily="18" charset="0"/>
              </a:rPr>
              <a:t/>
            </a:r>
            <a:br>
              <a:rPr lang="ru-RU" sz="1400" b="1" dirty="0">
                <a:solidFill>
                  <a:srgbClr val="FF0000"/>
                </a:solidFill>
                <a:latin typeface="Times New Roman" panose="02020603050405020304" pitchFamily="18" charset="0"/>
                <a:cs typeface="Times New Roman" panose="02020603050405020304" pitchFamily="18" charset="0"/>
              </a:rPr>
            </a:br>
            <a:r>
              <a:rPr lang="ru-RU" sz="1400" b="1" dirty="0" smtClean="0">
                <a:solidFill>
                  <a:srgbClr val="FF0000"/>
                </a:solidFill>
                <a:latin typeface="Times New Roman" panose="02020603050405020304" pitchFamily="18" charset="0"/>
                <a:cs typeface="Times New Roman" panose="02020603050405020304" pitchFamily="18" charset="0"/>
              </a:rPr>
              <a:t>С заявлением предоставляются следующие документы:</a:t>
            </a:r>
            <a:br>
              <a:rPr lang="ru-RU" sz="1400" b="1" dirty="0" smtClean="0">
                <a:solidFill>
                  <a:srgbClr val="FF0000"/>
                </a:solidFill>
                <a:latin typeface="Times New Roman" panose="02020603050405020304" pitchFamily="18" charset="0"/>
                <a:cs typeface="Times New Roman" panose="02020603050405020304" pitchFamily="18" charset="0"/>
              </a:rPr>
            </a:br>
            <a:r>
              <a:rPr lang="ru-RU" sz="1400" b="1" dirty="0" smtClean="0">
                <a:solidFill>
                  <a:srgbClr val="FF0000"/>
                </a:solidFill>
                <a:latin typeface="Times New Roman" panose="02020603050405020304" pitchFamily="18" charset="0"/>
                <a:cs typeface="Times New Roman" panose="02020603050405020304" pitchFamily="18" charset="0"/>
              </a:rPr>
              <a:t>- </a:t>
            </a:r>
            <a:r>
              <a:rPr lang="ru-RU" sz="1400" dirty="0" smtClean="0">
                <a:latin typeface="Times New Roman" panose="02020603050405020304" pitchFamily="18" charset="0"/>
                <a:cs typeface="Times New Roman" panose="02020603050405020304" pitchFamily="18" charset="0"/>
              </a:rPr>
              <a:t>заключительный </a:t>
            </a:r>
            <a:r>
              <a:rPr lang="ru-RU" sz="1400" dirty="0">
                <a:latin typeface="Times New Roman" panose="02020603050405020304" pitchFamily="18" charset="0"/>
                <a:cs typeface="Times New Roman" panose="02020603050405020304" pitchFamily="18" charset="0"/>
              </a:rPr>
              <a:t>акт врачебной комиссии по итогам проведения обязательных периодических медицинских осмотров (обследований) работников (далее - заключительный акт</a:t>
            </a:r>
            <a:r>
              <a:rPr lang="ru-RU" sz="1400" dirty="0" smtClean="0">
                <a:latin typeface="Times New Roman" panose="02020603050405020304" pitchFamily="18" charset="0"/>
                <a:cs typeface="Times New Roman" panose="02020603050405020304" pitchFamily="18" charset="0"/>
              </a:rPr>
              <a:t>);</a:t>
            </a:r>
            <a:br>
              <a:rPr lang="ru-RU" sz="1400" dirty="0" smtClean="0">
                <a:latin typeface="Times New Roman" panose="02020603050405020304" pitchFamily="18" charset="0"/>
                <a:cs typeface="Times New Roman" panose="02020603050405020304" pitchFamily="18" charset="0"/>
              </a:rPr>
            </a:br>
            <a:r>
              <a:rPr lang="ru-RU" sz="1400" dirty="0" smtClean="0">
                <a:solidFill>
                  <a:srgbClr val="FF0000"/>
                </a:solidFill>
                <a:latin typeface="Times New Roman" panose="02020603050405020304" pitchFamily="18" charset="0"/>
                <a:cs typeface="Times New Roman" panose="02020603050405020304" pitchFamily="18" charset="0"/>
              </a:rPr>
              <a:t>-</a:t>
            </a:r>
            <a:r>
              <a:rPr lang="ru-RU" sz="1400" dirty="0" smtClean="0">
                <a:latin typeface="Times New Roman" panose="02020603050405020304" pitchFamily="18" charset="0"/>
                <a:cs typeface="Times New Roman" panose="02020603050405020304" pitchFamily="18" charset="0"/>
              </a:rPr>
              <a:t> список </a:t>
            </a:r>
            <a:r>
              <a:rPr lang="ru-RU" sz="1400" dirty="0">
                <a:latin typeface="Times New Roman" panose="02020603050405020304" pitchFamily="18" charset="0"/>
                <a:cs typeface="Times New Roman" panose="02020603050405020304" pitchFamily="18" charset="0"/>
              </a:rPr>
              <a:t>работников, направляемых на санаторно-курортное лечение, с указанием рекомендаций, содержащихся в заключительном акте</a:t>
            </a:r>
            <a:r>
              <a:rPr lang="ru-RU" sz="1400" dirty="0" smtClean="0">
                <a:latin typeface="Times New Roman" panose="02020603050405020304" pitchFamily="18" charset="0"/>
                <a:cs typeface="Times New Roman" panose="02020603050405020304" pitchFamily="18" charset="0"/>
              </a:rPr>
              <a:t>;</a:t>
            </a:r>
            <a:br>
              <a:rPr lang="ru-RU" sz="1400" dirty="0" smtClean="0">
                <a:latin typeface="Times New Roman" panose="02020603050405020304" pitchFamily="18" charset="0"/>
                <a:cs typeface="Times New Roman" panose="02020603050405020304" pitchFamily="18" charset="0"/>
              </a:rPr>
            </a:br>
            <a:r>
              <a:rPr lang="ru-RU" sz="1400" dirty="0" smtClean="0">
                <a:solidFill>
                  <a:srgbClr val="FF0000"/>
                </a:solidFill>
                <a:latin typeface="Times New Roman" panose="02020603050405020304" pitchFamily="18" charset="0"/>
                <a:cs typeface="Times New Roman" panose="02020603050405020304" pitchFamily="18" charset="0"/>
              </a:rPr>
              <a:t>- </a:t>
            </a:r>
            <a:r>
              <a:rPr lang="ru-RU" sz="1400" dirty="0" smtClean="0">
                <a:latin typeface="Times New Roman" panose="02020603050405020304" pitchFamily="18" charset="0"/>
                <a:cs typeface="Times New Roman" panose="02020603050405020304" pitchFamily="18" charset="0"/>
              </a:rPr>
              <a:t>копии </a:t>
            </a:r>
            <a:r>
              <a:rPr lang="ru-RU" sz="1400" dirty="0">
                <a:latin typeface="Times New Roman" panose="02020603050405020304" pitchFamily="18" charset="0"/>
                <a:cs typeface="Times New Roman" panose="02020603050405020304" pitchFamily="18" charset="0"/>
              </a:rPr>
              <a:t>договоров с организацией, осуществляющей санаторно-курортное лечение работников, и (или) счетов на приобретение путевок (в случае если организация, осуществляющая санаторно-курортное лечение работников, является структурным подразделением страхователя, - копию положения о данном структурном подразделении страхователя и копию локального нормативного акта страхователя об организации санаторно-курортного лечения работников</a:t>
            </a:r>
            <a:r>
              <a:rPr lang="ru-RU" sz="1400" dirty="0" smtClean="0">
                <a:latin typeface="Times New Roman" panose="02020603050405020304" pitchFamily="18" charset="0"/>
                <a:cs typeface="Times New Roman" panose="02020603050405020304" pitchFamily="18" charset="0"/>
              </a:rPr>
              <a:t>) </a:t>
            </a:r>
            <a:br>
              <a:rPr lang="ru-RU" sz="1400" dirty="0" smtClean="0">
                <a:latin typeface="Times New Roman" panose="02020603050405020304" pitchFamily="18" charset="0"/>
                <a:cs typeface="Times New Roman" panose="02020603050405020304" pitchFamily="18" charset="0"/>
              </a:rPr>
            </a:br>
            <a:r>
              <a:rPr lang="ru-RU" sz="1400" i="1" dirty="0" smtClean="0">
                <a:latin typeface="Times New Roman" panose="02020603050405020304" pitchFamily="18" charset="0"/>
                <a:cs typeface="Times New Roman" panose="02020603050405020304" pitchFamily="18" charset="0"/>
              </a:rPr>
              <a:t>В </a:t>
            </a:r>
            <a:r>
              <a:rPr lang="ru-RU" sz="1400" i="1" dirty="0">
                <a:latin typeface="Times New Roman" panose="02020603050405020304" pitchFamily="18" charset="0"/>
                <a:cs typeface="Times New Roman" panose="02020603050405020304" pitchFamily="18" charset="0"/>
              </a:rPr>
              <a:t>случае привлечения сторонней организации (агента) к организации проведения санаторно-курортного лечения работников дополнительно предоставляется копия договора, заключенного страхователем с такой организацией (агентом), с указанием размера агентского вознаграждения, иной платы за посреднические услуги и (или) наценки, устанавливаемой агентом; </a:t>
            </a:r>
            <a:r>
              <a:rPr lang="ru-RU" sz="1400" i="1" dirty="0" smtClean="0">
                <a:latin typeface="Times New Roman" panose="02020603050405020304" pitchFamily="18" charset="0"/>
                <a:cs typeface="Times New Roman" panose="02020603050405020304" pitchFamily="18" charset="0"/>
              </a:rPr>
              <a:t/>
            </a:r>
            <a:br>
              <a:rPr lang="ru-RU" sz="1400" i="1" dirty="0" smtClean="0">
                <a:latin typeface="Times New Roman" panose="02020603050405020304" pitchFamily="18" charset="0"/>
                <a:cs typeface="Times New Roman" panose="02020603050405020304" pitchFamily="18" charset="0"/>
              </a:rPr>
            </a:br>
            <a:r>
              <a:rPr lang="ru-RU" sz="1400" i="1" dirty="0" smtClean="0">
                <a:solidFill>
                  <a:srgbClr val="FF0000"/>
                </a:solidFill>
                <a:latin typeface="Times New Roman" panose="02020603050405020304" pitchFamily="18" charset="0"/>
                <a:cs typeface="Times New Roman" panose="02020603050405020304" pitchFamily="18" charset="0"/>
              </a:rPr>
              <a:t>- </a:t>
            </a:r>
            <a:r>
              <a:rPr lang="ru-RU" sz="1400" dirty="0" smtClean="0">
                <a:latin typeface="Times New Roman" panose="02020603050405020304" pitchFamily="18" charset="0"/>
                <a:cs typeface="Times New Roman" panose="02020603050405020304" pitchFamily="18" charset="0"/>
              </a:rPr>
              <a:t>калькуляцию стоимости путевки </a:t>
            </a:r>
            <a:r>
              <a:rPr lang="ru-RU" sz="1400" dirty="0">
                <a:latin typeface="Times New Roman" panose="02020603050405020304" pitchFamily="18" charset="0"/>
                <a:cs typeface="Times New Roman" panose="02020603050405020304" pitchFamily="18" charset="0"/>
              </a:rPr>
              <a:t/>
            </a:r>
            <a:br>
              <a:rPr lang="ru-RU" sz="1400" dirty="0">
                <a:latin typeface="Times New Roman" panose="02020603050405020304" pitchFamily="18" charset="0"/>
                <a:cs typeface="Times New Roman" panose="02020603050405020304" pitchFamily="18" charset="0"/>
              </a:rPr>
            </a:br>
            <a:r>
              <a:rPr lang="ru-RU" sz="1400" dirty="0" smtClean="0">
                <a:solidFill>
                  <a:srgbClr val="FF0000"/>
                </a:solidFill>
                <a:latin typeface="Times New Roman" panose="02020603050405020304" pitchFamily="18" charset="0"/>
                <a:cs typeface="Times New Roman" panose="02020603050405020304" pitchFamily="18" charset="0"/>
              </a:rPr>
              <a:t>- </a:t>
            </a:r>
            <a:r>
              <a:rPr lang="ru-RU" sz="1400" dirty="0" smtClean="0">
                <a:latin typeface="Times New Roman" panose="02020603050405020304" pitchFamily="18" charset="0"/>
                <a:cs typeface="Times New Roman" panose="02020603050405020304" pitchFamily="18" charset="0"/>
              </a:rPr>
              <a:t>дополнительно</a:t>
            </a:r>
            <a:r>
              <a:rPr lang="ru-RU" sz="1400" dirty="0">
                <a:latin typeface="Times New Roman" panose="02020603050405020304" pitchFamily="18" charset="0"/>
                <a:cs typeface="Times New Roman" panose="02020603050405020304" pitchFamily="18" charset="0"/>
              </a:rPr>
              <a:t>, в случае включения </a:t>
            </a:r>
            <a:r>
              <a:rPr lang="ru-RU" sz="1400" dirty="0" smtClean="0">
                <a:latin typeface="Times New Roman" panose="02020603050405020304" pitchFamily="18" charset="0"/>
                <a:cs typeface="Times New Roman" panose="02020603050405020304" pitchFamily="18" charset="0"/>
              </a:rPr>
              <a:t>в план ФОПМ  мероприятия «СКЛ </a:t>
            </a:r>
            <a:r>
              <a:rPr lang="ru-RU" sz="1400" dirty="0" err="1" smtClean="0">
                <a:latin typeface="Times New Roman" panose="02020603050405020304" pitchFamily="18" charset="0"/>
                <a:cs typeface="Times New Roman" panose="02020603050405020304" pitchFamily="18" charset="0"/>
              </a:rPr>
              <a:t>предпенсионеров</a:t>
            </a:r>
            <a:r>
              <a:rPr lang="ru-RU" sz="1400" dirty="0" smtClean="0">
                <a:latin typeface="Times New Roman" panose="02020603050405020304" pitchFamily="18" charset="0"/>
                <a:cs typeface="Times New Roman" panose="02020603050405020304" pitchFamily="18" charset="0"/>
              </a:rPr>
              <a:t> и пенсионеров - копию </a:t>
            </a:r>
            <a:r>
              <a:rPr lang="ru-RU" sz="1400" dirty="0">
                <a:latin typeface="Times New Roman" panose="02020603050405020304" pitchFamily="18" charset="0"/>
                <a:cs typeface="Times New Roman" panose="02020603050405020304" pitchFamily="18" charset="0"/>
              </a:rPr>
              <a:t>справки для получения путевки на санаторно-курортное лечение по </a:t>
            </a:r>
            <a:r>
              <a:rPr lang="ru-RU" sz="1400" dirty="0" smtClean="0">
                <a:latin typeface="Times New Roman" panose="02020603050405020304" pitchFamily="18" charset="0"/>
                <a:cs typeface="Times New Roman" panose="02020603050405020304" pitchFamily="18" charset="0"/>
              </a:rPr>
              <a:t>форме  № 070/у</a:t>
            </a:r>
            <a:r>
              <a:rPr lang="ru-RU" sz="1400" dirty="0">
                <a:latin typeface="Times New Roman" panose="02020603050405020304" pitchFamily="18" charset="0"/>
                <a:cs typeface="Times New Roman" panose="02020603050405020304" pitchFamily="18" charset="0"/>
              </a:rPr>
              <a:t/>
            </a:r>
            <a:br>
              <a:rPr lang="ru-RU" sz="1400" dirty="0">
                <a:latin typeface="Times New Roman" panose="02020603050405020304" pitchFamily="18" charset="0"/>
                <a:cs typeface="Times New Roman" panose="02020603050405020304" pitchFamily="18" charset="0"/>
              </a:rPr>
            </a:br>
            <a:endParaRPr lang="ru-RU" sz="1400" dirty="0">
              <a:latin typeface="Times New Roman" panose="02020603050405020304" pitchFamily="18" charset="0"/>
              <a:cs typeface="Times New Roman" panose="02020603050405020304" pitchFamily="18" charset="0"/>
            </a:endParaRPr>
          </a:p>
        </p:txBody>
      </p:sp>
      <p:sp>
        <p:nvSpPr>
          <p:cNvPr id="3" name="Прямоугольник 2"/>
          <p:cNvSpPr/>
          <p:nvPr/>
        </p:nvSpPr>
        <p:spPr>
          <a:xfrm>
            <a:off x="428497" y="188641"/>
            <a:ext cx="8892988" cy="1200329"/>
          </a:xfrm>
          <a:prstGeom prst="rect">
            <a:avLst/>
          </a:prstGeom>
        </p:spPr>
        <p:txBody>
          <a:bodyPr wrap="square">
            <a:spAutoFit/>
          </a:bodyPr>
          <a:lstStyle/>
          <a:p>
            <a:pPr algn="ctr"/>
            <a:r>
              <a:rPr lang="ru-RU" sz="2400" b="1" dirty="0">
                <a:solidFill>
                  <a:schemeClr val="tx2">
                    <a:lumMod val="50000"/>
                  </a:schemeClr>
                </a:solidFill>
                <a:latin typeface="Times New Roman" panose="02020603050405020304" pitchFamily="18" charset="0"/>
                <a:cs typeface="Times New Roman" panose="02020603050405020304" pitchFamily="18" charset="0"/>
              </a:rPr>
              <a:t>Особенности направления средств на санаторно-курортное лечение работников</a:t>
            </a:r>
            <a:r>
              <a:rPr lang="ru-RU" sz="2400" b="1" dirty="0">
                <a:solidFill>
                  <a:schemeClr val="tx2">
                    <a:lumMod val="50000"/>
                  </a:schemeClr>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
            </a:r>
            <a:br>
              <a:rPr lang="ru-RU" sz="2400" b="1" dirty="0">
                <a:solidFill>
                  <a:schemeClr val="tx2">
                    <a:lumMod val="50000"/>
                  </a:schemeClr>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br>
            <a:endParaRPr lang="ru-RU" sz="2400" dirty="0"/>
          </a:p>
        </p:txBody>
      </p:sp>
    </p:spTree>
    <p:extLst>
      <p:ext uri="{BB962C8B-B14F-4D97-AF65-F5344CB8AC3E}">
        <p14:creationId xmlns:p14="http://schemas.microsoft.com/office/powerpoint/2010/main" val="37999365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2000" b="1" dirty="0">
                <a:solidFill>
                  <a:schemeClr val="accent1">
                    <a:lumMod val="50000"/>
                  </a:schemeClr>
                </a:solidFill>
                <a:latin typeface="Times New Roman" panose="02020603050405020304" pitchFamily="18" charset="0"/>
                <a:cs typeface="Times New Roman" panose="02020603050405020304" pitchFamily="18" charset="0"/>
              </a:rPr>
              <a:t>СОВЕРШЕНСТВОВАНИЕ ФИНАНСОВОГО ОБЕСПЕЧЕНИЯ ПРЕДУПРЕДИТЕЛЬНЫХ МЕР (ФОПМ)</a:t>
            </a:r>
            <a:endParaRPr lang="ru-RU" sz="2000" dirty="0">
              <a:solidFill>
                <a:schemeClr val="accent1">
                  <a:lumMod val="50000"/>
                </a:schemeClr>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p:txBody>
          <a:bodyPr/>
          <a:lstStyle/>
          <a:p>
            <a:pPr marL="0" indent="457200" algn="just">
              <a:buNone/>
            </a:pPr>
            <a:r>
              <a:rPr lang="ru-RU" sz="1800" dirty="0">
                <a:solidFill>
                  <a:schemeClr val="accent1">
                    <a:lumMod val="50000"/>
                  </a:schemeClr>
                </a:solidFill>
                <a:latin typeface="Times New Roman" panose="02020603050405020304" pitchFamily="18" charset="0"/>
                <a:cs typeface="Times New Roman" panose="02020603050405020304" pitchFamily="18" charset="0"/>
              </a:rPr>
              <a:t>В целях упрощения процедуры </a:t>
            </a:r>
            <a:r>
              <a:rPr lang="ru-RU" sz="1800" dirty="0" smtClean="0">
                <a:solidFill>
                  <a:schemeClr val="accent1">
                    <a:lumMod val="50000"/>
                  </a:schemeClr>
                </a:solidFill>
                <a:latin typeface="Times New Roman" panose="02020603050405020304" pitchFamily="18" charset="0"/>
                <a:cs typeface="Times New Roman" panose="02020603050405020304" pitchFamily="18" charset="0"/>
              </a:rPr>
              <a:t>получения </a:t>
            </a:r>
            <a:r>
              <a:rPr lang="ru-RU" sz="1800" dirty="0">
                <a:solidFill>
                  <a:schemeClr val="accent1">
                    <a:lumMod val="50000"/>
                  </a:schemeClr>
                </a:solidFill>
                <a:latin typeface="Times New Roman" panose="02020603050405020304" pitchFamily="18" charset="0"/>
                <a:cs typeface="Times New Roman" panose="02020603050405020304" pitchFamily="18" charset="0"/>
              </a:rPr>
              <a:t>страхователями финансового обеспечения предупредительных мер </a:t>
            </a:r>
            <a:br>
              <a:rPr lang="ru-RU" sz="1800" dirty="0">
                <a:solidFill>
                  <a:schemeClr val="accent1">
                    <a:lumMod val="50000"/>
                  </a:schemeClr>
                </a:solidFill>
                <a:latin typeface="Times New Roman" panose="02020603050405020304" pitchFamily="18" charset="0"/>
                <a:cs typeface="Times New Roman" panose="02020603050405020304" pitchFamily="18" charset="0"/>
              </a:rPr>
            </a:br>
            <a:r>
              <a:rPr lang="ru-RU" sz="1800" dirty="0">
                <a:solidFill>
                  <a:schemeClr val="accent1">
                    <a:lumMod val="50000"/>
                  </a:schemeClr>
                </a:solidFill>
                <a:latin typeface="Times New Roman" panose="02020603050405020304" pitchFamily="18" charset="0"/>
                <a:cs typeface="Times New Roman" panose="02020603050405020304" pitchFamily="18" charset="0"/>
              </a:rPr>
              <a:t>по сокращению производственного травматизма и профессиональных заболеваний работников и санаторно-курортного лечения работников, занятых на работах с вредными и (или) опасными производственными факторами, Минтрудом России принят </a:t>
            </a:r>
            <a:endParaRPr lang="ru-RU" sz="1800" dirty="0" smtClean="0">
              <a:solidFill>
                <a:schemeClr val="accent1">
                  <a:lumMod val="50000"/>
                </a:schemeClr>
              </a:solidFill>
              <a:latin typeface="Times New Roman" panose="02020603050405020304" pitchFamily="18" charset="0"/>
              <a:cs typeface="Times New Roman" panose="02020603050405020304" pitchFamily="18" charset="0"/>
            </a:endParaRPr>
          </a:p>
          <a:p>
            <a:pPr marL="0" indent="457200" algn="just">
              <a:buNone/>
            </a:pPr>
            <a:r>
              <a:rPr lang="ru-RU" sz="1800" b="1" dirty="0"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Приказ </a:t>
            </a:r>
            <a:r>
              <a:rPr lang="ru-RU" sz="18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Минтруда России от 11 июля 2024 г. № 347н</a:t>
            </a:r>
            <a:br>
              <a:rPr lang="ru-RU" sz="18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br>
            <a:r>
              <a:rPr lang="ru-RU" sz="18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«Об утверждении Правил финансового обеспечения предупредительных мер по сокращению производственного травматизма и профессиональных заболеваний работников и санаторно-курортного лечения работников, занятых на работах с вредными и (или) опасными производственными факторами</a:t>
            </a:r>
            <a:r>
              <a:rPr lang="ru-RU" sz="1800" b="1" dirty="0"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rPr>
              <a:t>» , </a:t>
            </a:r>
            <a:r>
              <a:rPr lang="ru-RU" sz="1800" dirty="0" smtClean="0">
                <a:latin typeface="Times New Roman" panose="02020603050405020304" pitchFamily="18" charset="0"/>
                <a:cs typeface="Times New Roman" panose="02020603050405020304" pitchFamily="18" charset="0"/>
              </a:rPr>
              <a:t> </a:t>
            </a:r>
            <a:r>
              <a:rPr lang="ru-RU" sz="1800" dirty="0">
                <a:solidFill>
                  <a:schemeClr val="tx2">
                    <a:lumMod val="75000"/>
                  </a:schemeClr>
                </a:solidFill>
                <a:latin typeface="Times New Roman" panose="02020603050405020304" pitchFamily="18" charset="0"/>
                <a:cs typeface="Times New Roman" panose="02020603050405020304" pitchFamily="18" charset="0"/>
              </a:rPr>
              <a:t>который вступает в силу </a:t>
            </a:r>
            <a:r>
              <a:rPr lang="ru-RU" sz="1800" dirty="0" smtClean="0">
                <a:solidFill>
                  <a:schemeClr val="tx2">
                    <a:lumMod val="75000"/>
                  </a:schemeClr>
                </a:solidFill>
                <a:latin typeface="Times New Roman" panose="02020603050405020304" pitchFamily="18" charset="0"/>
                <a:cs typeface="Times New Roman" panose="02020603050405020304" pitchFamily="18" charset="0"/>
              </a:rPr>
              <a:t>с </a:t>
            </a:r>
            <a:r>
              <a:rPr lang="ru-RU" sz="1800" dirty="0">
                <a:solidFill>
                  <a:schemeClr val="tx2">
                    <a:lumMod val="75000"/>
                  </a:schemeClr>
                </a:solidFill>
                <a:latin typeface="Times New Roman" panose="02020603050405020304" pitchFamily="18" charset="0"/>
                <a:cs typeface="Times New Roman" panose="02020603050405020304" pitchFamily="18" charset="0"/>
              </a:rPr>
              <a:t>1 января 2025 г.</a:t>
            </a:r>
          </a:p>
          <a:p>
            <a:pPr marL="0" indent="0" algn="ctr">
              <a:buNone/>
            </a:pPr>
            <a:endParaRPr lang="ru-RU" sz="1800" dirty="0" smtClean="0">
              <a:solidFill>
                <a:schemeClr val="accent1">
                  <a:lumMod val="50000"/>
                </a:schemeClr>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ctr">
              <a:buNone/>
            </a:pPr>
            <a:endParaRPr lang="ru-RU" sz="1800" b="1" dirty="0"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ctr">
              <a:buNone/>
            </a:pPr>
            <a:endParaRPr lang="ru-RU" sz="1800" b="1" dirty="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endParaRPr>
          </a:p>
          <a:p>
            <a:pPr marL="0" indent="0" algn="ctr">
              <a:buNone/>
            </a:pPr>
            <a:endParaRPr lang="ru-RU" sz="1800" b="1" dirty="0" smtClean="0">
              <a:solidFill>
                <a:srgbClr val="C00000"/>
              </a:solidFill>
              <a:latin typeface="Times New Roman" panose="02020603050405020304" pitchFamily="18" charset="0"/>
              <a:ea typeface="Times New Roman" panose="02020603050405020304" pitchFamily="18" charset="0"/>
              <a:cs typeface="Times New Roman" panose="02020603050405020304" pitchFamily="18" charset="0"/>
            </a:endParaRPr>
          </a:p>
          <a:p>
            <a:endParaRPr lang="ru-RU" dirty="0"/>
          </a:p>
        </p:txBody>
      </p:sp>
    </p:spTree>
    <p:extLst>
      <p:ext uri="{BB962C8B-B14F-4D97-AF65-F5344CB8AC3E}">
        <p14:creationId xmlns:p14="http://schemas.microsoft.com/office/powerpoint/2010/main" val="175755990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6506" y="548680"/>
            <a:ext cx="8915400" cy="490066"/>
          </a:xfrm>
        </p:spPr>
        <p:txBody>
          <a:bodyPr/>
          <a:lstStyle/>
          <a:p>
            <a:r>
              <a:rPr lang="ru-RU" sz="2400" b="1" dirty="0">
                <a:solidFill>
                  <a:schemeClr val="tx2">
                    <a:lumMod val="50000"/>
                  </a:schemeClr>
                </a:solidFill>
                <a:latin typeface="Times New Roman" panose="02020603050405020304" pitchFamily="18" charset="0"/>
                <a:cs typeface="Times New Roman" panose="02020603050405020304" pitchFamily="18" charset="0"/>
              </a:rPr>
              <a:t>Особенности направления средств на санаторно-курортное лечение работников</a:t>
            </a:r>
            <a:r>
              <a:rPr lang="ru-RU" sz="2400" b="1" dirty="0">
                <a:solidFill>
                  <a:schemeClr val="tx2">
                    <a:lumMod val="50000"/>
                  </a:schemeClr>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
            </a:r>
            <a:br>
              <a:rPr lang="ru-RU" sz="2400" b="1" dirty="0">
                <a:solidFill>
                  <a:schemeClr val="tx2">
                    <a:lumMod val="50000"/>
                  </a:schemeClr>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br>
            <a:r>
              <a:rPr lang="ru-RU" sz="2400" dirty="0"/>
              <a:t/>
            </a:r>
            <a:br>
              <a:rPr lang="ru-RU" sz="2400" dirty="0"/>
            </a:br>
            <a:endParaRPr lang="ru-RU" sz="2400" dirty="0">
              <a:solidFill>
                <a:schemeClr val="tx2">
                  <a:lumMod val="50000"/>
                </a:schemeClr>
              </a:solidFill>
              <a:latin typeface="Times New Roman" panose="02020603050405020304" pitchFamily="18" charset="0"/>
              <a:cs typeface="Times New Roman" panose="02020603050405020304" pitchFamily="18" charset="0"/>
            </a:endParaRPr>
          </a:p>
        </p:txBody>
      </p:sp>
      <p:sp>
        <p:nvSpPr>
          <p:cNvPr id="5" name="Прямоугольник 4"/>
          <p:cNvSpPr/>
          <p:nvPr/>
        </p:nvSpPr>
        <p:spPr>
          <a:xfrm>
            <a:off x="408421" y="1484785"/>
            <a:ext cx="8814979" cy="4078039"/>
          </a:xfrm>
          <a:prstGeom prst="rect">
            <a:avLst/>
          </a:prstGeom>
        </p:spPr>
        <p:txBody>
          <a:bodyPr wrap="square">
            <a:spAutoFit/>
          </a:bodyPr>
          <a:lstStyle/>
          <a:p>
            <a:pPr marL="0" lvl="0" indent="0" algn="just">
              <a:lnSpc>
                <a:spcPct val="150000"/>
              </a:lnSpc>
              <a:buNone/>
            </a:pPr>
            <a:r>
              <a:rPr lang="ru-RU" sz="1400" u="sng" dirty="0">
                <a:solidFill>
                  <a:srgbClr val="C00000"/>
                </a:solidFill>
                <a:latin typeface="Times New Roman" panose="02020603050405020304" pitchFamily="18" charset="0"/>
                <a:cs typeface="Times New Roman" panose="02020603050405020304" pitchFamily="18" charset="0"/>
              </a:rPr>
              <a:t>1. Ограничение максимального возраста указанной категории работников не установлено</a:t>
            </a:r>
            <a:r>
              <a:rPr lang="ru-RU" sz="1400" u="sng" dirty="0">
                <a:latin typeface="Times New Roman" panose="02020603050405020304" pitchFamily="18" charset="0"/>
                <a:cs typeface="Times New Roman" panose="02020603050405020304" pitchFamily="18" charset="0"/>
              </a:rPr>
              <a:t>. </a:t>
            </a:r>
          </a:p>
          <a:p>
            <a:pPr marL="0" lvl="0" indent="0" algn="just">
              <a:lnSpc>
                <a:spcPct val="150000"/>
              </a:lnSpc>
              <a:buNone/>
            </a:pPr>
            <a:r>
              <a:rPr lang="ru-RU" sz="1400" dirty="0">
                <a:latin typeface="Times New Roman" panose="02020603050405020304" pitchFamily="18" charset="0"/>
                <a:cs typeface="Times New Roman" panose="02020603050405020304" pitchFamily="18" charset="0"/>
              </a:rPr>
              <a:t>Работники, достигшие возраста, дающего право на страховую пенсию по старости, могут претендовать на оплату санаторно-курортного лечения в соответствии с Правилами. </a:t>
            </a:r>
          </a:p>
          <a:p>
            <a:pPr lvl="0" algn="just"/>
            <a:r>
              <a:rPr lang="ru-RU" sz="1400" u="sng" dirty="0" smtClean="0">
                <a:solidFill>
                  <a:srgbClr val="C00000"/>
                </a:solidFill>
                <a:latin typeface="Times New Roman" panose="02020603050405020304" pitchFamily="18" charset="0"/>
                <a:cs typeface="Times New Roman" panose="02020603050405020304" pitchFamily="18" charset="0"/>
              </a:rPr>
              <a:t>2</a:t>
            </a:r>
            <a:r>
              <a:rPr lang="ru-RU" sz="1400" u="sng" dirty="0">
                <a:solidFill>
                  <a:srgbClr val="C00000"/>
                </a:solidFill>
                <a:latin typeface="Times New Roman" panose="02020603050405020304" pitchFamily="18" charset="0"/>
                <a:cs typeface="Times New Roman" panose="02020603050405020304" pitchFamily="18" charset="0"/>
              </a:rPr>
              <a:t>. Продолжительность СКЛ</a:t>
            </a:r>
          </a:p>
          <a:p>
            <a:pPr algn="just" eaLnBrk="1" hangingPunct="1"/>
            <a:r>
              <a:rPr lang="ru-RU" altLang="ru-RU" sz="1400" dirty="0" smtClean="0">
                <a:solidFill>
                  <a:schemeClr val="tx1">
                    <a:lumMod val="85000"/>
                    <a:lumOff val="15000"/>
                  </a:schemeClr>
                </a:solidFill>
                <a:latin typeface="Times New Roman" panose="02020603050405020304" pitchFamily="18" charset="0"/>
                <a:cs typeface="Times New Roman" panose="02020603050405020304" pitchFamily="18" charset="0"/>
              </a:rPr>
              <a:t>Приказ </a:t>
            </a:r>
            <a:r>
              <a:rPr lang="ru-RU" altLang="ru-RU" sz="1400" dirty="0">
                <a:solidFill>
                  <a:schemeClr val="tx1">
                    <a:lumMod val="85000"/>
                    <a:lumOff val="15000"/>
                  </a:schemeClr>
                </a:solidFill>
                <a:latin typeface="Times New Roman" panose="02020603050405020304" pitchFamily="18" charset="0"/>
                <a:cs typeface="Times New Roman" panose="02020603050405020304" pitchFamily="18" charset="0"/>
              </a:rPr>
              <a:t>Минздрава России от 05.05.2016 N 279н (ред. от 25.09.2020) "Об утверждении Порядка организации санаторно-курортного лечения" (Зарегистрировано в Минюсте России 21.06.2016 N 42580</a:t>
            </a:r>
            <a:r>
              <a:rPr lang="ru-RU" altLang="ru-RU" sz="1400" dirty="0" smtClean="0">
                <a:solidFill>
                  <a:schemeClr val="tx1">
                    <a:lumMod val="85000"/>
                    <a:lumOff val="15000"/>
                  </a:schemeClr>
                </a:solidFill>
                <a:latin typeface="Times New Roman" panose="02020603050405020304" pitchFamily="18" charset="0"/>
                <a:cs typeface="Times New Roman" panose="02020603050405020304" pitchFamily="18" charset="0"/>
              </a:rPr>
              <a:t>)</a:t>
            </a:r>
          </a:p>
          <a:p>
            <a:pPr eaLnBrk="1" hangingPunct="1"/>
            <a:r>
              <a:rPr lang="ru-RU" altLang="ru-RU" sz="1400" dirty="0" smtClean="0">
                <a:solidFill>
                  <a:schemeClr val="tx1">
                    <a:lumMod val="85000"/>
                    <a:lumOff val="15000"/>
                  </a:schemeClr>
                </a:solidFill>
                <a:latin typeface="Times New Roman" panose="02020603050405020304" pitchFamily="18" charset="0"/>
                <a:cs typeface="Times New Roman" panose="02020603050405020304" pitchFamily="18" charset="0"/>
              </a:rPr>
              <a:t>п. </a:t>
            </a:r>
            <a:r>
              <a:rPr lang="ru-RU" altLang="ru-RU" sz="1400" dirty="0">
                <a:solidFill>
                  <a:schemeClr val="tx1">
                    <a:lumMod val="85000"/>
                    <a:lumOff val="15000"/>
                  </a:schemeClr>
                </a:solidFill>
                <a:latin typeface="Times New Roman" panose="02020603050405020304" pitchFamily="18" charset="0"/>
                <a:cs typeface="Times New Roman" panose="02020603050405020304" pitchFamily="18" charset="0"/>
              </a:rPr>
              <a:t>20. Санаторно-курортное лечение организуется и осуществляется на основе клинических рекомендаций с учетом стандартов медицинской помощи.</a:t>
            </a:r>
          </a:p>
          <a:p>
            <a:pPr algn="ctr" eaLnBrk="1" hangingPunct="1"/>
            <a:endParaRPr lang="ru-RU" sz="1400" u="sng" dirty="0">
              <a:solidFill>
                <a:schemeClr val="tx1">
                  <a:lumMod val="85000"/>
                  <a:lumOff val="15000"/>
                </a:schemeClr>
              </a:solidFill>
              <a:latin typeface="Times New Roman" panose="02020603050405020304" pitchFamily="18" charset="0"/>
              <a:cs typeface="Times New Roman" panose="02020603050405020304" pitchFamily="18" charset="0"/>
            </a:endParaRPr>
          </a:p>
          <a:p>
            <a:pPr algn="ctr" eaLnBrk="1" hangingPunct="1"/>
            <a:endParaRPr lang="ru-RU" sz="1400" u="sng" dirty="0" smtClean="0">
              <a:solidFill>
                <a:schemeClr val="tx1">
                  <a:lumMod val="85000"/>
                  <a:lumOff val="15000"/>
                </a:schemeClr>
              </a:solidFill>
              <a:latin typeface="Times New Roman" panose="02020603050405020304" pitchFamily="18" charset="0"/>
              <a:cs typeface="Times New Roman" panose="02020603050405020304" pitchFamily="18" charset="0"/>
            </a:endParaRPr>
          </a:p>
          <a:p>
            <a:pPr algn="ctr" eaLnBrk="1" hangingPunct="1"/>
            <a:r>
              <a:rPr lang="ru-RU" sz="1400" u="sng" dirty="0" smtClean="0">
                <a:solidFill>
                  <a:srgbClr val="C00000"/>
                </a:solidFill>
                <a:latin typeface="Times New Roman" panose="02020603050405020304" pitchFamily="18" charset="0"/>
                <a:cs typeface="Times New Roman" panose="02020603050405020304" pitchFamily="18" charset="0"/>
              </a:rPr>
              <a:t>Основной </a:t>
            </a:r>
            <a:r>
              <a:rPr lang="ru-RU" sz="1400" u="sng" dirty="0">
                <a:solidFill>
                  <a:srgbClr val="C00000"/>
                </a:solidFill>
                <a:latin typeface="Times New Roman" panose="02020603050405020304" pitchFamily="18" charset="0"/>
                <a:cs typeface="Times New Roman" panose="02020603050405020304" pitchFamily="18" charset="0"/>
              </a:rPr>
              <a:t>задачей СКЛ является поддержание и укрепление здоровья работающих граждан,</a:t>
            </a:r>
            <a:r>
              <a:rPr lang="ru-RU" sz="1400" dirty="0">
                <a:solidFill>
                  <a:srgbClr val="C00000"/>
                </a:solidFill>
                <a:latin typeface="Times New Roman" panose="02020603050405020304" pitchFamily="18" charset="0"/>
                <a:cs typeface="Times New Roman" panose="02020603050405020304" pitchFamily="18" charset="0"/>
              </a:rPr>
              <a:t> </a:t>
            </a:r>
            <a:r>
              <a:rPr lang="ru-RU" sz="1400" dirty="0">
                <a:solidFill>
                  <a:schemeClr val="tx1">
                    <a:lumMod val="85000"/>
                    <a:lumOff val="15000"/>
                  </a:schemeClr>
                </a:solidFill>
                <a:latin typeface="Times New Roman" panose="02020603050405020304" pitchFamily="18" charset="0"/>
                <a:cs typeface="Times New Roman" panose="02020603050405020304" pitchFamily="18" charset="0"/>
              </a:rPr>
              <a:t>нуждающихся в профилактическом лечении заболеваний, связанных с факторами производственной среды, условиями труда и особенностями производства .</a:t>
            </a:r>
            <a:r>
              <a:rPr lang="ru-RU" sz="1400" u="sng" dirty="0">
                <a:solidFill>
                  <a:srgbClr val="C00000"/>
                </a:solidFill>
                <a:latin typeface="Times New Roman" panose="02020603050405020304" pitchFamily="18" charset="0"/>
                <a:cs typeface="Times New Roman" panose="02020603050405020304" pitchFamily="18" charset="0"/>
              </a:rPr>
              <a:t>Рекомендуем страхователям приобретать для своих работников </a:t>
            </a:r>
            <a:r>
              <a:rPr lang="ru-RU" sz="1400" dirty="0">
                <a:solidFill>
                  <a:schemeClr val="tx1">
                    <a:lumMod val="85000"/>
                    <a:lumOff val="15000"/>
                  </a:schemeClr>
                </a:solidFill>
                <a:latin typeface="Times New Roman" panose="02020603050405020304" pitchFamily="18" charset="0"/>
                <a:cs typeface="Times New Roman" panose="02020603050405020304" pitchFamily="18" charset="0"/>
              </a:rPr>
              <a:t>за счет сумм страховых взносов на обязательное социальное страхование от несчастных случаев на производстве и профессиональных заболеваний в рамках финансового обеспечения предупредительных мер </a:t>
            </a:r>
            <a:r>
              <a:rPr lang="ru-RU" sz="1400" u="sng" dirty="0">
                <a:solidFill>
                  <a:srgbClr val="C00000"/>
                </a:solidFill>
                <a:latin typeface="Times New Roman" panose="02020603050405020304" pitchFamily="18" charset="0"/>
                <a:cs typeface="Times New Roman" panose="02020603050405020304" pitchFamily="18" charset="0"/>
              </a:rPr>
              <a:t>санаторно-курортные путевки  продолжительностью не менее 14 дней</a:t>
            </a:r>
            <a:r>
              <a:rPr lang="ru-RU" sz="1400" dirty="0">
                <a:solidFill>
                  <a:srgbClr val="C00000"/>
                </a:solidFill>
                <a:latin typeface="Times New Roman" panose="02020603050405020304" pitchFamily="18" charset="0"/>
                <a:cs typeface="Times New Roman" panose="02020603050405020304" pitchFamily="18" charset="0"/>
              </a:rPr>
              <a:t>. </a:t>
            </a:r>
          </a:p>
          <a:p>
            <a:pPr algn="just" eaLnBrk="1" hangingPunct="1"/>
            <a:endParaRPr lang="ru-RU" altLang="ru-RU" sz="14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25371100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6506" y="548680"/>
            <a:ext cx="8915400" cy="490066"/>
          </a:xfrm>
        </p:spPr>
        <p:txBody>
          <a:bodyPr/>
          <a:lstStyle/>
          <a:p>
            <a:r>
              <a:rPr lang="ru-RU" sz="2400" b="1" dirty="0">
                <a:solidFill>
                  <a:schemeClr val="tx2">
                    <a:lumMod val="50000"/>
                  </a:schemeClr>
                </a:solidFill>
                <a:latin typeface="Times New Roman" panose="02020603050405020304" pitchFamily="18" charset="0"/>
                <a:cs typeface="Times New Roman" panose="02020603050405020304" pitchFamily="18" charset="0"/>
              </a:rPr>
              <a:t>Особенности направления средств на санаторно-курортное лечение работников</a:t>
            </a:r>
            <a:r>
              <a:rPr lang="ru-RU" sz="2400" b="1" dirty="0">
                <a:solidFill>
                  <a:schemeClr val="tx2">
                    <a:lumMod val="50000"/>
                  </a:schemeClr>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
            </a:r>
            <a:br>
              <a:rPr lang="ru-RU" sz="2400" b="1" dirty="0">
                <a:solidFill>
                  <a:schemeClr val="tx2">
                    <a:lumMod val="50000"/>
                  </a:schemeClr>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br>
            <a:endParaRPr lang="ru-RU" sz="2400" dirty="0">
              <a:latin typeface="Montserrat ExtraBold" pitchFamily="2" charset="-52"/>
            </a:endParaRPr>
          </a:p>
        </p:txBody>
      </p:sp>
      <p:sp>
        <p:nvSpPr>
          <p:cNvPr id="3" name="Объект 2"/>
          <p:cNvSpPr>
            <a:spLocks noGrp="1"/>
          </p:cNvSpPr>
          <p:nvPr>
            <p:ph idx="1"/>
          </p:nvPr>
        </p:nvSpPr>
        <p:spPr>
          <a:xfrm>
            <a:off x="506506" y="1412777"/>
            <a:ext cx="8915400" cy="5217443"/>
          </a:xfrm>
        </p:spPr>
        <p:txBody>
          <a:bodyPr/>
          <a:lstStyle/>
          <a:p>
            <a:pPr marL="0" indent="0" algn="ctr" eaLnBrk="1" hangingPunct="1">
              <a:buNone/>
            </a:pPr>
            <a:r>
              <a:rPr lang="ru-RU" altLang="ru-RU" sz="1800" dirty="0" smtClean="0">
                <a:solidFill>
                  <a:srgbClr val="C00000"/>
                </a:solidFill>
                <a:latin typeface="Times New Roman" panose="02020603050405020304" pitchFamily="18" charset="0"/>
                <a:cs typeface="Times New Roman" panose="02020603050405020304" pitchFamily="18" charset="0"/>
              </a:rPr>
              <a:t>Размещение в номерах</a:t>
            </a:r>
          </a:p>
          <a:p>
            <a:pPr marL="0" indent="0" eaLnBrk="1" hangingPunct="1">
              <a:buNone/>
            </a:pPr>
            <a:r>
              <a:rPr lang="ru-RU" altLang="ru-RU" sz="1600" dirty="0" smtClean="0">
                <a:solidFill>
                  <a:schemeClr val="tx2">
                    <a:lumMod val="50000"/>
                  </a:schemeClr>
                </a:solidFill>
                <a:latin typeface="Times New Roman" panose="02020603050405020304" pitchFamily="18" charset="0"/>
                <a:cs typeface="Times New Roman" panose="02020603050405020304" pitchFamily="18" charset="0"/>
              </a:rPr>
              <a:t>Постановление </a:t>
            </a:r>
            <a:r>
              <a:rPr lang="ru-RU" altLang="ru-RU" sz="1600" dirty="0">
                <a:solidFill>
                  <a:schemeClr val="tx2">
                    <a:lumMod val="50000"/>
                  </a:schemeClr>
                </a:solidFill>
                <a:latin typeface="Times New Roman" panose="02020603050405020304" pitchFamily="18" charset="0"/>
                <a:cs typeface="Times New Roman" panose="02020603050405020304" pitchFamily="18" charset="0"/>
              </a:rPr>
              <a:t>Правительства РФ от 18.11.2020 N 1860 «Об утверждении Положения о классификации гостиниц»</a:t>
            </a:r>
          </a:p>
          <a:p>
            <a:pPr marL="0" indent="0" eaLnBrk="1" hangingPunct="1">
              <a:buNone/>
            </a:pPr>
            <a:r>
              <a:rPr lang="ru-RU" altLang="ru-RU" sz="1600" dirty="0" smtClean="0">
                <a:solidFill>
                  <a:schemeClr val="tx2">
                    <a:lumMod val="50000"/>
                  </a:schemeClr>
                </a:solidFill>
                <a:latin typeface="Times New Roman" panose="02020603050405020304" pitchFamily="18" charset="0"/>
                <a:cs typeface="Times New Roman" panose="02020603050405020304" pitchFamily="18" charset="0"/>
              </a:rPr>
              <a:t>П. 6. Настоящим Положением устанавливаются следующие категории гостиничных номеров, требования к которым представлены в приложениях N 1 и 2:</a:t>
            </a:r>
          </a:p>
          <a:p>
            <a:pPr marL="0" indent="0" eaLnBrk="1" hangingPunct="1">
              <a:buNone/>
            </a:pPr>
            <a:r>
              <a:rPr lang="ru-RU" altLang="ru-RU" sz="1600" dirty="0" smtClean="0">
                <a:solidFill>
                  <a:schemeClr val="tx2">
                    <a:lumMod val="50000"/>
                  </a:schemeClr>
                </a:solidFill>
                <a:latin typeface="Times New Roman" panose="02020603050405020304" pitchFamily="18" charset="0"/>
                <a:cs typeface="Times New Roman" panose="02020603050405020304" pitchFamily="18" charset="0"/>
              </a:rPr>
              <a:t>номера </a:t>
            </a:r>
            <a:r>
              <a:rPr lang="ru-RU" altLang="ru-RU" sz="1600" dirty="0">
                <a:solidFill>
                  <a:schemeClr val="tx2">
                    <a:lumMod val="50000"/>
                  </a:schemeClr>
                </a:solidFill>
                <a:latin typeface="Times New Roman" panose="02020603050405020304" pitchFamily="18" charset="0"/>
                <a:cs typeface="Times New Roman" panose="02020603050405020304" pitchFamily="18" charset="0"/>
              </a:rPr>
              <a:t>"высшей категории" - номера категорий "сюит", "апартамент", "люкс", "</a:t>
            </a:r>
            <a:r>
              <a:rPr lang="ru-RU" altLang="ru-RU" sz="1600" dirty="0" err="1">
                <a:solidFill>
                  <a:schemeClr val="tx2">
                    <a:lumMod val="50000"/>
                  </a:schemeClr>
                </a:solidFill>
                <a:latin typeface="Times New Roman" panose="02020603050405020304" pitchFamily="18" charset="0"/>
                <a:cs typeface="Times New Roman" panose="02020603050405020304" pitchFamily="18" charset="0"/>
              </a:rPr>
              <a:t>джуниор</a:t>
            </a:r>
            <a:r>
              <a:rPr lang="ru-RU" altLang="ru-RU" sz="1600" dirty="0">
                <a:solidFill>
                  <a:schemeClr val="tx2">
                    <a:lumMod val="50000"/>
                  </a:schemeClr>
                </a:solidFill>
                <a:latin typeface="Times New Roman" panose="02020603050405020304" pitchFamily="18" charset="0"/>
                <a:cs typeface="Times New Roman" panose="02020603050405020304" pitchFamily="18" charset="0"/>
              </a:rPr>
              <a:t> сюит", "студия";</a:t>
            </a:r>
          </a:p>
          <a:p>
            <a:pPr marL="0" indent="0" eaLnBrk="1" hangingPunct="1">
              <a:buNone/>
            </a:pPr>
            <a:r>
              <a:rPr lang="ru-RU" altLang="ru-RU" sz="1600" u="sng" dirty="0">
                <a:solidFill>
                  <a:schemeClr val="tx2">
                    <a:lumMod val="50000"/>
                  </a:schemeClr>
                </a:solidFill>
                <a:latin typeface="Times New Roman" panose="02020603050405020304" pitchFamily="18" charset="0"/>
                <a:cs typeface="Times New Roman" panose="02020603050405020304" pitchFamily="18" charset="0"/>
              </a:rPr>
              <a:t>номера "первой категории" (стандарт);</a:t>
            </a:r>
          </a:p>
          <a:p>
            <a:pPr marL="0" indent="0" eaLnBrk="1" hangingPunct="1">
              <a:buNone/>
            </a:pPr>
            <a:r>
              <a:rPr lang="ru-RU" altLang="ru-RU" sz="1600" u="sng" dirty="0">
                <a:solidFill>
                  <a:schemeClr val="tx2">
                    <a:lumMod val="50000"/>
                  </a:schemeClr>
                </a:solidFill>
                <a:latin typeface="Times New Roman" panose="02020603050405020304" pitchFamily="18" charset="0"/>
                <a:cs typeface="Times New Roman" panose="02020603050405020304" pitchFamily="18" charset="0"/>
              </a:rPr>
              <a:t>номера "второй категории";</a:t>
            </a:r>
          </a:p>
          <a:p>
            <a:pPr marL="0" indent="0" eaLnBrk="1" hangingPunct="1">
              <a:buNone/>
            </a:pPr>
            <a:r>
              <a:rPr lang="ru-RU" altLang="ru-RU" sz="1600" u="sng" dirty="0">
                <a:solidFill>
                  <a:schemeClr val="tx2">
                    <a:lumMod val="50000"/>
                  </a:schemeClr>
                </a:solidFill>
                <a:latin typeface="Times New Roman" panose="02020603050405020304" pitchFamily="18" charset="0"/>
                <a:cs typeface="Times New Roman" panose="02020603050405020304" pitchFamily="18" charset="0"/>
              </a:rPr>
              <a:t>номера "третьей категории";</a:t>
            </a:r>
          </a:p>
          <a:p>
            <a:pPr marL="0" indent="0" eaLnBrk="1" hangingPunct="1">
              <a:buNone/>
            </a:pPr>
            <a:r>
              <a:rPr lang="ru-RU" altLang="ru-RU" sz="1600" u="sng" dirty="0">
                <a:solidFill>
                  <a:schemeClr val="tx2">
                    <a:lumMod val="50000"/>
                  </a:schemeClr>
                </a:solidFill>
                <a:latin typeface="Times New Roman" panose="02020603050405020304" pitchFamily="18" charset="0"/>
                <a:cs typeface="Times New Roman" panose="02020603050405020304" pitchFamily="18" charset="0"/>
              </a:rPr>
              <a:t>номера "четвертой категории";</a:t>
            </a:r>
          </a:p>
          <a:p>
            <a:pPr marL="0" indent="0" eaLnBrk="1" hangingPunct="1">
              <a:buNone/>
            </a:pPr>
            <a:r>
              <a:rPr lang="ru-RU" altLang="ru-RU" sz="1600" u="sng" dirty="0">
                <a:solidFill>
                  <a:schemeClr val="tx2">
                    <a:lumMod val="50000"/>
                  </a:schemeClr>
                </a:solidFill>
                <a:latin typeface="Times New Roman" panose="02020603050405020304" pitchFamily="18" charset="0"/>
                <a:cs typeface="Times New Roman" panose="02020603050405020304" pitchFamily="18" charset="0"/>
              </a:rPr>
              <a:t>номера "пятой категории</a:t>
            </a:r>
            <a:r>
              <a:rPr lang="ru-RU" altLang="ru-RU" sz="1600" dirty="0">
                <a:solidFill>
                  <a:schemeClr val="tx2">
                    <a:lumMod val="50000"/>
                  </a:schemeClr>
                </a:solidFill>
                <a:latin typeface="Times New Roman" panose="02020603050405020304" pitchFamily="18" charset="0"/>
                <a:cs typeface="Times New Roman" panose="02020603050405020304" pitchFamily="18" charset="0"/>
              </a:rPr>
              <a:t>".</a:t>
            </a:r>
          </a:p>
          <a:p>
            <a:pPr marL="0" indent="0" eaLnBrk="1" hangingPunct="1">
              <a:buNone/>
            </a:pPr>
            <a:r>
              <a:rPr lang="ru-RU" sz="1600" dirty="0">
                <a:solidFill>
                  <a:schemeClr val="tx2">
                    <a:lumMod val="50000"/>
                  </a:schemeClr>
                </a:solidFill>
                <a:latin typeface="Times New Roman" panose="02020603050405020304" pitchFamily="18" charset="0"/>
                <a:cs typeface="Times New Roman" panose="02020603050405020304" pitchFamily="18" charset="0"/>
              </a:rPr>
              <a:t>	</a:t>
            </a:r>
            <a:r>
              <a:rPr lang="ru-RU" sz="1600" dirty="0">
                <a:solidFill>
                  <a:srgbClr val="C00000"/>
                </a:solidFill>
                <a:latin typeface="Times New Roman" panose="02020603050405020304" pitchFamily="18" charset="0"/>
                <a:cs typeface="Times New Roman" panose="02020603050405020304" pitchFamily="18" charset="0"/>
              </a:rPr>
              <a:t>В случае , когда в коммерческих целях санаторные организации дают номерам названия, например, «полулюкс», «улучшенный» и т.п., под которыми номера фигурируют в прайс-листах и иных документах соответствие номерного фонда коммерческим наименованиям  номеров, используемым в прайс-листах и документах, закреплено локальными актами санаториев.</a:t>
            </a:r>
            <a:endParaRPr lang="ru-RU" altLang="ru-RU" sz="16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471680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6506" y="548680"/>
            <a:ext cx="8915400" cy="490066"/>
          </a:xfrm>
        </p:spPr>
        <p:txBody>
          <a:bodyPr/>
          <a:lstStyle/>
          <a:p>
            <a:r>
              <a:rPr lang="ru-RU" sz="2400" b="1" dirty="0">
                <a:solidFill>
                  <a:schemeClr val="tx2">
                    <a:lumMod val="50000"/>
                  </a:schemeClr>
                </a:solidFill>
                <a:latin typeface="Times New Roman" panose="02020603050405020304" pitchFamily="18" charset="0"/>
                <a:cs typeface="Times New Roman" panose="02020603050405020304" pitchFamily="18" charset="0"/>
              </a:rPr>
              <a:t>Особенности направления средств на санаторно-курортное лечение работников</a:t>
            </a:r>
            <a:r>
              <a:rPr lang="ru-RU" sz="2400" b="1" dirty="0">
                <a:solidFill>
                  <a:schemeClr val="tx2">
                    <a:lumMod val="50000"/>
                  </a:schemeClr>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
            </a:r>
            <a:br>
              <a:rPr lang="ru-RU" sz="2400" b="1" dirty="0">
                <a:solidFill>
                  <a:schemeClr val="tx2">
                    <a:lumMod val="50000"/>
                  </a:schemeClr>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br>
            <a:endParaRPr lang="ru-RU" sz="2400" dirty="0">
              <a:latin typeface="Montserrat ExtraBold" pitchFamily="2" charset="-52"/>
            </a:endParaRPr>
          </a:p>
        </p:txBody>
      </p:sp>
      <p:sp>
        <p:nvSpPr>
          <p:cNvPr id="3" name="Объект 2"/>
          <p:cNvSpPr>
            <a:spLocks noGrp="1"/>
          </p:cNvSpPr>
          <p:nvPr>
            <p:ph idx="1"/>
          </p:nvPr>
        </p:nvSpPr>
        <p:spPr>
          <a:xfrm>
            <a:off x="506506" y="1412777"/>
            <a:ext cx="8915400" cy="5217443"/>
          </a:xfrm>
        </p:spPr>
        <p:txBody>
          <a:bodyPr/>
          <a:lstStyle/>
          <a:p>
            <a:pPr marL="0" indent="0" algn="ctr" eaLnBrk="1" hangingPunct="1">
              <a:buNone/>
            </a:pPr>
            <a:r>
              <a:rPr lang="ru-RU" sz="1800" b="1" dirty="0" smtClean="0">
                <a:solidFill>
                  <a:srgbClr val="FF0000"/>
                </a:solidFill>
                <a:latin typeface="Times New Roman" panose="02020603050405020304" pitchFamily="18" charset="0"/>
                <a:cs typeface="Times New Roman" panose="02020603050405020304" pitchFamily="18" charset="0"/>
              </a:rPr>
              <a:t>Санатории-профилактории</a:t>
            </a:r>
            <a:endParaRPr lang="ru-RU" sz="1800" dirty="0" smtClean="0">
              <a:solidFill>
                <a:srgbClr val="FF0000"/>
              </a:solidFill>
            </a:endParaRPr>
          </a:p>
          <a:p>
            <a:pPr marL="0" indent="0" algn="just" eaLnBrk="1" hangingPunct="1">
              <a:buNone/>
            </a:pPr>
            <a:r>
              <a:rPr lang="ru-RU" sz="1800" dirty="0" smtClean="0">
                <a:latin typeface="Times New Roman" panose="02020603050405020304" pitchFamily="18" charset="0"/>
                <a:cs typeface="Times New Roman" panose="02020603050405020304" pitchFamily="18" charset="0"/>
              </a:rPr>
              <a:t>	</a:t>
            </a:r>
          </a:p>
          <a:p>
            <a:pPr marL="0" indent="0" algn="just" eaLnBrk="1" hangingPunct="1">
              <a:buNone/>
            </a:pPr>
            <a:r>
              <a:rPr lang="ru-RU" sz="1800" dirty="0" smtClean="0">
                <a:latin typeface="Times New Roman" panose="02020603050405020304" pitchFamily="18" charset="0"/>
                <a:cs typeface="Times New Roman" panose="02020603050405020304" pitchFamily="18" charset="0"/>
              </a:rPr>
              <a:t>В </a:t>
            </a:r>
            <a:r>
              <a:rPr lang="ru-RU" sz="1800" dirty="0">
                <a:latin typeface="Times New Roman" panose="02020603050405020304" pitchFamily="18" charset="0"/>
                <a:cs typeface="Times New Roman" panose="02020603050405020304" pitchFamily="18" charset="0"/>
              </a:rPr>
              <a:t>целях снижения временной нетрудоспособности, количества профессиональных заболеваний и поддержания и укрепления здоровья работающих, нуждающихся лечении заболеваний, связанных с факторами производственной среды, условиями труда и особенностями производства, </a:t>
            </a:r>
            <a:r>
              <a:rPr lang="ru-RU" sz="1800" b="1" dirty="0">
                <a:latin typeface="Times New Roman" panose="02020603050405020304" pitchFamily="18" charset="0"/>
                <a:cs typeface="Times New Roman" panose="02020603050405020304" pitchFamily="18" charset="0"/>
              </a:rPr>
              <a:t>санаторно-курортное лечение работников в санатории-профилактории возможно</a:t>
            </a:r>
            <a:r>
              <a:rPr lang="ru-RU" sz="1800" dirty="0">
                <a:latin typeface="Times New Roman" panose="02020603050405020304" pitchFamily="18" charset="0"/>
                <a:cs typeface="Times New Roman" panose="02020603050405020304" pitchFamily="18" charset="0"/>
              </a:rPr>
              <a:t> с предоставлением лечения и питания (без проживания) или лечения (без проживания и питания) без отрыва от производства в рамках ФОПМ </a:t>
            </a:r>
            <a:endParaRPr lang="ru-RU" altLang="ru-RU" sz="16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55765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6506" y="548680"/>
            <a:ext cx="8915400" cy="490066"/>
          </a:xfrm>
        </p:spPr>
        <p:txBody>
          <a:bodyPr/>
          <a:lstStyle/>
          <a:p>
            <a:r>
              <a:rPr lang="ru-RU" sz="2400" b="1" dirty="0">
                <a:solidFill>
                  <a:schemeClr val="tx2">
                    <a:lumMod val="50000"/>
                  </a:schemeClr>
                </a:solidFill>
                <a:latin typeface="Times New Roman" panose="02020603050405020304" pitchFamily="18" charset="0"/>
                <a:cs typeface="Times New Roman" panose="02020603050405020304" pitchFamily="18" charset="0"/>
              </a:rPr>
              <a:t>Особенности направления средств на санаторно-курортное лечение работников</a:t>
            </a:r>
            <a:r>
              <a:rPr lang="ru-RU" sz="2400" b="1" dirty="0">
                <a:solidFill>
                  <a:schemeClr val="tx2">
                    <a:lumMod val="50000"/>
                  </a:schemeClr>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t/>
            </a:r>
            <a:br>
              <a:rPr lang="ru-RU" sz="2400" b="1" dirty="0">
                <a:solidFill>
                  <a:schemeClr val="tx2">
                    <a:lumMod val="50000"/>
                  </a:schemeClr>
                </a:solidFill>
                <a:effectLst>
                  <a:outerShdw blurRad="38100" dist="38100" dir="2700000" algn="tl">
                    <a:srgbClr val="000000"/>
                  </a:outerShdw>
                </a:effectLst>
                <a:latin typeface="Times New Roman" panose="02020603050405020304" pitchFamily="18" charset="0"/>
                <a:cs typeface="Times New Roman" panose="02020603050405020304" pitchFamily="18" charset="0"/>
              </a:rPr>
            </a:br>
            <a:endParaRPr lang="ru-RU" sz="2400" dirty="0">
              <a:latin typeface="Montserrat ExtraBold" pitchFamily="2" charset="-52"/>
            </a:endParaRPr>
          </a:p>
        </p:txBody>
      </p:sp>
      <p:sp>
        <p:nvSpPr>
          <p:cNvPr id="3" name="Объект 2"/>
          <p:cNvSpPr>
            <a:spLocks noGrp="1"/>
          </p:cNvSpPr>
          <p:nvPr>
            <p:ph idx="1"/>
          </p:nvPr>
        </p:nvSpPr>
        <p:spPr>
          <a:xfrm>
            <a:off x="506506" y="1412777"/>
            <a:ext cx="8915400" cy="5217443"/>
          </a:xfrm>
        </p:spPr>
        <p:txBody>
          <a:bodyPr/>
          <a:lstStyle/>
          <a:p>
            <a:pPr algn="just"/>
            <a:r>
              <a:rPr lang="ru-RU" sz="1400" dirty="0">
                <a:latin typeface="Times New Roman" panose="02020603050405020304" pitchFamily="18" charset="0"/>
                <a:cs typeface="Times New Roman" panose="02020603050405020304" pitchFamily="18" charset="0"/>
              </a:rPr>
              <a:t>Калькуляция предоставляется в обязательном </a:t>
            </a:r>
            <a:r>
              <a:rPr lang="ru-RU" sz="1400" dirty="0" smtClean="0">
                <a:latin typeface="Times New Roman" panose="02020603050405020304" pitchFamily="18" charset="0"/>
                <a:cs typeface="Times New Roman" panose="02020603050405020304" pitchFamily="18" charset="0"/>
              </a:rPr>
              <a:t>порядке. Включает </a:t>
            </a:r>
            <a:r>
              <a:rPr lang="ru-RU" sz="1400" dirty="0">
                <a:latin typeface="Times New Roman" panose="02020603050405020304" pitchFamily="18" charset="0"/>
                <a:cs typeface="Times New Roman" panose="02020603050405020304" pitchFamily="18" charset="0"/>
              </a:rPr>
              <a:t>смету расходов на проживание, питание, лечение и иные расходы медицинской организации, которые включаются в нормативы затрат койко-дня пребывания в санаторно-курортном учреждении.</a:t>
            </a:r>
          </a:p>
          <a:p>
            <a:pPr marL="0" indent="0" algn="just">
              <a:buNone/>
            </a:pPr>
            <a:endParaRPr lang="ru-RU" sz="1400" dirty="0" smtClean="0">
              <a:latin typeface="Times New Roman" panose="02020603050405020304" pitchFamily="18" charset="0"/>
              <a:cs typeface="Times New Roman" panose="02020603050405020304" pitchFamily="18" charset="0"/>
            </a:endParaRPr>
          </a:p>
          <a:p>
            <a:pPr algn="just"/>
            <a:r>
              <a:rPr lang="ru-RU" sz="1400" dirty="0" smtClean="0">
                <a:latin typeface="Times New Roman" panose="02020603050405020304" pitchFamily="18" charset="0"/>
                <a:cs typeface="Times New Roman" panose="02020603050405020304" pitchFamily="18" charset="0"/>
              </a:rPr>
              <a:t>В </a:t>
            </a:r>
            <a:r>
              <a:rPr lang="ru-RU" sz="1400" dirty="0">
                <a:latin typeface="Times New Roman" panose="02020603050405020304" pitchFamily="18" charset="0"/>
                <a:cs typeface="Times New Roman" panose="02020603050405020304" pitchFamily="18" charset="0"/>
              </a:rPr>
              <a:t>соответствии с п. 16 приказа Минздрава России от 28.01.2021 № 29н заключительный акт должен быть подписан председателем врачебной комиссии с указанием его фамилии и инициалов и заверен печатью (при наличии) медицинской организации, проводившей медицинский осмотр, гриф «Утверждаю» не обязателен</a:t>
            </a:r>
            <a:r>
              <a:rPr lang="ru-RU" sz="1400" dirty="0" smtClean="0">
                <a:latin typeface="Times New Roman" panose="02020603050405020304" pitchFamily="18" charset="0"/>
                <a:cs typeface="Times New Roman" panose="02020603050405020304" pitchFamily="18" charset="0"/>
              </a:rPr>
              <a:t>.</a:t>
            </a:r>
          </a:p>
          <a:p>
            <a:r>
              <a:rPr lang="ru-RU" sz="1400" u="sng" dirty="0">
                <a:latin typeface="Times New Roman" panose="02020603050405020304" pitchFamily="18" charset="0"/>
                <a:cs typeface="Times New Roman" panose="02020603050405020304" pitchFamily="18" charset="0"/>
              </a:rPr>
              <a:t>По </a:t>
            </a:r>
            <a:r>
              <a:rPr lang="ru-RU" sz="1400" u="sng" dirty="0" err="1">
                <a:latin typeface="Times New Roman" panose="02020603050405020304" pitchFamily="18" charset="0"/>
                <a:cs typeface="Times New Roman" panose="02020603050405020304" pitchFamily="18" charset="0"/>
              </a:rPr>
              <a:t>пп</a:t>
            </a:r>
            <a:r>
              <a:rPr lang="ru-RU" sz="1400" u="sng" dirty="0">
                <a:latin typeface="Times New Roman" panose="02020603050405020304" pitchFamily="18" charset="0"/>
                <a:cs typeface="Times New Roman" panose="02020603050405020304" pitchFamily="18" charset="0"/>
              </a:rPr>
              <a:t>. «д» Правил.</a:t>
            </a:r>
            <a:r>
              <a:rPr lang="ru-RU" sz="1400" dirty="0">
                <a:latin typeface="Times New Roman" panose="02020603050405020304" pitchFamily="18" charset="0"/>
                <a:cs typeface="Times New Roman" panose="02020603050405020304" pitchFamily="18" charset="0"/>
              </a:rPr>
              <a:t> Список работников составляется из числа работников, которым по итогам проведения обязательных периодических медицинских осмотров рекомендовано СКЛ.</a:t>
            </a:r>
          </a:p>
          <a:p>
            <a:pPr marL="0" indent="457200" algn="just">
              <a:buNone/>
            </a:pPr>
            <a:r>
              <a:rPr lang="ru-RU" sz="1400" b="1" dirty="0" smtClean="0">
                <a:latin typeface="Times New Roman" panose="02020603050405020304" pitchFamily="18" charset="0"/>
                <a:cs typeface="Times New Roman" panose="02020603050405020304" pitchFamily="18" charset="0"/>
              </a:rPr>
              <a:t>	Следует </a:t>
            </a:r>
            <a:r>
              <a:rPr lang="ru-RU" sz="1400" b="1" dirty="0">
                <a:latin typeface="Times New Roman" panose="02020603050405020304" pitchFamily="18" charset="0"/>
                <a:cs typeface="Times New Roman" panose="02020603050405020304" pitchFamily="18" charset="0"/>
              </a:rPr>
              <a:t>проводить проверку работников,</a:t>
            </a:r>
            <a:r>
              <a:rPr lang="ru-RU" sz="1400" dirty="0">
                <a:latin typeface="Times New Roman" panose="02020603050405020304" pitchFamily="18" charset="0"/>
                <a:cs typeface="Times New Roman" panose="02020603050405020304" pitchFamily="18" charset="0"/>
              </a:rPr>
              <a:t> направляемых на СКЛ за счет средств СФР, со списком нуждающихся в СКЛ по результатам проведения обязательных периодических медицинских осмотров </a:t>
            </a:r>
            <a:r>
              <a:rPr lang="ru-RU" sz="1400" b="1" dirty="0">
                <a:latin typeface="Times New Roman" panose="02020603050405020304" pitchFamily="18" charset="0"/>
                <a:cs typeface="Times New Roman" panose="02020603050405020304" pitchFamily="18" charset="0"/>
              </a:rPr>
              <a:t>(по </a:t>
            </a:r>
            <a:r>
              <a:rPr lang="ru-RU" sz="1400" b="1" dirty="0" err="1">
                <a:latin typeface="Times New Roman" panose="02020603050405020304" pitchFamily="18" charset="0"/>
                <a:cs typeface="Times New Roman" panose="02020603050405020304" pitchFamily="18" charset="0"/>
              </a:rPr>
              <a:t>фамильно</a:t>
            </a:r>
            <a:r>
              <a:rPr lang="ru-RU" sz="1400" b="1" dirty="0" smtClean="0">
                <a:latin typeface="Times New Roman" panose="02020603050405020304" pitchFamily="18" charset="0"/>
                <a:cs typeface="Times New Roman" panose="02020603050405020304" pitchFamily="18" charset="0"/>
              </a:rPr>
              <a:t>).</a:t>
            </a:r>
            <a:endParaRPr lang="ru-RU" sz="1400" dirty="0" smtClean="0">
              <a:latin typeface="Times New Roman" panose="02020603050405020304" pitchFamily="18" charset="0"/>
              <a:cs typeface="Times New Roman" panose="02020603050405020304" pitchFamily="18" charset="0"/>
            </a:endParaRPr>
          </a:p>
          <a:p>
            <a:pPr algn="just"/>
            <a:r>
              <a:rPr lang="ru-RU" sz="1400" u="sng" dirty="0">
                <a:latin typeface="Times New Roman" panose="02020603050405020304" pitchFamily="18" charset="0"/>
                <a:cs typeface="Times New Roman" panose="02020603050405020304" pitchFamily="18" charset="0"/>
              </a:rPr>
              <a:t>По </a:t>
            </a:r>
            <a:r>
              <a:rPr lang="ru-RU" sz="1400" u="sng" dirty="0" err="1">
                <a:latin typeface="Times New Roman" panose="02020603050405020304" pitchFamily="18" charset="0"/>
                <a:cs typeface="Times New Roman" panose="02020603050405020304" pitchFamily="18" charset="0"/>
              </a:rPr>
              <a:t>пп</a:t>
            </a:r>
            <a:r>
              <a:rPr lang="ru-RU" sz="1400" u="sng" dirty="0">
                <a:latin typeface="Times New Roman" panose="02020603050405020304" pitchFamily="18" charset="0"/>
                <a:cs typeface="Times New Roman" panose="02020603050405020304" pitchFamily="18" charset="0"/>
              </a:rPr>
              <a:t>. «н» Правил.</a:t>
            </a:r>
            <a:r>
              <a:rPr lang="ru-RU" sz="1400" dirty="0">
                <a:latin typeface="Times New Roman" panose="02020603050405020304" pitchFamily="18" charset="0"/>
                <a:cs typeface="Times New Roman" panose="02020603050405020304" pitchFamily="18" charset="0"/>
              </a:rPr>
              <a:t> Список работников </a:t>
            </a:r>
            <a:r>
              <a:rPr lang="ru-RU" sz="1400" dirty="0" err="1">
                <a:latin typeface="Times New Roman" panose="02020603050405020304" pitchFamily="18" charset="0"/>
                <a:cs typeface="Times New Roman" panose="02020603050405020304" pitchFamily="18" charset="0"/>
              </a:rPr>
              <a:t>предпенсионного</a:t>
            </a:r>
            <a:r>
              <a:rPr lang="ru-RU" sz="1400" dirty="0">
                <a:latin typeface="Times New Roman" panose="02020603050405020304" pitchFamily="18" charset="0"/>
                <a:cs typeface="Times New Roman" panose="02020603050405020304" pitchFamily="18" charset="0"/>
              </a:rPr>
              <a:t> и пенсионного возраста составляется с указанием сведений о страховом номере индивидуального лицевого счета (СНИЛС) и рекомендаций, содержащихся </a:t>
            </a:r>
            <a:r>
              <a:rPr lang="ru-RU" sz="1400" dirty="0" smtClean="0">
                <a:latin typeface="Times New Roman" panose="02020603050405020304" pitchFamily="18" charset="0"/>
                <a:cs typeface="Times New Roman" panose="02020603050405020304" pitchFamily="18" charset="0"/>
              </a:rPr>
              <a:t>в </a:t>
            </a:r>
            <a:r>
              <a:rPr lang="ru-RU" sz="1400" dirty="0">
                <a:latin typeface="Times New Roman" panose="02020603050405020304" pitchFamily="18" charset="0"/>
                <a:cs typeface="Times New Roman" panose="02020603050405020304" pitchFamily="18" charset="0"/>
              </a:rPr>
              <a:t>справке по форме № 070/у либо в заключительном акте по результатам проведения обязательных периодических медицинских осмотров.</a:t>
            </a:r>
          </a:p>
          <a:p>
            <a:pPr marL="0" indent="0" algn="ctr" eaLnBrk="1" hangingPunct="1">
              <a:buNone/>
            </a:pPr>
            <a:endParaRPr lang="ru-RU" altLang="ru-RU" sz="1600" dirty="0">
              <a:solidFill>
                <a:srgbClr val="C0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7793997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1600" b="1" dirty="0">
                <a:solidFill>
                  <a:srgbClr val="C00000"/>
                </a:solidFill>
                <a:latin typeface="Times New Roman" panose="02020603050405020304" pitchFamily="18" charset="0"/>
                <a:cs typeface="Times New Roman" panose="02020603050405020304" pitchFamily="18" charset="0"/>
              </a:rPr>
              <a:t>г) приобретение </a:t>
            </a:r>
            <a:r>
              <a:rPr lang="ru-RU" sz="1600" b="1" dirty="0" smtClean="0">
                <a:solidFill>
                  <a:srgbClr val="C00000"/>
                </a:solidFill>
                <a:latin typeface="Times New Roman" panose="02020603050405020304" pitchFamily="18" charset="0"/>
                <a:cs typeface="Times New Roman" panose="02020603050405020304" pitchFamily="18" charset="0"/>
              </a:rPr>
              <a:t>средств </a:t>
            </a:r>
            <a:r>
              <a:rPr lang="ru-RU" sz="1600" b="1" dirty="0">
                <a:solidFill>
                  <a:srgbClr val="C00000"/>
                </a:solidFill>
                <a:latin typeface="Times New Roman" panose="02020603050405020304" pitchFamily="18" charset="0"/>
                <a:cs typeface="Times New Roman" panose="02020603050405020304" pitchFamily="18" charset="0"/>
              </a:rPr>
              <a:t>индивидуальной защиты</a:t>
            </a:r>
          </a:p>
        </p:txBody>
      </p:sp>
      <p:sp>
        <p:nvSpPr>
          <p:cNvPr id="3" name="Объект 2"/>
          <p:cNvSpPr>
            <a:spLocks noGrp="1"/>
          </p:cNvSpPr>
          <p:nvPr>
            <p:ph idx="1"/>
          </p:nvPr>
        </p:nvSpPr>
        <p:spPr/>
        <p:txBody>
          <a:bodyPr/>
          <a:lstStyle/>
          <a:p>
            <a:pPr marL="0" indent="0">
              <a:buNone/>
            </a:pPr>
            <a:r>
              <a:rPr lang="ru-RU" sz="1800" b="1" dirty="0" smtClean="0">
                <a:solidFill>
                  <a:srgbClr val="002060"/>
                </a:solidFill>
                <a:latin typeface="Times New Roman"/>
              </a:rPr>
              <a:t>Единые </a:t>
            </a:r>
            <a:r>
              <a:rPr lang="ru-RU" sz="1800" b="1" dirty="0">
                <a:solidFill>
                  <a:srgbClr val="002060"/>
                </a:solidFill>
                <a:latin typeface="Times New Roman"/>
              </a:rPr>
              <a:t>типовые </a:t>
            </a:r>
            <a:r>
              <a:rPr lang="ru-RU" sz="1800" b="1" dirty="0" smtClean="0">
                <a:solidFill>
                  <a:srgbClr val="002060"/>
                </a:solidFill>
                <a:latin typeface="Times New Roman"/>
              </a:rPr>
              <a:t>нормы</a:t>
            </a:r>
            <a:r>
              <a:rPr lang="ru-RU" sz="1800" b="1" dirty="0">
                <a:solidFill>
                  <a:srgbClr val="002060"/>
                </a:solidFill>
                <a:latin typeface="Times New Roman"/>
              </a:rPr>
              <a:t> выдачи СИЗ и смывающих средств</a:t>
            </a:r>
            <a:r>
              <a:rPr lang="ru-RU" sz="1800" b="1" dirty="0" smtClean="0">
                <a:solidFill>
                  <a:srgbClr val="002060"/>
                </a:solidFill>
                <a:latin typeface="Times New Roman"/>
              </a:rPr>
              <a:t>, утвержденные приказом Министерства труда и социальной защиты Российской Федерации № 767н от 29 октября 2021 г. «Об утверждении единых типовых норм выдачи средств индивидуальной защиты и смывающих средств».</a:t>
            </a:r>
          </a:p>
          <a:p>
            <a:pPr marL="0" indent="0">
              <a:buNone/>
            </a:pPr>
            <a:endParaRPr lang="ru-RU" sz="1800" dirty="0" smtClean="0"/>
          </a:p>
          <a:p>
            <a:pPr marL="0" indent="0" algn="ctr">
              <a:buNone/>
            </a:pPr>
            <a:r>
              <a:rPr lang="ru-RU" sz="1800" b="1" dirty="0" smtClean="0">
                <a:solidFill>
                  <a:srgbClr val="C00000"/>
                </a:solidFill>
                <a:latin typeface="Times New Roman" panose="02020603050405020304" pitchFamily="18" charset="0"/>
                <a:cs typeface="Times New Roman" panose="02020603050405020304" pitchFamily="18" charset="0"/>
              </a:rPr>
              <a:t>Обращаем </a:t>
            </a:r>
            <a:r>
              <a:rPr lang="ru-RU" sz="1800" b="1" dirty="0">
                <a:solidFill>
                  <a:srgbClr val="C00000"/>
                </a:solidFill>
                <a:latin typeface="Times New Roman" panose="02020603050405020304" pitchFamily="18" charset="0"/>
                <a:cs typeface="Times New Roman" panose="02020603050405020304" pitchFamily="18" charset="0"/>
              </a:rPr>
              <a:t>внимание, что за счет средств СФР в рамках финансового обеспечения предупредительных мер возмещению подлежат расходы страхователя на приобретение непосредственно СИЗ. Дополнительные расходы, в том числе транспортные, возмещению не подлежат. </a:t>
            </a:r>
          </a:p>
          <a:p>
            <a:pPr marL="0" indent="0" algn="ctr">
              <a:buNone/>
            </a:pPr>
            <a:endParaRPr lang="ru-RU" sz="1800" b="1" dirty="0">
              <a:solidFill>
                <a:srgbClr val="C00000"/>
              </a:solidFill>
              <a:latin typeface="Times New Roman" panose="02020603050405020304" pitchFamily="18" charset="0"/>
              <a:cs typeface="Times New Roman" panose="02020603050405020304" pitchFamily="18" charset="0"/>
            </a:endParaRPr>
          </a:p>
          <a:p>
            <a:pPr marL="0" indent="0" algn="ctr">
              <a:buNone/>
            </a:pPr>
            <a:r>
              <a:rPr lang="ru-RU" sz="1800" b="1" dirty="0" smtClean="0">
                <a:solidFill>
                  <a:srgbClr val="C00000"/>
                </a:solidFill>
                <a:latin typeface="Times New Roman" panose="02020603050405020304" pitchFamily="18" charset="0"/>
                <a:cs typeface="Times New Roman" panose="02020603050405020304" pitchFamily="18" charset="0"/>
              </a:rPr>
              <a:t>Рекомендуем уточнять </a:t>
            </a:r>
            <a:r>
              <a:rPr lang="ru-RU" sz="1800" b="1" dirty="0">
                <a:solidFill>
                  <a:srgbClr val="C00000"/>
                </a:solidFill>
                <a:latin typeface="Times New Roman" panose="02020603050405020304" pitchFamily="18" charset="0"/>
                <a:cs typeface="Times New Roman" panose="02020603050405020304" pitchFamily="18" charset="0"/>
              </a:rPr>
              <a:t>цены на приобретаемые </a:t>
            </a:r>
            <a:r>
              <a:rPr lang="ru-RU" sz="1800" b="1" dirty="0" smtClean="0">
                <a:solidFill>
                  <a:srgbClr val="C00000"/>
                </a:solidFill>
                <a:latin typeface="Times New Roman" panose="02020603050405020304" pitchFamily="18" charset="0"/>
                <a:cs typeface="Times New Roman" panose="02020603050405020304" pitchFamily="18" charset="0"/>
              </a:rPr>
              <a:t>СИЗ </a:t>
            </a:r>
            <a:r>
              <a:rPr lang="ru-RU" sz="1800" b="1" dirty="0">
                <a:solidFill>
                  <a:srgbClr val="C00000"/>
                </a:solidFill>
                <a:latin typeface="Times New Roman" panose="02020603050405020304" pitchFamily="18" charset="0"/>
                <a:cs typeface="Times New Roman" panose="02020603050405020304" pitchFamily="18" charset="0"/>
              </a:rPr>
              <a:t>непосредственно на официальных сайтах производителей </a:t>
            </a:r>
            <a:r>
              <a:rPr lang="ru-RU" sz="1800" b="1" dirty="0" smtClean="0">
                <a:solidFill>
                  <a:srgbClr val="C00000"/>
                </a:solidFill>
                <a:latin typeface="Times New Roman" panose="02020603050405020304" pitchFamily="18" charset="0"/>
                <a:cs typeface="Times New Roman" panose="02020603050405020304" pitchFamily="18" charset="0"/>
              </a:rPr>
              <a:t>СИЗ и исключать из возмещения дополнительные расходы. </a:t>
            </a:r>
          </a:p>
          <a:p>
            <a:pPr algn="ctr"/>
            <a:endParaRPr lang="ru-RU" sz="1800" b="1" dirty="0" smtClean="0">
              <a:solidFill>
                <a:srgbClr val="C00000"/>
              </a:solidFill>
              <a:latin typeface="Times New Roman" panose="02020603050405020304" pitchFamily="18" charset="0"/>
              <a:cs typeface="Times New Roman" panose="02020603050405020304" pitchFamily="18" charset="0"/>
            </a:endParaRPr>
          </a:p>
          <a:p>
            <a:pPr marL="0" indent="0" algn="just">
              <a:buNone/>
            </a:pPr>
            <a:endParaRPr lang="ru-RU" sz="1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424141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497" y="260648"/>
            <a:ext cx="8915400" cy="504056"/>
          </a:xfrm>
        </p:spPr>
        <p:txBody>
          <a:bodyPr/>
          <a:lstStyle/>
          <a:p>
            <a:r>
              <a:rPr lang="ru-RU" sz="1600" b="1" dirty="0" smtClean="0">
                <a:solidFill>
                  <a:srgbClr val="C00000"/>
                </a:solidFill>
              </a:rPr>
              <a:t>с</a:t>
            </a:r>
            <a:r>
              <a:rPr lang="ru-RU" sz="1600" b="1" dirty="0">
                <a:solidFill>
                  <a:srgbClr val="C00000"/>
                </a:solidFill>
              </a:rPr>
              <a:t>) проведение оценки профессиональных </a:t>
            </a:r>
            <a:r>
              <a:rPr lang="ru-RU" sz="1600" b="1" dirty="0" smtClean="0">
                <a:solidFill>
                  <a:srgbClr val="C00000"/>
                </a:solidFill>
              </a:rPr>
              <a:t>рисков (проводимой аккредитованной организацией) </a:t>
            </a:r>
            <a:r>
              <a:rPr lang="ru-RU" sz="1600" b="1" dirty="0">
                <a:solidFill>
                  <a:srgbClr val="C00000"/>
                </a:solidFill>
              </a:rPr>
              <a:t/>
            </a:r>
            <a:br>
              <a:rPr lang="ru-RU" sz="1600" b="1" dirty="0">
                <a:solidFill>
                  <a:srgbClr val="C00000"/>
                </a:solidFill>
              </a:rPr>
            </a:br>
            <a:endParaRPr lang="ru-RU" sz="1600" b="1" dirty="0">
              <a:solidFill>
                <a:srgbClr val="C00000"/>
              </a:solidFill>
            </a:endParaRPr>
          </a:p>
        </p:txBody>
      </p:sp>
      <p:sp>
        <p:nvSpPr>
          <p:cNvPr id="3" name="TextBox 2"/>
          <p:cNvSpPr txBox="1"/>
          <p:nvPr/>
        </p:nvSpPr>
        <p:spPr>
          <a:xfrm>
            <a:off x="584515" y="764704"/>
            <a:ext cx="8502945" cy="2831544"/>
          </a:xfrm>
          <a:prstGeom prst="rect">
            <a:avLst/>
          </a:prstGeom>
          <a:noFill/>
        </p:spPr>
        <p:txBody>
          <a:bodyPr wrap="square" rtlCol="0">
            <a:spAutoFit/>
          </a:bodyPr>
          <a:lstStyle/>
          <a:p>
            <a:pPr algn="ctr"/>
            <a:r>
              <a:rPr lang="ru-RU" sz="1600" b="1" dirty="0" smtClean="0">
                <a:solidFill>
                  <a:srgbClr val="C00000"/>
                </a:solidFill>
                <a:latin typeface="Times New Roman" panose="02020603050405020304" pitchFamily="18" charset="0"/>
                <a:cs typeface="Times New Roman" panose="02020603050405020304" pitchFamily="18" charset="0"/>
              </a:rPr>
              <a:t>Документы:</a:t>
            </a:r>
          </a:p>
          <a:p>
            <a:r>
              <a:rPr lang="ru-RU" sz="1600" dirty="0" smtClean="0">
                <a:solidFill>
                  <a:srgbClr val="FF0000"/>
                </a:solidFill>
                <a:latin typeface="Times New Roman" panose="02020603050405020304" pitchFamily="18" charset="0"/>
                <a:cs typeface="Times New Roman" panose="02020603050405020304" pitchFamily="18" charset="0"/>
              </a:rPr>
              <a:t>1. </a:t>
            </a:r>
            <a:r>
              <a:rPr lang="ru-RU" sz="1600" dirty="0" smtClean="0">
                <a:latin typeface="Times New Roman" panose="02020603050405020304" pitchFamily="18" charset="0"/>
                <a:cs typeface="Times New Roman" panose="02020603050405020304" pitchFamily="18" charset="0"/>
              </a:rPr>
              <a:t>копия </a:t>
            </a:r>
            <a:r>
              <a:rPr lang="ru-RU" sz="1600" dirty="0">
                <a:latin typeface="Times New Roman" panose="02020603050405020304" pitchFamily="18" charset="0"/>
                <a:cs typeface="Times New Roman" panose="02020603050405020304" pitchFamily="18" charset="0"/>
              </a:rPr>
              <a:t>гражданско-правового договора с организацией, проводящей оценку профессиональных рисков, с указанием количества рабочих мест, в отношении которых проводится оценка профессиональных рисков, и стоимости проведения оценки профессиональных рисков на указанном количестве рабочих </a:t>
            </a:r>
            <a:r>
              <a:rPr lang="ru-RU" sz="1600" dirty="0" smtClean="0">
                <a:latin typeface="Times New Roman" panose="02020603050405020304" pitchFamily="18" charset="0"/>
                <a:cs typeface="Times New Roman" panose="02020603050405020304" pitchFamily="18" charset="0"/>
              </a:rPr>
              <a:t>месте; </a:t>
            </a:r>
            <a:endParaRPr lang="ru-RU" sz="1600" dirty="0">
              <a:latin typeface="Times New Roman" panose="02020603050405020304" pitchFamily="18" charset="0"/>
              <a:cs typeface="Times New Roman" panose="02020603050405020304" pitchFamily="18" charset="0"/>
            </a:endParaRPr>
          </a:p>
          <a:p>
            <a:r>
              <a:rPr lang="ru-RU" sz="1600" dirty="0" smtClean="0">
                <a:solidFill>
                  <a:srgbClr val="FF0000"/>
                </a:solidFill>
                <a:latin typeface="Times New Roman" panose="02020603050405020304" pitchFamily="18" charset="0"/>
                <a:cs typeface="Times New Roman" panose="02020603050405020304" pitchFamily="18" charset="0"/>
              </a:rPr>
              <a:t>2. </a:t>
            </a:r>
            <a:r>
              <a:rPr lang="ru-RU" sz="1600" dirty="0" smtClean="0">
                <a:latin typeface="Times New Roman" panose="02020603050405020304" pitchFamily="18" charset="0"/>
                <a:cs typeface="Times New Roman" panose="02020603050405020304" pitchFamily="18" charset="0"/>
              </a:rPr>
              <a:t>сведения </a:t>
            </a:r>
            <a:r>
              <a:rPr lang="ru-RU" sz="1600" dirty="0">
                <a:latin typeface="Times New Roman" panose="02020603050405020304" pitchFamily="18" charset="0"/>
                <a:cs typeface="Times New Roman" panose="02020603050405020304" pitchFamily="18" charset="0"/>
              </a:rPr>
              <a:t>об индивидуальных номерах рабочих мест, в отношении которых проводится оценка профессиональных рисков, с указанием идентификационного номера отчета о проведении специальной оценки условий труда, содержащего сводную ведомость результатов проведения специальной оценки условий труда (если объектом оценки рисков является рабочее место) (таблицы 1, 2). </a:t>
            </a:r>
          </a:p>
          <a:p>
            <a:endParaRPr lang="ru-RU" dirty="0">
              <a:latin typeface="Times New Roman" panose="02020603050405020304" pitchFamily="18" charset="0"/>
              <a:cs typeface="Times New Roman" panose="02020603050405020304" pitchFamily="18" charset="0"/>
            </a:endParaRPr>
          </a:p>
        </p:txBody>
      </p:sp>
      <p:sp>
        <p:nvSpPr>
          <p:cNvPr id="4" name="TextBox 3"/>
          <p:cNvSpPr txBox="1"/>
          <p:nvPr/>
        </p:nvSpPr>
        <p:spPr>
          <a:xfrm>
            <a:off x="506506" y="3356993"/>
            <a:ext cx="8814979" cy="2616101"/>
          </a:xfrm>
          <a:prstGeom prst="rect">
            <a:avLst/>
          </a:prstGeom>
          <a:noFill/>
        </p:spPr>
        <p:txBody>
          <a:bodyPr wrap="square" rtlCol="0">
            <a:spAutoFit/>
          </a:bodyPr>
          <a:lstStyle/>
          <a:p>
            <a:pPr algn="ctr"/>
            <a:r>
              <a:rPr lang="ru-RU" sz="1600" dirty="0" smtClean="0">
                <a:solidFill>
                  <a:srgbClr val="C00000"/>
                </a:solidFill>
                <a:latin typeface="Times New Roman" panose="02020603050405020304" pitchFamily="18" charset="0"/>
                <a:cs typeface="Times New Roman" panose="02020603050405020304" pitchFamily="18" charset="0"/>
              </a:rPr>
              <a:t>ВАЖНО!</a:t>
            </a:r>
          </a:p>
          <a:p>
            <a:r>
              <a:rPr lang="ru-RU" sz="1600" dirty="0" smtClean="0">
                <a:solidFill>
                  <a:srgbClr val="C00000"/>
                </a:solidFill>
                <a:latin typeface="Times New Roman" panose="02020603050405020304" pitchFamily="18" charset="0"/>
                <a:cs typeface="Times New Roman" panose="02020603050405020304" pitchFamily="18" charset="0"/>
              </a:rPr>
              <a:t>	В </a:t>
            </a:r>
            <a:r>
              <a:rPr lang="ru-RU" sz="1600" dirty="0">
                <a:solidFill>
                  <a:srgbClr val="C00000"/>
                </a:solidFill>
                <a:latin typeface="Times New Roman" panose="02020603050405020304" pitchFamily="18" charset="0"/>
                <a:cs typeface="Times New Roman" panose="02020603050405020304" pitchFamily="18" charset="0"/>
              </a:rPr>
              <a:t>рамках межведомственного взаимодействия для обоснования необходимости финансового обеспечения предупредительных мер территориальный орган Фонда запрашивает посредством межведомственного запроса: </a:t>
            </a:r>
          </a:p>
          <a:p>
            <a:r>
              <a:rPr lang="ru-RU" sz="1600" dirty="0" smtClean="0">
                <a:solidFill>
                  <a:srgbClr val="C00000"/>
                </a:solidFill>
                <a:latin typeface="Times New Roman" panose="02020603050405020304" pitchFamily="18" charset="0"/>
                <a:cs typeface="Times New Roman" panose="02020603050405020304" pitchFamily="18" charset="0"/>
              </a:rPr>
              <a:t>1. сведения </a:t>
            </a:r>
            <a:r>
              <a:rPr lang="ru-RU" sz="1600" dirty="0">
                <a:solidFill>
                  <a:srgbClr val="C00000"/>
                </a:solidFill>
                <a:latin typeface="Times New Roman" panose="02020603050405020304" pitchFamily="18" charset="0"/>
                <a:cs typeface="Times New Roman" panose="02020603050405020304" pitchFamily="18" charset="0"/>
              </a:rPr>
              <a:t>об отчете о проведении специальной оценки условий труда, содержащего сводную ведомость результатов проведения специальной оценки условий труда (таблицы 1, 2) </a:t>
            </a:r>
          </a:p>
          <a:p>
            <a:r>
              <a:rPr lang="ru-RU" sz="1600" dirty="0" smtClean="0">
                <a:solidFill>
                  <a:srgbClr val="C00000"/>
                </a:solidFill>
                <a:latin typeface="Times New Roman" panose="02020603050405020304" pitchFamily="18" charset="0"/>
                <a:cs typeface="Times New Roman" panose="02020603050405020304" pitchFamily="18" charset="0"/>
              </a:rPr>
              <a:t>2. </a:t>
            </a:r>
            <a:r>
              <a:rPr lang="ru-RU" sz="1600" u="sng" dirty="0" smtClean="0">
                <a:solidFill>
                  <a:srgbClr val="C00000"/>
                </a:solidFill>
                <a:latin typeface="Times New Roman" panose="02020603050405020304" pitchFamily="18" charset="0"/>
                <a:cs typeface="Times New Roman" panose="02020603050405020304" pitchFamily="18" charset="0"/>
              </a:rPr>
              <a:t>сведения </a:t>
            </a:r>
            <a:r>
              <a:rPr lang="ru-RU" sz="1600" u="sng" dirty="0">
                <a:solidFill>
                  <a:srgbClr val="C00000"/>
                </a:solidFill>
                <a:latin typeface="Times New Roman" panose="02020603050405020304" pitchFamily="18" charset="0"/>
                <a:cs typeface="Times New Roman" panose="02020603050405020304" pitchFamily="18" charset="0"/>
              </a:rPr>
              <a:t>о включении организации, проводящей оценку профессиональных рисков, в реестр организаций, оказывающих услуги в области охраны труда </a:t>
            </a:r>
            <a:r>
              <a:rPr lang="ru-RU" sz="1600" u="sng" dirty="0" smtClean="0">
                <a:solidFill>
                  <a:srgbClr val="C00000"/>
                </a:solidFill>
                <a:latin typeface="Times New Roman" panose="02020603050405020304" pitchFamily="18" charset="0"/>
                <a:cs typeface="Times New Roman" panose="02020603050405020304" pitchFamily="18" charset="0"/>
              </a:rPr>
              <a:t>(обучение по охране труда!)</a:t>
            </a:r>
            <a:endParaRPr lang="ru-RU" sz="1600" u="sng" dirty="0">
              <a:solidFill>
                <a:srgbClr val="C00000"/>
              </a:solidFill>
              <a:latin typeface="Times New Roman" panose="02020603050405020304" pitchFamily="18" charset="0"/>
              <a:cs typeface="Times New Roman" panose="02020603050405020304" pitchFamily="18" charset="0"/>
            </a:endParaRPr>
          </a:p>
          <a:p>
            <a:endParaRPr lang="ru-RU" dirty="0" smtClean="0"/>
          </a:p>
          <a:p>
            <a:endParaRPr lang="ru-RU" dirty="0"/>
          </a:p>
        </p:txBody>
      </p:sp>
    </p:spTree>
    <p:extLst>
      <p:ext uri="{BB962C8B-B14F-4D97-AF65-F5344CB8AC3E}">
        <p14:creationId xmlns:p14="http://schemas.microsoft.com/office/powerpoint/2010/main" val="52517793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12989" y="3212977"/>
            <a:ext cx="7878875" cy="1908215"/>
          </a:xfrm>
          <a:prstGeom prst="rect">
            <a:avLst/>
          </a:prstGeom>
          <a:noFill/>
        </p:spPr>
        <p:txBody>
          <a:bodyPr wrap="square" rtlCol="0">
            <a:spAutoFit/>
          </a:bodyPr>
          <a:lstStyle/>
          <a:p>
            <a:r>
              <a:rPr lang="ru-RU" sz="2000" dirty="0" smtClean="0">
                <a:solidFill>
                  <a:srgbClr val="FF0000"/>
                </a:solidFill>
                <a:latin typeface="Montserrat-Medium"/>
                <a:cs typeface="Times New Roman" pitchFamily="18" charset="0"/>
              </a:rPr>
              <a:t>Телефон в Архангельске </a:t>
            </a:r>
          </a:p>
          <a:p>
            <a:r>
              <a:rPr lang="ru-RU" sz="2000" b="1" dirty="0" smtClean="0">
                <a:solidFill>
                  <a:schemeClr val="tx1">
                    <a:lumMod val="65000"/>
                    <a:lumOff val="35000"/>
                  </a:schemeClr>
                </a:solidFill>
                <a:latin typeface="Montserrat-Medium"/>
                <a:cs typeface="Times New Roman" pitchFamily="18" charset="0"/>
              </a:rPr>
              <a:t>(</a:t>
            </a:r>
            <a:r>
              <a:rPr lang="ru-RU" sz="2000" b="1" dirty="0">
                <a:solidFill>
                  <a:schemeClr val="tx1">
                    <a:lumMod val="65000"/>
                    <a:lumOff val="35000"/>
                  </a:schemeClr>
                </a:solidFill>
                <a:latin typeface="Montserrat-Medium"/>
                <a:cs typeface="Times New Roman" pitchFamily="18" charset="0"/>
              </a:rPr>
              <a:t>8182</a:t>
            </a:r>
            <a:r>
              <a:rPr lang="ru-RU" sz="2000" b="1" dirty="0" smtClean="0">
                <a:solidFill>
                  <a:schemeClr val="tx1">
                    <a:lumMod val="65000"/>
                    <a:lumOff val="35000"/>
                  </a:schemeClr>
                </a:solidFill>
                <a:latin typeface="Montserrat-Medium"/>
                <a:cs typeface="Times New Roman" pitchFamily="18" charset="0"/>
              </a:rPr>
              <a:t>) </a:t>
            </a:r>
            <a:r>
              <a:rPr lang="ru-RU" sz="2000" b="1" dirty="0" smtClean="0">
                <a:ln w="11430"/>
                <a:solidFill>
                  <a:schemeClr val="tx1">
                    <a:lumMod val="65000"/>
                    <a:lumOff val="35000"/>
                  </a:schemeClr>
                </a:solidFill>
                <a:effectLst>
                  <a:outerShdw blurRad="50800" dist="39000" dir="5460000" algn="tl">
                    <a:srgbClr val="000000">
                      <a:alpha val="38000"/>
                    </a:srgbClr>
                  </a:outerShdw>
                </a:effectLst>
                <a:latin typeface="Montserrat-Medium"/>
              </a:rPr>
              <a:t>454182 (опция 5)</a:t>
            </a:r>
          </a:p>
          <a:p>
            <a:endParaRPr lang="ru-RU" sz="2000" b="1" dirty="0">
              <a:ln w="11430"/>
              <a:solidFill>
                <a:schemeClr val="tx1">
                  <a:lumMod val="65000"/>
                  <a:lumOff val="35000"/>
                </a:schemeClr>
              </a:solidFill>
              <a:effectLst>
                <a:outerShdw blurRad="50800" dist="39000" dir="5460000" algn="tl">
                  <a:srgbClr val="000000">
                    <a:alpha val="38000"/>
                  </a:srgbClr>
                </a:outerShdw>
              </a:effectLst>
              <a:latin typeface="Montserrat-Medium"/>
              <a:cs typeface="Times New Roman" pitchFamily="18" charset="0"/>
            </a:endParaRPr>
          </a:p>
          <a:p>
            <a:endParaRPr lang="en-US" sz="2000" b="1" dirty="0" smtClean="0">
              <a:solidFill>
                <a:schemeClr val="tx1">
                  <a:lumMod val="65000"/>
                  <a:lumOff val="35000"/>
                </a:schemeClr>
              </a:solidFill>
              <a:latin typeface="Montserrat-Medium"/>
              <a:cs typeface="Times New Roman" pitchFamily="18" charset="0"/>
            </a:endParaRPr>
          </a:p>
          <a:p>
            <a:endParaRPr lang="ru-RU" sz="2000" dirty="0">
              <a:solidFill>
                <a:schemeClr val="tx1">
                  <a:lumMod val="65000"/>
                  <a:lumOff val="35000"/>
                </a:schemeClr>
              </a:solidFill>
              <a:latin typeface="Montserrat-Medium"/>
              <a:cs typeface="Times New Roman" pitchFamily="18" charset="0"/>
            </a:endParaRPr>
          </a:p>
          <a:p>
            <a:endParaRPr lang="ru-RU" dirty="0">
              <a:solidFill>
                <a:schemeClr val="tx2">
                  <a:lumMod val="75000"/>
                </a:schemeClr>
              </a:solidFill>
              <a:latin typeface="Times New Roman" pitchFamily="18" charset="0"/>
              <a:cs typeface="Times New Roman" pitchFamily="18" charset="0"/>
            </a:endParaRPr>
          </a:p>
        </p:txBody>
      </p:sp>
      <p:grpSp>
        <p:nvGrpSpPr>
          <p:cNvPr id="5" name="Group 6">
            <a:extLst>
              <a:ext uri="{FF2B5EF4-FFF2-40B4-BE49-F238E27FC236}">
                <a16:creationId xmlns:a16="http://schemas.microsoft.com/office/drawing/2014/main" xmlns="" id="{A97E8EE2-4551-1D4D-B20F-9ECBC399827F}"/>
              </a:ext>
            </a:extLst>
          </p:cNvPr>
          <p:cNvGrpSpPr/>
          <p:nvPr/>
        </p:nvGrpSpPr>
        <p:grpSpPr>
          <a:xfrm>
            <a:off x="687911" y="480009"/>
            <a:ext cx="825079" cy="963528"/>
            <a:chOff x="634994" y="480009"/>
            <a:chExt cx="914452" cy="1075526"/>
          </a:xfrm>
        </p:grpSpPr>
        <p:pic>
          <p:nvPicPr>
            <p:cNvPr id="6" name="object 3">
              <a:extLst>
                <a:ext uri="{FF2B5EF4-FFF2-40B4-BE49-F238E27FC236}">
                  <a16:creationId xmlns:a16="http://schemas.microsoft.com/office/drawing/2014/main" xmlns="" id="{41254BC0-D9C2-B142-AFE9-DFB4D9F9F982}"/>
                </a:ext>
              </a:extLst>
            </p:cNvPr>
            <p:cNvPicPr/>
            <p:nvPr/>
          </p:nvPicPr>
          <p:blipFill>
            <a:blip r:embed="rId3" cstate="print"/>
            <a:stretch>
              <a:fillRect/>
            </a:stretch>
          </p:blipFill>
          <p:spPr>
            <a:xfrm>
              <a:off x="637218" y="1352696"/>
              <a:ext cx="163266" cy="78676"/>
            </a:xfrm>
            <a:prstGeom prst="rect">
              <a:avLst/>
            </a:prstGeom>
          </p:spPr>
        </p:pic>
        <p:pic>
          <p:nvPicPr>
            <p:cNvPr id="7" name="object 4">
              <a:extLst>
                <a:ext uri="{FF2B5EF4-FFF2-40B4-BE49-F238E27FC236}">
                  <a16:creationId xmlns:a16="http://schemas.microsoft.com/office/drawing/2014/main" xmlns="" id="{E507F1A5-4D52-5545-9CCE-E99AD6560D62}"/>
                </a:ext>
              </a:extLst>
            </p:cNvPr>
            <p:cNvPicPr/>
            <p:nvPr/>
          </p:nvPicPr>
          <p:blipFill>
            <a:blip r:embed="rId4" cstate="print"/>
            <a:stretch>
              <a:fillRect/>
            </a:stretch>
          </p:blipFill>
          <p:spPr>
            <a:xfrm>
              <a:off x="822641" y="1353580"/>
              <a:ext cx="341118" cy="89957"/>
            </a:xfrm>
            <a:prstGeom prst="rect">
              <a:avLst/>
            </a:prstGeom>
          </p:spPr>
        </p:pic>
        <p:sp>
          <p:nvSpPr>
            <p:cNvPr id="8" name="object 5">
              <a:extLst>
                <a:ext uri="{FF2B5EF4-FFF2-40B4-BE49-F238E27FC236}">
                  <a16:creationId xmlns:a16="http://schemas.microsoft.com/office/drawing/2014/main" xmlns="" id="{866507DF-04FC-B448-8224-AA95FFED5C00}"/>
                </a:ext>
              </a:extLst>
            </p:cNvPr>
            <p:cNvSpPr/>
            <p:nvPr/>
          </p:nvSpPr>
          <p:spPr>
            <a:xfrm>
              <a:off x="1192096" y="1353577"/>
              <a:ext cx="62230" cy="77470"/>
            </a:xfrm>
            <a:custGeom>
              <a:avLst/>
              <a:gdLst/>
              <a:ahLst/>
              <a:cxnLst/>
              <a:rect l="l" t="t" r="r" b="b"/>
              <a:pathLst>
                <a:path w="62230" h="77469">
                  <a:moveTo>
                    <a:pt x="10883" y="0"/>
                  </a:moveTo>
                  <a:lnTo>
                    <a:pt x="0" y="0"/>
                  </a:lnTo>
                  <a:lnTo>
                    <a:pt x="0" y="76923"/>
                  </a:lnTo>
                  <a:lnTo>
                    <a:pt x="31750" y="76923"/>
                  </a:lnTo>
                  <a:lnTo>
                    <a:pt x="44600" y="75284"/>
                  </a:lnTo>
                  <a:lnTo>
                    <a:pt x="54124" y="70399"/>
                  </a:lnTo>
                  <a:lnTo>
                    <a:pt x="55698" y="68249"/>
                  </a:lnTo>
                  <a:lnTo>
                    <a:pt x="10883" y="68249"/>
                  </a:lnTo>
                  <a:lnTo>
                    <a:pt x="10883" y="35483"/>
                  </a:lnTo>
                  <a:lnTo>
                    <a:pt x="56574" y="35483"/>
                  </a:lnTo>
                  <a:lnTo>
                    <a:pt x="54738" y="32935"/>
                  </a:lnTo>
                  <a:lnTo>
                    <a:pt x="45848" y="28348"/>
                  </a:lnTo>
                  <a:lnTo>
                    <a:pt x="33731" y="26809"/>
                  </a:lnTo>
                  <a:lnTo>
                    <a:pt x="10883" y="26809"/>
                  </a:lnTo>
                  <a:lnTo>
                    <a:pt x="10883" y="0"/>
                  </a:lnTo>
                  <a:close/>
                </a:path>
                <a:path w="62230" h="77469">
                  <a:moveTo>
                    <a:pt x="56574" y="35483"/>
                  </a:moveTo>
                  <a:lnTo>
                    <a:pt x="44170" y="35483"/>
                  </a:lnTo>
                  <a:lnTo>
                    <a:pt x="51079" y="40436"/>
                  </a:lnTo>
                  <a:lnTo>
                    <a:pt x="51079" y="51320"/>
                  </a:lnTo>
                  <a:lnTo>
                    <a:pt x="49782" y="58643"/>
                  </a:lnTo>
                  <a:lnTo>
                    <a:pt x="45972" y="63942"/>
                  </a:lnTo>
                  <a:lnTo>
                    <a:pt x="39769" y="67163"/>
                  </a:lnTo>
                  <a:lnTo>
                    <a:pt x="31292" y="68249"/>
                  </a:lnTo>
                  <a:lnTo>
                    <a:pt x="55698" y="68249"/>
                  </a:lnTo>
                  <a:lnTo>
                    <a:pt x="60042" y="62318"/>
                  </a:lnTo>
                  <a:lnTo>
                    <a:pt x="62077" y="51092"/>
                  </a:lnTo>
                  <a:lnTo>
                    <a:pt x="60211" y="40531"/>
                  </a:lnTo>
                  <a:lnTo>
                    <a:pt x="56574" y="35483"/>
                  </a:lnTo>
                  <a:close/>
                </a:path>
              </a:pathLst>
            </a:custGeom>
            <a:solidFill>
              <a:srgbClr val="58595B"/>
            </a:solidFill>
          </p:spPr>
          <p:txBody>
            <a:bodyPr wrap="square" lIns="0" tIns="0" rIns="0" bIns="0" rtlCol="0"/>
            <a:lstStyle/>
            <a:p>
              <a:endParaRPr/>
            </a:p>
          </p:txBody>
        </p:sp>
        <p:pic>
          <p:nvPicPr>
            <p:cNvPr id="9" name="object 6">
              <a:extLst>
                <a:ext uri="{FF2B5EF4-FFF2-40B4-BE49-F238E27FC236}">
                  <a16:creationId xmlns:a16="http://schemas.microsoft.com/office/drawing/2014/main" xmlns="" id="{84152146-FE93-CD4C-B1C3-252710A289FD}"/>
                </a:ext>
              </a:extLst>
            </p:cNvPr>
            <p:cNvPicPr/>
            <p:nvPr/>
          </p:nvPicPr>
          <p:blipFill>
            <a:blip r:embed="rId5" cstate="print"/>
            <a:stretch>
              <a:fillRect/>
            </a:stretch>
          </p:blipFill>
          <p:spPr>
            <a:xfrm>
              <a:off x="1274796" y="1353580"/>
              <a:ext cx="66154" cy="76911"/>
            </a:xfrm>
            <a:prstGeom prst="rect">
              <a:avLst/>
            </a:prstGeom>
          </p:spPr>
        </p:pic>
        <p:pic>
          <p:nvPicPr>
            <p:cNvPr id="10" name="object 7">
              <a:extLst>
                <a:ext uri="{FF2B5EF4-FFF2-40B4-BE49-F238E27FC236}">
                  <a16:creationId xmlns:a16="http://schemas.microsoft.com/office/drawing/2014/main" xmlns="" id="{952C9DAA-6652-504B-8CCA-A0FBF52EF6AB}"/>
                </a:ext>
              </a:extLst>
            </p:cNvPr>
            <p:cNvPicPr/>
            <p:nvPr/>
          </p:nvPicPr>
          <p:blipFill>
            <a:blip r:embed="rId6" cstate="print"/>
            <a:stretch>
              <a:fillRect/>
            </a:stretch>
          </p:blipFill>
          <p:spPr>
            <a:xfrm>
              <a:off x="1369272" y="1353577"/>
              <a:ext cx="85153" cy="76923"/>
            </a:xfrm>
            <a:prstGeom prst="rect">
              <a:avLst/>
            </a:prstGeom>
          </p:spPr>
        </p:pic>
        <p:sp>
          <p:nvSpPr>
            <p:cNvPr id="11" name="object 8">
              <a:extLst>
                <a:ext uri="{FF2B5EF4-FFF2-40B4-BE49-F238E27FC236}">
                  <a16:creationId xmlns:a16="http://schemas.microsoft.com/office/drawing/2014/main" xmlns="" id="{93B4D373-A57C-5147-AF7B-285DB10850A7}"/>
                </a:ext>
              </a:extLst>
            </p:cNvPr>
            <p:cNvSpPr/>
            <p:nvPr/>
          </p:nvSpPr>
          <p:spPr>
            <a:xfrm>
              <a:off x="1482771" y="1353580"/>
              <a:ext cx="66675" cy="77470"/>
            </a:xfrm>
            <a:custGeom>
              <a:avLst/>
              <a:gdLst/>
              <a:ahLst/>
              <a:cxnLst/>
              <a:rect l="l" t="t" r="r" b="b"/>
              <a:pathLst>
                <a:path w="66675" h="77469">
                  <a:moveTo>
                    <a:pt x="66471" y="0"/>
                  </a:moveTo>
                  <a:lnTo>
                    <a:pt x="56349" y="0"/>
                  </a:lnTo>
                  <a:lnTo>
                    <a:pt x="10871" y="59334"/>
                  </a:lnTo>
                  <a:lnTo>
                    <a:pt x="10871" y="0"/>
                  </a:lnTo>
                  <a:lnTo>
                    <a:pt x="0" y="0"/>
                  </a:lnTo>
                  <a:lnTo>
                    <a:pt x="0" y="76911"/>
                  </a:lnTo>
                  <a:lnTo>
                    <a:pt x="10096" y="76911"/>
                  </a:lnTo>
                  <a:lnTo>
                    <a:pt x="55689" y="17691"/>
                  </a:lnTo>
                  <a:lnTo>
                    <a:pt x="55689" y="76911"/>
                  </a:lnTo>
                  <a:lnTo>
                    <a:pt x="66471" y="76911"/>
                  </a:lnTo>
                  <a:lnTo>
                    <a:pt x="66471" y="0"/>
                  </a:lnTo>
                  <a:close/>
                </a:path>
              </a:pathLst>
            </a:custGeom>
            <a:solidFill>
              <a:srgbClr val="58595B"/>
            </a:solidFill>
          </p:spPr>
          <p:txBody>
            <a:bodyPr wrap="square" lIns="0" tIns="0" rIns="0" bIns="0" rtlCol="0"/>
            <a:lstStyle/>
            <a:p>
              <a:endParaRPr/>
            </a:p>
          </p:txBody>
        </p:sp>
        <p:pic>
          <p:nvPicPr>
            <p:cNvPr id="12" name="object 9">
              <a:extLst>
                <a:ext uri="{FF2B5EF4-FFF2-40B4-BE49-F238E27FC236}">
                  <a16:creationId xmlns:a16="http://schemas.microsoft.com/office/drawing/2014/main" xmlns="" id="{113DCB0E-A553-AA4E-99CE-E160CB880C41}"/>
                </a:ext>
              </a:extLst>
            </p:cNvPr>
            <p:cNvPicPr/>
            <p:nvPr/>
          </p:nvPicPr>
          <p:blipFill>
            <a:blip r:embed="rId7" cstate="print"/>
            <a:stretch>
              <a:fillRect/>
            </a:stretch>
          </p:blipFill>
          <p:spPr>
            <a:xfrm>
              <a:off x="634994" y="1464464"/>
              <a:ext cx="188554" cy="82626"/>
            </a:xfrm>
            <a:prstGeom prst="rect">
              <a:avLst/>
            </a:prstGeom>
          </p:spPr>
        </p:pic>
        <p:pic>
          <p:nvPicPr>
            <p:cNvPr id="13" name="object 10">
              <a:extLst>
                <a:ext uri="{FF2B5EF4-FFF2-40B4-BE49-F238E27FC236}">
                  <a16:creationId xmlns:a16="http://schemas.microsoft.com/office/drawing/2014/main" xmlns="" id="{41916624-BBB3-8A40-ABE0-7D4E32E689D6}"/>
                </a:ext>
              </a:extLst>
            </p:cNvPr>
            <p:cNvPicPr/>
            <p:nvPr/>
          </p:nvPicPr>
          <p:blipFill>
            <a:blip r:embed="rId8" cstate="print"/>
            <a:stretch>
              <a:fillRect/>
            </a:stretch>
          </p:blipFill>
          <p:spPr>
            <a:xfrm>
              <a:off x="845724" y="1467309"/>
              <a:ext cx="164275" cy="88226"/>
            </a:xfrm>
            <a:prstGeom prst="rect">
              <a:avLst/>
            </a:prstGeom>
          </p:spPr>
        </p:pic>
        <p:pic>
          <p:nvPicPr>
            <p:cNvPr id="14" name="object 11">
              <a:extLst>
                <a:ext uri="{FF2B5EF4-FFF2-40B4-BE49-F238E27FC236}">
                  <a16:creationId xmlns:a16="http://schemas.microsoft.com/office/drawing/2014/main" xmlns="" id="{93865CB1-3B31-DF48-8A1B-D44646006C7B}"/>
                </a:ext>
              </a:extLst>
            </p:cNvPr>
            <p:cNvPicPr/>
            <p:nvPr/>
          </p:nvPicPr>
          <p:blipFill>
            <a:blip r:embed="rId9" cstate="print"/>
            <a:stretch>
              <a:fillRect/>
            </a:stretch>
          </p:blipFill>
          <p:spPr>
            <a:xfrm>
              <a:off x="1057757" y="1466442"/>
              <a:ext cx="319289" cy="78663"/>
            </a:xfrm>
            <a:prstGeom prst="rect">
              <a:avLst/>
            </a:prstGeom>
          </p:spPr>
        </p:pic>
        <p:pic>
          <p:nvPicPr>
            <p:cNvPr id="15" name="object 12">
              <a:extLst>
                <a:ext uri="{FF2B5EF4-FFF2-40B4-BE49-F238E27FC236}">
                  <a16:creationId xmlns:a16="http://schemas.microsoft.com/office/drawing/2014/main" xmlns="" id="{3F6AACBB-DD95-7447-9CA5-1A712FF07540}"/>
                </a:ext>
              </a:extLst>
            </p:cNvPr>
            <p:cNvPicPr/>
            <p:nvPr/>
          </p:nvPicPr>
          <p:blipFill>
            <a:blip r:embed="rId10" cstate="print"/>
            <a:stretch>
              <a:fillRect/>
            </a:stretch>
          </p:blipFill>
          <p:spPr>
            <a:xfrm>
              <a:off x="1396605" y="1467312"/>
              <a:ext cx="66471" cy="76911"/>
            </a:xfrm>
            <a:prstGeom prst="rect">
              <a:avLst/>
            </a:prstGeom>
          </p:spPr>
        </p:pic>
        <p:pic>
          <p:nvPicPr>
            <p:cNvPr id="16" name="object 13">
              <a:extLst>
                <a:ext uri="{FF2B5EF4-FFF2-40B4-BE49-F238E27FC236}">
                  <a16:creationId xmlns:a16="http://schemas.microsoft.com/office/drawing/2014/main" xmlns="" id="{674E59DD-21BC-9642-BE74-1E1E58C80370}"/>
                </a:ext>
              </a:extLst>
            </p:cNvPr>
            <p:cNvPicPr/>
            <p:nvPr/>
          </p:nvPicPr>
          <p:blipFill>
            <a:blip r:embed="rId11" cstate="print"/>
            <a:stretch>
              <a:fillRect/>
            </a:stretch>
          </p:blipFill>
          <p:spPr>
            <a:xfrm>
              <a:off x="1482771" y="1467312"/>
              <a:ext cx="66471" cy="76911"/>
            </a:xfrm>
            <a:prstGeom prst="rect">
              <a:avLst/>
            </a:prstGeom>
          </p:spPr>
        </p:pic>
        <p:sp>
          <p:nvSpPr>
            <p:cNvPr id="17" name="object 14">
              <a:extLst>
                <a:ext uri="{FF2B5EF4-FFF2-40B4-BE49-F238E27FC236}">
                  <a16:creationId xmlns:a16="http://schemas.microsoft.com/office/drawing/2014/main" xmlns="" id="{5930CDB3-65C2-FE4C-AFB5-3809157D7E03}"/>
                </a:ext>
              </a:extLst>
            </p:cNvPr>
            <p:cNvSpPr/>
            <p:nvPr/>
          </p:nvSpPr>
          <p:spPr>
            <a:xfrm>
              <a:off x="1489430" y="1331849"/>
              <a:ext cx="54610" cy="8255"/>
            </a:xfrm>
            <a:custGeom>
              <a:avLst/>
              <a:gdLst/>
              <a:ahLst/>
              <a:cxnLst/>
              <a:rect l="l" t="t" r="r" b="b"/>
              <a:pathLst>
                <a:path w="54609" h="8255">
                  <a:moveTo>
                    <a:pt x="54533" y="0"/>
                  </a:moveTo>
                  <a:lnTo>
                    <a:pt x="0" y="0"/>
                  </a:lnTo>
                  <a:lnTo>
                    <a:pt x="0" y="8115"/>
                  </a:lnTo>
                  <a:lnTo>
                    <a:pt x="54533" y="8115"/>
                  </a:lnTo>
                  <a:lnTo>
                    <a:pt x="54533" y="0"/>
                  </a:lnTo>
                  <a:close/>
                </a:path>
              </a:pathLst>
            </a:custGeom>
            <a:solidFill>
              <a:srgbClr val="58595B"/>
            </a:solidFill>
          </p:spPr>
          <p:txBody>
            <a:bodyPr wrap="square" lIns="0" tIns="0" rIns="0" bIns="0" rtlCol="0"/>
            <a:lstStyle/>
            <a:p>
              <a:endParaRPr/>
            </a:p>
          </p:txBody>
        </p:sp>
        <p:pic>
          <p:nvPicPr>
            <p:cNvPr id="18" name="object 15">
              <a:extLst>
                <a:ext uri="{FF2B5EF4-FFF2-40B4-BE49-F238E27FC236}">
                  <a16:creationId xmlns:a16="http://schemas.microsoft.com/office/drawing/2014/main" xmlns="" id="{361CEE12-CFC5-0848-B5FA-F9E783486BB8}"/>
                </a:ext>
              </a:extLst>
            </p:cNvPr>
            <p:cNvPicPr/>
            <p:nvPr/>
          </p:nvPicPr>
          <p:blipFill>
            <a:blip r:embed="rId12" cstate="print"/>
            <a:stretch>
              <a:fillRect/>
            </a:stretch>
          </p:blipFill>
          <p:spPr>
            <a:xfrm>
              <a:off x="644093" y="480009"/>
              <a:ext cx="895848" cy="769188"/>
            </a:xfrm>
            <a:prstGeom prst="rect">
              <a:avLst/>
            </a:prstGeom>
          </p:spPr>
        </p:pic>
      </p:grpSp>
      <p:sp>
        <p:nvSpPr>
          <p:cNvPr id="19" name="object 2"/>
          <p:cNvSpPr txBox="1">
            <a:spLocks/>
          </p:cNvSpPr>
          <p:nvPr/>
        </p:nvSpPr>
        <p:spPr>
          <a:xfrm>
            <a:off x="2456723" y="332656"/>
            <a:ext cx="6786754" cy="438966"/>
          </a:xfrm>
          <a:prstGeom prst="rect">
            <a:avLst/>
          </a:prstGeom>
        </p:spPr>
        <p:txBody>
          <a:bodyPr vert="horz" wrap="square" lIns="0" tIns="8001" rIns="0" bIns="0" rtlCol="0">
            <a:spAutoFit/>
          </a:bodyPr>
          <a:lstStyle>
            <a:lvl1pPr algn="ctr" rtl="0" fontAlgn="base">
              <a:spcBef>
                <a:spcPct val="0"/>
              </a:spcBef>
              <a:spcAft>
                <a:spcPct val="0"/>
              </a:spcAft>
              <a:defRPr sz="4400" kern="1200">
                <a:solidFill>
                  <a:schemeClr val="tx1"/>
                </a:solidFill>
                <a:latin typeface="+mj-lt"/>
                <a:ea typeface="+mj-ea"/>
                <a:cs typeface="+mj-cs"/>
              </a:defRPr>
            </a:lvl1pPr>
            <a:lvl2pPr algn="ctr" rtl="0" fontAlgn="base">
              <a:spcBef>
                <a:spcPct val="0"/>
              </a:spcBef>
              <a:spcAft>
                <a:spcPct val="0"/>
              </a:spcAft>
              <a:defRPr sz="4400">
                <a:solidFill>
                  <a:schemeClr val="tx1"/>
                </a:solidFill>
                <a:latin typeface="Calibri" pitchFamily="34" charset="0"/>
              </a:defRPr>
            </a:lvl2pPr>
            <a:lvl3pPr algn="ctr" rtl="0" fontAlgn="base">
              <a:spcBef>
                <a:spcPct val="0"/>
              </a:spcBef>
              <a:spcAft>
                <a:spcPct val="0"/>
              </a:spcAft>
              <a:defRPr sz="4400">
                <a:solidFill>
                  <a:schemeClr val="tx1"/>
                </a:solidFill>
                <a:latin typeface="Calibri" pitchFamily="34" charset="0"/>
              </a:defRPr>
            </a:lvl3pPr>
            <a:lvl4pPr algn="ctr" rtl="0" fontAlgn="base">
              <a:spcBef>
                <a:spcPct val="0"/>
              </a:spcBef>
              <a:spcAft>
                <a:spcPct val="0"/>
              </a:spcAft>
              <a:defRPr sz="4400">
                <a:solidFill>
                  <a:schemeClr val="tx1"/>
                </a:solidFill>
                <a:latin typeface="Calibri" pitchFamily="34" charset="0"/>
              </a:defRPr>
            </a:lvl4pPr>
            <a:lvl5pPr algn="ctr" rtl="0" fontAlgn="base">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a:lstStyle>
          <a:p>
            <a:pPr marL="8001">
              <a:spcBef>
                <a:spcPts val="63"/>
              </a:spcBef>
            </a:pPr>
            <a:r>
              <a:rPr lang="ru-RU" sz="2800" spc="44" dirty="0" smtClean="0">
                <a:latin typeface="Calibri-Light"/>
                <a:cs typeface="Calibri-Light"/>
              </a:rPr>
              <a:t>Контактный телефоны</a:t>
            </a:r>
            <a:endParaRPr lang="ru-RU" sz="2800" dirty="0">
              <a:latin typeface="Calibri-Light"/>
              <a:cs typeface="Calibri-Light"/>
            </a:endParaRPr>
          </a:p>
        </p:txBody>
      </p:sp>
    </p:spTree>
    <p:extLst>
      <p:ext uri="{BB962C8B-B14F-4D97-AF65-F5344CB8AC3E}">
        <p14:creationId xmlns:p14="http://schemas.microsoft.com/office/powerpoint/2010/main" val="81276750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818574" y="2323800"/>
            <a:ext cx="4549014" cy="1024124"/>
          </a:xfrm>
          <a:prstGeom prst="rect">
            <a:avLst/>
          </a:prstGeom>
        </p:spPr>
        <p:txBody>
          <a:bodyPr vert="horz" wrap="square" lIns="0" tIns="8380" rIns="0" bIns="0" rtlCol="0">
            <a:spAutoFit/>
          </a:bodyPr>
          <a:lstStyle/>
          <a:p>
            <a:pPr marL="8381">
              <a:spcBef>
                <a:spcPts val="66"/>
              </a:spcBef>
            </a:pPr>
            <a:r>
              <a:rPr sz="3300" spc="46" dirty="0">
                <a:latin typeface="Calibri-Light"/>
                <a:cs typeface="Calibri-Light"/>
              </a:rPr>
              <a:t>СПАСИБО</a:t>
            </a:r>
            <a:r>
              <a:rPr sz="3300" spc="103" dirty="0">
                <a:latin typeface="Calibri-Light"/>
                <a:cs typeface="Calibri-Light"/>
              </a:rPr>
              <a:t> </a:t>
            </a:r>
            <a:r>
              <a:rPr sz="3300" spc="43" dirty="0">
                <a:latin typeface="Calibri-Light"/>
                <a:cs typeface="Calibri-Light"/>
              </a:rPr>
              <a:t>ЗА</a:t>
            </a:r>
            <a:r>
              <a:rPr sz="3300" spc="103" dirty="0">
                <a:latin typeface="Calibri-Light"/>
                <a:cs typeface="Calibri-Light"/>
              </a:rPr>
              <a:t> </a:t>
            </a:r>
            <a:r>
              <a:rPr sz="3300" spc="17" dirty="0">
                <a:latin typeface="Calibri-Light"/>
                <a:cs typeface="Calibri-Light"/>
              </a:rPr>
              <a:t>ВНИМАНИЕ!</a:t>
            </a:r>
            <a:endParaRPr sz="3300" dirty="0">
              <a:latin typeface="Calibri-Light"/>
              <a:cs typeface="Calibri-Light"/>
            </a:endParaRPr>
          </a:p>
        </p:txBody>
      </p:sp>
      <p:pic>
        <p:nvPicPr>
          <p:cNvPr id="3" name="object 3"/>
          <p:cNvPicPr/>
          <p:nvPr/>
        </p:nvPicPr>
        <p:blipFill>
          <a:blip r:embed="rId2" cstate="print"/>
          <a:stretch>
            <a:fillRect/>
          </a:stretch>
        </p:blipFill>
        <p:spPr>
          <a:xfrm>
            <a:off x="4720358" y="3621380"/>
            <a:ext cx="475040" cy="584666"/>
          </a:xfrm>
          <a:prstGeom prst="rect">
            <a:avLst/>
          </a:prstGeom>
        </p:spPr>
      </p:pic>
      <p:pic>
        <p:nvPicPr>
          <p:cNvPr id="4" name="object 4"/>
          <p:cNvPicPr/>
          <p:nvPr/>
        </p:nvPicPr>
        <p:blipFill>
          <a:blip r:embed="rId3" cstate="print"/>
          <a:stretch>
            <a:fillRect/>
          </a:stretch>
        </p:blipFill>
        <p:spPr>
          <a:xfrm>
            <a:off x="4032693" y="3621380"/>
            <a:ext cx="475040" cy="584666"/>
          </a:xfrm>
          <a:prstGeom prst="rect">
            <a:avLst/>
          </a:prstGeom>
        </p:spPr>
      </p:pic>
      <p:pic>
        <p:nvPicPr>
          <p:cNvPr id="5" name="object 5"/>
          <p:cNvPicPr/>
          <p:nvPr/>
        </p:nvPicPr>
        <p:blipFill>
          <a:blip r:embed="rId4" cstate="print"/>
          <a:stretch>
            <a:fillRect/>
          </a:stretch>
        </p:blipFill>
        <p:spPr>
          <a:xfrm>
            <a:off x="5408024" y="3621380"/>
            <a:ext cx="475040" cy="584666"/>
          </a:xfrm>
          <a:prstGeom prst="rect">
            <a:avLst/>
          </a:prstGeom>
        </p:spPr>
      </p:pic>
      <p:sp>
        <p:nvSpPr>
          <p:cNvPr id="6" name="object 6"/>
          <p:cNvSpPr txBox="1"/>
          <p:nvPr/>
        </p:nvSpPr>
        <p:spPr>
          <a:xfrm>
            <a:off x="4069190" y="4278053"/>
            <a:ext cx="1842671" cy="700536"/>
          </a:xfrm>
          <a:prstGeom prst="rect">
            <a:avLst/>
          </a:prstGeom>
        </p:spPr>
        <p:txBody>
          <a:bodyPr vert="horz" wrap="square" lIns="0" tIns="7961" rIns="0" bIns="0" rtlCol="0">
            <a:spAutoFit/>
          </a:bodyPr>
          <a:lstStyle/>
          <a:p>
            <a:pPr algn="ctr">
              <a:lnSpc>
                <a:spcPts val="1753"/>
              </a:lnSpc>
              <a:spcBef>
                <a:spcPts val="62"/>
              </a:spcBef>
            </a:pPr>
            <a:r>
              <a:rPr spc="-23" dirty="0">
                <a:solidFill>
                  <a:srgbClr val="005E8A"/>
                </a:solidFill>
                <a:latin typeface="Montserrat"/>
                <a:cs typeface="Montserrat"/>
              </a:rPr>
              <a:t>Ваш</a:t>
            </a:r>
            <a:r>
              <a:rPr spc="-26" dirty="0">
                <a:solidFill>
                  <a:srgbClr val="005E8A"/>
                </a:solidFill>
                <a:latin typeface="Montserrat"/>
                <a:cs typeface="Montserrat"/>
              </a:rPr>
              <a:t> </a:t>
            </a:r>
            <a:r>
              <a:rPr spc="-17" dirty="0">
                <a:solidFill>
                  <a:srgbClr val="005E8A"/>
                </a:solidFill>
                <a:latin typeface="Montserrat"/>
                <a:cs typeface="Montserrat"/>
              </a:rPr>
              <a:t>фонд</a:t>
            </a:r>
            <a:endParaRPr dirty="0">
              <a:latin typeface="Montserrat"/>
              <a:cs typeface="Montserrat"/>
            </a:endParaRPr>
          </a:p>
          <a:p>
            <a:pPr algn="ctr">
              <a:lnSpc>
                <a:spcPts val="1753"/>
              </a:lnSpc>
            </a:pPr>
            <a:r>
              <a:rPr spc="-4" dirty="0">
                <a:solidFill>
                  <a:srgbClr val="005E8A"/>
                </a:solidFill>
                <a:latin typeface="Montserrat"/>
                <a:cs typeface="Montserrat"/>
              </a:rPr>
              <a:t>в</a:t>
            </a:r>
            <a:r>
              <a:rPr spc="-29" dirty="0">
                <a:solidFill>
                  <a:srgbClr val="005E8A"/>
                </a:solidFill>
                <a:latin typeface="Montserrat"/>
                <a:cs typeface="Montserrat"/>
              </a:rPr>
              <a:t> </a:t>
            </a:r>
            <a:r>
              <a:rPr spc="-26" dirty="0">
                <a:solidFill>
                  <a:srgbClr val="005E8A"/>
                </a:solidFill>
                <a:latin typeface="Montserrat"/>
                <a:cs typeface="Montserrat"/>
              </a:rPr>
              <a:t>социальных </a:t>
            </a:r>
            <a:r>
              <a:rPr spc="-17" dirty="0">
                <a:solidFill>
                  <a:srgbClr val="005E8A"/>
                </a:solidFill>
                <a:latin typeface="Montserrat"/>
                <a:cs typeface="Montserrat"/>
              </a:rPr>
              <a:t>сетях</a:t>
            </a:r>
            <a:endParaRPr dirty="0">
              <a:latin typeface="Montserrat"/>
              <a:cs typeface="Montserrat"/>
            </a:endParaRPr>
          </a:p>
        </p:txBody>
      </p:sp>
      <p:grpSp>
        <p:nvGrpSpPr>
          <p:cNvPr id="7" name="Group 6">
            <a:extLst>
              <a:ext uri="{FF2B5EF4-FFF2-40B4-BE49-F238E27FC236}">
                <a16:creationId xmlns="" xmlns:a16="http://schemas.microsoft.com/office/drawing/2014/main" id="{A97E8EE2-4551-1D4D-B20F-9ECBC399827F}"/>
              </a:ext>
            </a:extLst>
          </p:cNvPr>
          <p:cNvGrpSpPr/>
          <p:nvPr/>
        </p:nvGrpSpPr>
        <p:grpSpPr>
          <a:xfrm>
            <a:off x="386949" y="360008"/>
            <a:ext cx="821635" cy="806645"/>
            <a:chOff x="634994" y="480009"/>
            <a:chExt cx="914452" cy="1075526"/>
          </a:xfrm>
        </p:grpSpPr>
        <p:pic>
          <p:nvPicPr>
            <p:cNvPr id="8" name="object 3">
              <a:extLst>
                <a:ext uri="{FF2B5EF4-FFF2-40B4-BE49-F238E27FC236}">
                  <a16:creationId xmlns="" xmlns:a16="http://schemas.microsoft.com/office/drawing/2014/main" id="{41254BC0-D9C2-B142-AFE9-DFB4D9F9F982}"/>
                </a:ext>
              </a:extLst>
            </p:cNvPr>
            <p:cNvPicPr/>
            <p:nvPr/>
          </p:nvPicPr>
          <p:blipFill>
            <a:blip r:embed="rId5" cstate="print"/>
            <a:stretch>
              <a:fillRect/>
            </a:stretch>
          </p:blipFill>
          <p:spPr>
            <a:xfrm>
              <a:off x="637218" y="1352696"/>
              <a:ext cx="163266" cy="78676"/>
            </a:xfrm>
            <a:prstGeom prst="rect">
              <a:avLst/>
            </a:prstGeom>
          </p:spPr>
        </p:pic>
        <p:pic>
          <p:nvPicPr>
            <p:cNvPr id="9" name="object 4">
              <a:extLst>
                <a:ext uri="{FF2B5EF4-FFF2-40B4-BE49-F238E27FC236}">
                  <a16:creationId xmlns="" xmlns:a16="http://schemas.microsoft.com/office/drawing/2014/main" id="{E507F1A5-4D52-5545-9CCE-E99AD6560D62}"/>
                </a:ext>
              </a:extLst>
            </p:cNvPr>
            <p:cNvPicPr/>
            <p:nvPr/>
          </p:nvPicPr>
          <p:blipFill>
            <a:blip r:embed="rId6" cstate="print"/>
            <a:stretch>
              <a:fillRect/>
            </a:stretch>
          </p:blipFill>
          <p:spPr>
            <a:xfrm>
              <a:off x="822641" y="1353580"/>
              <a:ext cx="341118" cy="89957"/>
            </a:xfrm>
            <a:prstGeom prst="rect">
              <a:avLst/>
            </a:prstGeom>
          </p:spPr>
        </p:pic>
        <p:sp>
          <p:nvSpPr>
            <p:cNvPr id="10" name="object 5">
              <a:extLst>
                <a:ext uri="{FF2B5EF4-FFF2-40B4-BE49-F238E27FC236}">
                  <a16:creationId xmlns="" xmlns:a16="http://schemas.microsoft.com/office/drawing/2014/main" id="{866507DF-04FC-B448-8224-AA95FFED5C00}"/>
                </a:ext>
              </a:extLst>
            </p:cNvPr>
            <p:cNvSpPr/>
            <p:nvPr/>
          </p:nvSpPr>
          <p:spPr>
            <a:xfrm>
              <a:off x="1192096" y="1353577"/>
              <a:ext cx="62230" cy="77470"/>
            </a:xfrm>
            <a:custGeom>
              <a:avLst/>
              <a:gdLst/>
              <a:ahLst/>
              <a:cxnLst/>
              <a:rect l="l" t="t" r="r" b="b"/>
              <a:pathLst>
                <a:path w="62230" h="77469">
                  <a:moveTo>
                    <a:pt x="10883" y="0"/>
                  </a:moveTo>
                  <a:lnTo>
                    <a:pt x="0" y="0"/>
                  </a:lnTo>
                  <a:lnTo>
                    <a:pt x="0" y="76923"/>
                  </a:lnTo>
                  <a:lnTo>
                    <a:pt x="31750" y="76923"/>
                  </a:lnTo>
                  <a:lnTo>
                    <a:pt x="44600" y="75284"/>
                  </a:lnTo>
                  <a:lnTo>
                    <a:pt x="54124" y="70399"/>
                  </a:lnTo>
                  <a:lnTo>
                    <a:pt x="55698" y="68249"/>
                  </a:lnTo>
                  <a:lnTo>
                    <a:pt x="10883" y="68249"/>
                  </a:lnTo>
                  <a:lnTo>
                    <a:pt x="10883" y="35483"/>
                  </a:lnTo>
                  <a:lnTo>
                    <a:pt x="56574" y="35483"/>
                  </a:lnTo>
                  <a:lnTo>
                    <a:pt x="54738" y="32935"/>
                  </a:lnTo>
                  <a:lnTo>
                    <a:pt x="45848" y="28348"/>
                  </a:lnTo>
                  <a:lnTo>
                    <a:pt x="33731" y="26809"/>
                  </a:lnTo>
                  <a:lnTo>
                    <a:pt x="10883" y="26809"/>
                  </a:lnTo>
                  <a:lnTo>
                    <a:pt x="10883" y="0"/>
                  </a:lnTo>
                  <a:close/>
                </a:path>
                <a:path w="62230" h="77469">
                  <a:moveTo>
                    <a:pt x="56574" y="35483"/>
                  </a:moveTo>
                  <a:lnTo>
                    <a:pt x="44170" y="35483"/>
                  </a:lnTo>
                  <a:lnTo>
                    <a:pt x="51079" y="40436"/>
                  </a:lnTo>
                  <a:lnTo>
                    <a:pt x="51079" y="51320"/>
                  </a:lnTo>
                  <a:lnTo>
                    <a:pt x="49782" y="58643"/>
                  </a:lnTo>
                  <a:lnTo>
                    <a:pt x="45972" y="63942"/>
                  </a:lnTo>
                  <a:lnTo>
                    <a:pt x="39769" y="67163"/>
                  </a:lnTo>
                  <a:lnTo>
                    <a:pt x="31292" y="68249"/>
                  </a:lnTo>
                  <a:lnTo>
                    <a:pt x="55698" y="68249"/>
                  </a:lnTo>
                  <a:lnTo>
                    <a:pt x="60042" y="62318"/>
                  </a:lnTo>
                  <a:lnTo>
                    <a:pt x="62077" y="51092"/>
                  </a:lnTo>
                  <a:lnTo>
                    <a:pt x="60211" y="40531"/>
                  </a:lnTo>
                  <a:lnTo>
                    <a:pt x="56574" y="35483"/>
                  </a:lnTo>
                  <a:close/>
                </a:path>
              </a:pathLst>
            </a:custGeom>
            <a:solidFill>
              <a:srgbClr val="58595B"/>
            </a:solidFill>
          </p:spPr>
          <p:txBody>
            <a:bodyPr wrap="square" lIns="0" tIns="0" rIns="0" bIns="0" rtlCol="0"/>
            <a:lstStyle/>
            <a:p>
              <a:endParaRPr/>
            </a:p>
          </p:txBody>
        </p:sp>
        <p:pic>
          <p:nvPicPr>
            <p:cNvPr id="11" name="object 6">
              <a:extLst>
                <a:ext uri="{FF2B5EF4-FFF2-40B4-BE49-F238E27FC236}">
                  <a16:creationId xmlns="" xmlns:a16="http://schemas.microsoft.com/office/drawing/2014/main" id="{84152146-FE93-CD4C-B1C3-252710A289FD}"/>
                </a:ext>
              </a:extLst>
            </p:cNvPr>
            <p:cNvPicPr/>
            <p:nvPr/>
          </p:nvPicPr>
          <p:blipFill>
            <a:blip r:embed="rId7" cstate="print"/>
            <a:stretch>
              <a:fillRect/>
            </a:stretch>
          </p:blipFill>
          <p:spPr>
            <a:xfrm>
              <a:off x="1274796" y="1353580"/>
              <a:ext cx="66154" cy="76911"/>
            </a:xfrm>
            <a:prstGeom prst="rect">
              <a:avLst/>
            </a:prstGeom>
          </p:spPr>
        </p:pic>
        <p:pic>
          <p:nvPicPr>
            <p:cNvPr id="12" name="object 7">
              <a:extLst>
                <a:ext uri="{FF2B5EF4-FFF2-40B4-BE49-F238E27FC236}">
                  <a16:creationId xmlns="" xmlns:a16="http://schemas.microsoft.com/office/drawing/2014/main" id="{952C9DAA-6652-504B-8CCA-A0FBF52EF6AB}"/>
                </a:ext>
              </a:extLst>
            </p:cNvPr>
            <p:cNvPicPr/>
            <p:nvPr/>
          </p:nvPicPr>
          <p:blipFill>
            <a:blip r:embed="rId8" cstate="print"/>
            <a:stretch>
              <a:fillRect/>
            </a:stretch>
          </p:blipFill>
          <p:spPr>
            <a:xfrm>
              <a:off x="1369272" y="1353577"/>
              <a:ext cx="85153" cy="76923"/>
            </a:xfrm>
            <a:prstGeom prst="rect">
              <a:avLst/>
            </a:prstGeom>
          </p:spPr>
        </p:pic>
        <p:sp>
          <p:nvSpPr>
            <p:cNvPr id="13" name="object 8">
              <a:extLst>
                <a:ext uri="{FF2B5EF4-FFF2-40B4-BE49-F238E27FC236}">
                  <a16:creationId xmlns="" xmlns:a16="http://schemas.microsoft.com/office/drawing/2014/main" id="{93B4D373-A57C-5147-AF7B-285DB10850A7}"/>
                </a:ext>
              </a:extLst>
            </p:cNvPr>
            <p:cNvSpPr/>
            <p:nvPr/>
          </p:nvSpPr>
          <p:spPr>
            <a:xfrm>
              <a:off x="1482771" y="1353580"/>
              <a:ext cx="66675" cy="77470"/>
            </a:xfrm>
            <a:custGeom>
              <a:avLst/>
              <a:gdLst/>
              <a:ahLst/>
              <a:cxnLst/>
              <a:rect l="l" t="t" r="r" b="b"/>
              <a:pathLst>
                <a:path w="66675" h="77469">
                  <a:moveTo>
                    <a:pt x="66471" y="0"/>
                  </a:moveTo>
                  <a:lnTo>
                    <a:pt x="56349" y="0"/>
                  </a:lnTo>
                  <a:lnTo>
                    <a:pt x="10871" y="59334"/>
                  </a:lnTo>
                  <a:lnTo>
                    <a:pt x="10871" y="0"/>
                  </a:lnTo>
                  <a:lnTo>
                    <a:pt x="0" y="0"/>
                  </a:lnTo>
                  <a:lnTo>
                    <a:pt x="0" y="76911"/>
                  </a:lnTo>
                  <a:lnTo>
                    <a:pt x="10096" y="76911"/>
                  </a:lnTo>
                  <a:lnTo>
                    <a:pt x="55689" y="17691"/>
                  </a:lnTo>
                  <a:lnTo>
                    <a:pt x="55689" y="76911"/>
                  </a:lnTo>
                  <a:lnTo>
                    <a:pt x="66471" y="76911"/>
                  </a:lnTo>
                  <a:lnTo>
                    <a:pt x="66471" y="0"/>
                  </a:lnTo>
                  <a:close/>
                </a:path>
              </a:pathLst>
            </a:custGeom>
            <a:solidFill>
              <a:srgbClr val="58595B"/>
            </a:solidFill>
          </p:spPr>
          <p:txBody>
            <a:bodyPr wrap="square" lIns="0" tIns="0" rIns="0" bIns="0" rtlCol="0"/>
            <a:lstStyle/>
            <a:p>
              <a:endParaRPr/>
            </a:p>
          </p:txBody>
        </p:sp>
        <p:pic>
          <p:nvPicPr>
            <p:cNvPr id="14" name="object 9">
              <a:extLst>
                <a:ext uri="{FF2B5EF4-FFF2-40B4-BE49-F238E27FC236}">
                  <a16:creationId xmlns="" xmlns:a16="http://schemas.microsoft.com/office/drawing/2014/main" id="{113DCB0E-A553-AA4E-99CE-E160CB880C41}"/>
                </a:ext>
              </a:extLst>
            </p:cNvPr>
            <p:cNvPicPr/>
            <p:nvPr/>
          </p:nvPicPr>
          <p:blipFill>
            <a:blip r:embed="rId9" cstate="print"/>
            <a:stretch>
              <a:fillRect/>
            </a:stretch>
          </p:blipFill>
          <p:spPr>
            <a:xfrm>
              <a:off x="634994" y="1464464"/>
              <a:ext cx="188554" cy="82626"/>
            </a:xfrm>
            <a:prstGeom prst="rect">
              <a:avLst/>
            </a:prstGeom>
          </p:spPr>
        </p:pic>
        <p:pic>
          <p:nvPicPr>
            <p:cNvPr id="15" name="object 10">
              <a:extLst>
                <a:ext uri="{FF2B5EF4-FFF2-40B4-BE49-F238E27FC236}">
                  <a16:creationId xmlns="" xmlns:a16="http://schemas.microsoft.com/office/drawing/2014/main" id="{41916624-BBB3-8A40-ABE0-7D4E32E689D6}"/>
                </a:ext>
              </a:extLst>
            </p:cNvPr>
            <p:cNvPicPr/>
            <p:nvPr/>
          </p:nvPicPr>
          <p:blipFill>
            <a:blip r:embed="rId10" cstate="print"/>
            <a:stretch>
              <a:fillRect/>
            </a:stretch>
          </p:blipFill>
          <p:spPr>
            <a:xfrm>
              <a:off x="845724" y="1467309"/>
              <a:ext cx="164275" cy="88226"/>
            </a:xfrm>
            <a:prstGeom prst="rect">
              <a:avLst/>
            </a:prstGeom>
          </p:spPr>
        </p:pic>
        <p:pic>
          <p:nvPicPr>
            <p:cNvPr id="16" name="object 11">
              <a:extLst>
                <a:ext uri="{FF2B5EF4-FFF2-40B4-BE49-F238E27FC236}">
                  <a16:creationId xmlns="" xmlns:a16="http://schemas.microsoft.com/office/drawing/2014/main" id="{93865CB1-3B31-DF48-8A1B-D44646006C7B}"/>
                </a:ext>
              </a:extLst>
            </p:cNvPr>
            <p:cNvPicPr/>
            <p:nvPr/>
          </p:nvPicPr>
          <p:blipFill>
            <a:blip r:embed="rId11" cstate="print"/>
            <a:stretch>
              <a:fillRect/>
            </a:stretch>
          </p:blipFill>
          <p:spPr>
            <a:xfrm>
              <a:off x="1057757" y="1466442"/>
              <a:ext cx="319289" cy="78663"/>
            </a:xfrm>
            <a:prstGeom prst="rect">
              <a:avLst/>
            </a:prstGeom>
          </p:spPr>
        </p:pic>
        <p:pic>
          <p:nvPicPr>
            <p:cNvPr id="17" name="object 12">
              <a:extLst>
                <a:ext uri="{FF2B5EF4-FFF2-40B4-BE49-F238E27FC236}">
                  <a16:creationId xmlns="" xmlns:a16="http://schemas.microsoft.com/office/drawing/2014/main" id="{3F6AACBB-DD95-7447-9CA5-1A712FF07540}"/>
                </a:ext>
              </a:extLst>
            </p:cNvPr>
            <p:cNvPicPr/>
            <p:nvPr/>
          </p:nvPicPr>
          <p:blipFill>
            <a:blip r:embed="rId12" cstate="print"/>
            <a:stretch>
              <a:fillRect/>
            </a:stretch>
          </p:blipFill>
          <p:spPr>
            <a:xfrm>
              <a:off x="1396605" y="1467312"/>
              <a:ext cx="66471" cy="76911"/>
            </a:xfrm>
            <a:prstGeom prst="rect">
              <a:avLst/>
            </a:prstGeom>
          </p:spPr>
        </p:pic>
        <p:pic>
          <p:nvPicPr>
            <p:cNvPr id="18" name="object 13">
              <a:extLst>
                <a:ext uri="{FF2B5EF4-FFF2-40B4-BE49-F238E27FC236}">
                  <a16:creationId xmlns="" xmlns:a16="http://schemas.microsoft.com/office/drawing/2014/main" id="{674E59DD-21BC-9642-BE74-1E1E58C80370}"/>
                </a:ext>
              </a:extLst>
            </p:cNvPr>
            <p:cNvPicPr/>
            <p:nvPr/>
          </p:nvPicPr>
          <p:blipFill>
            <a:blip r:embed="rId13" cstate="print"/>
            <a:stretch>
              <a:fillRect/>
            </a:stretch>
          </p:blipFill>
          <p:spPr>
            <a:xfrm>
              <a:off x="1482771" y="1467312"/>
              <a:ext cx="66471" cy="76911"/>
            </a:xfrm>
            <a:prstGeom prst="rect">
              <a:avLst/>
            </a:prstGeom>
          </p:spPr>
        </p:pic>
        <p:sp>
          <p:nvSpPr>
            <p:cNvPr id="19" name="object 14">
              <a:extLst>
                <a:ext uri="{FF2B5EF4-FFF2-40B4-BE49-F238E27FC236}">
                  <a16:creationId xmlns="" xmlns:a16="http://schemas.microsoft.com/office/drawing/2014/main" id="{5930CDB3-65C2-FE4C-AFB5-3809157D7E03}"/>
                </a:ext>
              </a:extLst>
            </p:cNvPr>
            <p:cNvSpPr/>
            <p:nvPr/>
          </p:nvSpPr>
          <p:spPr>
            <a:xfrm>
              <a:off x="1489430" y="1331849"/>
              <a:ext cx="54610" cy="8255"/>
            </a:xfrm>
            <a:custGeom>
              <a:avLst/>
              <a:gdLst/>
              <a:ahLst/>
              <a:cxnLst/>
              <a:rect l="l" t="t" r="r" b="b"/>
              <a:pathLst>
                <a:path w="54609" h="8255">
                  <a:moveTo>
                    <a:pt x="54533" y="0"/>
                  </a:moveTo>
                  <a:lnTo>
                    <a:pt x="0" y="0"/>
                  </a:lnTo>
                  <a:lnTo>
                    <a:pt x="0" y="8115"/>
                  </a:lnTo>
                  <a:lnTo>
                    <a:pt x="54533" y="8115"/>
                  </a:lnTo>
                  <a:lnTo>
                    <a:pt x="54533" y="0"/>
                  </a:lnTo>
                  <a:close/>
                </a:path>
              </a:pathLst>
            </a:custGeom>
            <a:solidFill>
              <a:srgbClr val="58595B"/>
            </a:solidFill>
          </p:spPr>
          <p:txBody>
            <a:bodyPr wrap="square" lIns="0" tIns="0" rIns="0" bIns="0" rtlCol="0"/>
            <a:lstStyle/>
            <a:p>
              <a:endParaRPr/>
            </a:p>
          </p:txBody>
        </p:sp>
        <p:pic>
          <p:nvPicPr>
            <p:cNvPr id="20" name="object 15">
              <a:extLst>
                <a:ext uri="{FF2B5EF4-FFF2-40B4-BE49-F238E27FC236}">
                  <a16:creationId xmlns="" xmlns:a16="http://schemas.microsoft.com/office/drawing/2014/main" id="{361CEE12-CFC5-0848-B5FA-F9E783486BB8}"/>
                </a:ext>
              </a:extLst>
            </p:cNvPr>
            <p:cNvPicPr/>
            <p:nvPr/>
          </p:nvPicPr>
          <p:blipFill>
            <a:blip r:embed="rId14" cstate="print"/>
            <a:stretch>
              <a:fillRect/>
            </a:stretch>
          </p:blipFill>
          <p:spPr>
            <a:xfrm>
              <a:off x="644093" y="480009"/>
              <a:ext cx="895848" cy="769188"/>
            </a:xfrm>
            <a:prstGeom prst="rect">
              <a:avLst/>
            </a:prstGeom>
          </p:spPr>
        </p:pic>
      </p:grpSp>
    </p:spTree>
    <p:extLst>
      <p:ext uri="{BB962C8B-B14F-4D97-AF65-F5344CB8AC3E}">
        <p14:creationId xmlns:p14="http://schemas.microsoft.com/office/powerpoint/2010/main" val="409408338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
          <p:cNvSpPr>
            <a:spLocks noChangeArrowheads="1"/>
          </p:cNvSpPr>
          <p:nvPr/>
        </p:nvSpPr>
        <p:spPr bwMode="auto">
          <a:xfrm>
            <a:off x="184149" y="2165298"/>
            <a:ext cx="9334501" cy="4857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0000" tIns="46800" rIns="90000" bIns="46800"/>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Lucida Sans Unicode" panose="020B0602030504020204" pitchFamily="34" charset="0"/>
              </a:defRPr>
            </a:lvl1pPr>
            <a:lvl2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Lucida Sans Unicode" panose="020B0602030504020204" pitchFamily="34" charset="0"/>
              </a:defRPr>
            </a:lvl2pPr>
            <a:lvl3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Lucida Sans Unicode" panose="020B0602030504020204" pitchFamily="34" charset="0"/>
              </a:defRPr>
            </a:lvl3pPr>
            <a:lvl4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Lucida Sans Unicode" panose="020B0602030504020204" pitchFamily="34" charset="0"/>
              </a:defRPr>
            </a:lvl4pPr>
            <a:lvl5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Lucida Sans Unicode" panose="020B0602030504020204" pitchFamily="34" charset="0"/>
              </a:defRPr>
            </a:lvl5pPr>
            <a:lvl6pPr marL="25146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Lucida Sans Unicode" panose="020B0602030504020204" pitchFamily="34" charset="0"/>
              </a:defRPr>
            </a:lvl6pPr>
            <a:lvl7pPr marL="29718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Lucida Sans Unicode" panose="020B0602030504020204" pitchFamily="34" charset="0"/>
              </a:defRPr>
            </a:lvl7pPr>
            <a:lvl8pPr marL="34290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Lucida Sans Unicode" panose="020B0602030504020204" pitchFamily="34" charset="0"/>
              </a:defRPr>
            </a:lvl8pPr>
            <a:lvl9pPr marL="3886200" indent="-228600" defTabSz="449263"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bg1"/>
                </a:solidFill>
                <a:latin typeface="Arial" panose="020B0604020202020204" pitchFamily="34" charset="0"/>
                <a:cs typeface="Lucida Sans Unicode" panose="020B0602030504020204" pitchFamily="34" charset="0"/>
              </a:defRPr>
            </a:lvl9pPr>
          </a:lstStyle>
          <a:p>
            <a:pPr algn="ctr">
              <a:spcBef>
                <a:spcPts val="400"/>
              </a:spcBef>
              <a:buSzPct val="100000"/>
            </a:pPr>
            <a:r>
              <a:rPr lang="ru-RU" altLang="ru-RU" sz="1600" b="1" dirty="0" smtClean="0">
                <a:solidFill>
                  <a:srgbClr val="000000"/>
                </a:solidFill>
                <a:latin typeface="Calibri" panose="020F0502020204030204" pitchFamily="34" charset="0"/>
              </a:rPr>
              <a:t>               </a:t>
            </a:r>
            <a:endParaRPr lang="ru-RU" altLang="ru-RU" sz="1600" b="1" dirty="0">
              <a:solidFill>
                <a:srgbClr val="000000"/>
              </a:solidFill>
              <a:latin typeface="Calibri" panose="020F0502020204030204" pitchFamily="34" charset="0"/>
            </a:endParaRPr>
          </a:p>
          <a:p>
            <a:pPr algn="ctr">
              <a:spcBef>
                <a:spcPts val="400"/>
              </a:spcBef>
              <a:buSzPct val="100000"/>
            </a:pPr>
            <a:endParaRPr lang="ru-RU" altLang="ru-RU" sz="1600" b="1" dirty="0">
              <a:solidFill>
                <a:srgbClr val="000000"/>
              </a:solidFill>
              <a:latin typeface="Calibri" panose="020F0502020204030204" pitchFamily="34" charset="0"/>
            </a:endParaRPr>
          </a:p>
        </p:txBody>
      </p:sp>
      <p:sp>
        <p:nvSpPr>
          <p:cNvPr id="13" name="Прямоугольник 12"/>
          <p:cNvSpPr/>
          <p:nvPr/>
        </p:nvSpPr>
        <p:spPr>
          <a:xfrm>
            <a:off x="222473" y="1196752"/>
            <a:ext cx="9517057" cy="5262979"/>
          </a:xfrm>
          <a:prstGeom prst="rect">
            <a:avLst/>
          </a:prstGeom>
        </p:spPr>
        <p:txBody>
          <a:bodyPr wrap="square">
            <a:spAutoFit/>
          </a:bodyPr>
          <a:lstStyle/>
          <a:p>
            <a:pPr algn="just"/>
            <a:r>
              <a:rPr lang="ru-RU" sz="1600" b="1" dirty="0">
                <a:latin typeface="Times New Roman" panose="02020603050405020304" pitchFamily="18" charset="0"/>
                <a:cs typeface="Times New Roman" panose="02020603050405020304" pitchFamily="18" charset="0"/>
              </a:rPr>
              <a:t>В Федеральном законе № 125 статья 18 определены права и обязанности страховщика</a:t>
            </a:r>
          </a:p>
          <a:p>
            <a:pPr algn="just"/>
            <a:r>
              <a:rPr lang="ru-RU" altLang="ru-RU" sz="1600" b="1" dirty="0" smtClean="0">
                <a:latin typeface="Times New Roman" panose="02020603050405020304" pitchFamily="18" charset="0"/>
                <a:cs typeface="Times New Roman" panose="02020603050405020304" pitchFamily="18" charset="0"/>
              </a:rPr>
              <a:t>пункт </a:t>
            </a:r>
            <a:r>
              <a:rPr lang="ru-RU" altLang="ru-RU" sz="1600" b="1" dirty="0">
                <a:latin typeface="Times New Roman" panose="02020603050405020304" pitchFamily="18" charset="0"/>
                <a:cs typeface="Times New Roman" panose="02020603050405020304" pitchFamily="18" charset="0"/>
              </a:rPr>
              <a:t>1 статья 18   </a:t>
            </a:r>
            <a:r>
              <a:rPr lang="ru-RU" altLang="ru-RU" sz="1600" dirty="0">
                <a:latin typeface="Times New Roman" panose="02020603050405020304" pitchFamily="18" charset="0"/>
                <a:cs typeface="Times New Roman" panose="02020603050405020304" pitchFamily="18" charset="0"/>
              </a:rPr>
              <a:t>«Страховщик имеет </a:t>
            </a:r>
            <a:r>
              <a:rPr lang="ru-RU" altLang="ru-RU" sz="1600" dirty="0" smtClean="0">
                <a:latin typeface="Times New Roman" panose="02020603050405020304" pitchFamily="18" charset="0"/>
                <a:cs typeface="Times New Roman" panose="02020603050405020304" pitchFamily="18" charset="0"/>
              </a:rPr>
              <a:t>право: подпункт 6… </a:t>
            </a:r>
            <a:r>
              <a:rPr lang="ru-RU" sz="1600" dirty="0">
                <a:latin typeface="Times New Roman" panose="02020603050405020304" pitchFamily="18" charset="0"/>
                <a:cs typeface="Times New Roman" panose="02020603050405020304" pitchFamily="18" charset="0"/>
              </a:rPr>
              <a:t>принимать решение о финансовом обеспечении расходов страхователя на предупредительные меры по сокращению производственного травматизма и профессиональных заболеваний работников и санаторно-курортное лечение работников, занятых на работах с вредными и (или) опасными производственными факторами, в размере, определяемом ежегодно федеральным законом о бюджете Фонда социального страхования Российской </a:t>
            </a:r>
            <a:r>
              <a:rPr lang="ru-RU" sz="1600" dirty="0" smtClean="0">
                <a:latin typeface="Times New Roman" panose="02020603050405020304" pitchFamily="18" charset="0"/>
                <a:cs typeface="Times New Roman" panose="02020603050405020304" pitchFamily="18" charset="0"/>
              </a:rPr>
              <a:t>Федерации</a:t>
            </a:r>
            <a:r>
              <a:rPr lang="ru-RU" sz="1600" dirty="0">
                <a:latin typeface="Times New Roman" panose="02020603050405020304" pitchFamily="18" charset="0"/>
                <a:cs typeface="Times New Roman" panose="02020603050405020304" pitchFamily="18" charset="0"/>
              </a:rPr>
              <a:t> </a:t>
            </a:r>
            <a:endParaRPr lang="ru-RU" sz="1600" dirty="0" smtClean="0">
              <a:latin typeface="Times New Roman" panose="02020603050405020304" pitchFamily="18" charset="0"/>
              <a:cs typeface="Times New Roman" panose="02020603050405020304" pitchFamily="18" charset="0"/>
            </a:endParaRPr>
          </a:p>
          <a:p>
            <a:r>
              <a:rPr lang="ru-RU" sz="1600" b="1" dirty="0" smtClean="0">
                <a:latin typeface="Times New Roman" panose="02020603050405020304" pitchFamily="18" charset="0"/>
                <a:cs typeface="Times New Roman" panose="02020603050405020304" pitchFamily="18" charset="0"/>
              </a:rPr>
              <a:t>Федеральный </a:t>
            </a:r>
            <a:r>
              <a:rPr lang="ru-RU" sz="1600" b="1" dirty="0">
                <a:latin typeface="Times New Roman" panose="02020603050405020304" pitchFamily="18" charset="0"/>
                <a:cs typeface="Times New Roman" panose="02020603050405020304" pitchFamily="18" charset="0"/>
              </a:rPr>
              <a:t>Закон </a:t>
            </a:r>
            <a:r>
              <a:rPr lang="ru-RU" sz="1600" b="1" dirty="0" smtClean="0">
                <a:latin typeface="Times New Roman" panose="02020603050405020304" pitchFamily="18" charset="0"/>
                <a:cs typeface="Times New Roman" panose="02020603050405020304" pitchFamily="18" charset="0"/>
              </a:rPr>
              <a:t>от </a:t>
            </a:r>
            <a:r>
              <a:rPr lang="ru-RU" sz="1600" b="1" dirty="0">
                <a:latin typeface="Times New Roman" panose="02020603050405020304" pitchFamily="18" charset="0"/>
                <a:cs typeface="Times New Roman" panose="02020603050405020304" pitchFamily="18" charset="0"/>
              </a:rPr>
              <a:t>30.11.2024 N 423-ФЗ </a:t>
            </a:r>
            <a:r>
              <a:rPr lang="ru-RU" sz="1600" dirty="0">
                <a:latin typeface="Times New Roman" panose="02020603050405020304" pitchFamily="18" charset="0"/>
                <a:cs typeface="Times New Roman" panose="02020603050405020304" pitchFamily="18" charset="0"/>
              </a:rPr>
              <a:t>"О бюджете Фонда пенсионного и социального страхования Российской Федерации на 2025 год и на плановый период 2026 и 2027 годов"</a:t>
            </a:r>
          </a:p>
          <a:p>
            <a:pPr algn="just"/>
            <a:r>
              <a:rPr lang="ru-RU" sz="1600" b="1" dirty="0" smtClean="0">
                <a:latin typeface="Times New Roman" panose="02020603050405020304" pitchFamily="18" charset="0"/>
                <a:cs typeface="Times New Roman" panose="02020603050405020304" pitchFamily="18" charset="0"/>
              </a:rPr>
              <a:t>Приказ </a:t>
            </a:r>
            <a:r>
              <a:rPr lang="ru-RU" sz="1600" b="1" dirty="0">
                <a:latin typeface="Times New Roman" panose="02020603050405020304" pitchFamily="18" charset="0"/>
                <a:cs typeface="Times New Roman" panose="02020603050405020304" pitchFamily="18" charset="0"/>
              </a:rPr>
              <a:t>Минтруда России от </a:t>
            </a:r>
            <a:r>
              <a:rPr lang="ru-RU" sz="1600" b="1" dirty="0" smtClean="0">
                <a:latin typeface="Times New Roman" panose="02020603050405020304" pitchFamily="18" charset="0"/>
                <a:cs typeface="Times New Roman" panose="02020603050405020304" pitchFamily="18" charset="0"/>
              </a:rPr>
              <a:t>11.07.2024 </a:t>
            </a:r>
            <a:r>
              <a:rPr lang="ru-RU" sz="1600" b="1" dirty="0">
                <a:latin typeface="Times New Roman" panose="02020603050405020304" pitchFamily="18" charset="0"/>
                <a:cs typeface="Times New Roman" panose="02020603050405020304" pitchFamily="18" charset="0"/>
              </a:rPr>
              <a:t>№ </a:t>
            </a:r>
            <a:r>
              <a:rPr lang="ru-RU" sz="1600" b="1" dirty="0" smtClean="0">
                <a:latin typeface="Times New Roman" panose="02020603050405020304" pitchFamily="18" charset="0"/>
                <a:cs typeface="Times New Roman" panose="02020603050405020304" pitchFamily="18" charset="0"/>
              </a:rPr>
              <a:t>347н </a:t>
            </a:r>
            <a:r>
              <a:rPr lang="ru-RU" sz="1600" dirty="0" smtClean="0">
                <a:latin typeface="Times New Roman" panose="02020603050405020304" pitchFamily="18" charset="0"/>
                <a:cs typeface="Times New Roman" panose="02020603050405020304" pitchFamily="18" charset="0"/>
              </a:rPr>
              <a:t>«</a:t>
            </a:r>
            <a:r>
              <a:rPr lang="ru-RU" sz="1600" dirty="0">
                <a:latin typeface="Times New Roman" panose="02020603050405020304" pitchFamily="18" charset="0"/>
                <a:cs typeface="Times New Roman" panose="02020603050405020304" pitchFamily="18" charset="0"/>
              </a:rPr>
              <a:t>Об утверждении Правил финансового обеспечения предупредительных мер по сокращению производственного травматизма и профессиональных заболеваний работников и санаторно-курортного лечения работников, занятых на работах с вредными и (или) опасными производственными факторами</a:t>
            </a:r>
            <a:r>
              <a:rPr lang="ru-RU" sz="1600" dirty="0" smtClean="0">
                <a:latin typeface="Times New Roman" panose="02020603050405020304" pitchFamily="18" charset="0"/>
                <a:cs typeface="Times New Roman" panose="02020603050405020304" pitchFamily="18" charset="0"/>
              </a:rPr>
              <a:t>» </a:t>
            </a:r>
            <a:endParaRPr lang="ru-RU" sz="1600" dirty="0">
              <a:latin typeface="Times New Roman" panose="02020603050405020304" pitchFamily="18" charset="0"/>
              <a:cs typeface="Times New Roman" panose="02020603050405020304" pitchFamily="18" charset="0"/>
            </a:endParaRPr>
          </a:p>
          <a:p>
            <a:pPr algn="just"/>
            <a:r>
              <a:rPr lang="ru-RU" sz="1600" b="1" dirty="0" smtClean="0">
                <a:latin typeface="Times New Roman" panose="02020603050405020304" pitchFamily="18" charset="0"/>
                <a:cs typeface="Times New Roman" panose="02020603050405020304" pitchFamily="18" charset="0"/>
              </a:rPr>
              <a:t>(далее – Приказ № 347н, Правила ФОПМ»</a:t>
            </a:r>
          </a:p>
          <a:p>
            <a:pPr algn="just"/>
            <a:r>
              <a:rPr lang="ru-RU" sz="1600" b="1" dirty="0">
                <a:latin typeface="Times New Roman" panose="02020603050405020304" pitchFamily="18" charset="0"/>
                <a:cs typeface="Times New Roman" panose="02020603050405020304" pitchFamily="18" charset="0"/>
              </a:rPr>
              <a:t>Административный регламент </a:t>
            </a:r>
            <a:r>
              <a:rPr lang="ru-RU" sz="1600" dirty="0">
                <a:latin typeface="Times New Roman" panose="02020603050405020304" pitchFamily="18" charset="0"/>
                <a:cs typeface="Times New Roman" panose="02020603050405020304" pitchFamily="18" charset="0"/>
              </a:rPr>
              <a:t>Фонда пенсионного и социального страхования Российской Федерации </a:t>
            </a:r>
            <a:br>
              <a:rPr lang="ru-RU" sz="1600" dirty="0">
                <a:latin typeface="Times New Roman" panose="02020603050405020304" pitchFamily="18" charset="0"/>
                <a:cs typeface="Times New Roman" panose="02020603050405020304" pitchFamily="18" charset="0"/>
              </a:rPr>
            </a:br>
            <a:r>
              <a:rPr lang="ru-RU" sz="1600" dirty="0">
                <a:latin typeface="Times New Roman" panose="02020603050405020304" pitchFamily="18" charset="0"/>
                <a:cs typeface="Times New Roman" panose="02020603050405020304" pitchFamily="18" charset="0"/>
              </a:rPr>
              <a:t>по предоставлению государственной услуги «Принятие решения о финансовом обеспечении предупредительных мер по сокращению производственного травматизма и профессиональных заболеваний работников и санаторно-курортного лечения работников, занятых на работах с вредными и (или) опасными производственными факторами, а также возмещение произведенных расходов на оплату предупредительных мер</a:t>
            </a:r>
            <a:r>
              <a:rPr lang="ru-RU" sz="1600" dirty="0" smtClean="0">
                <a:latin typeface="Times New Roman" panose="02020603050405020304" pitchFamily="18" charset="0"/>
                <a:cs typeface="Times New Roman" panose="02020603050405020304" pitchFamily="18" charset="0"/>
              </a:rPr>
              <a:t>». </a:t>
            </a:r>
            <a:r>
              <a:rPr lang="ru-RU" sz="1600" b="1" dirty="0" smtClean="0">
                <a:latin typeface="Times New Roman" panose="02020603050405020304" pitchFamily="18" charset="0"/>
                <a:cs typeface="Times New Roman" panose="02020603050405020304" pitchFamily="18" charset="0"/>
              </a:rPr>
              <a:t>(на  регистрации в Министерстве юстиции Российской Федерации)</a:t>
            </a:r>
          </a:p>
          <a:p>
            <a:pPr algn="just"/>
            <a:endParaRPr lang="ru-RU" sz="1600" dirty="0">
              <a:solidFill>
                <a:schemeClr val="tx1">
                  <a:lumMod val="65000"/>
                  <a:lumOff val="35000"/>
                </a:schemeClr>
              </a:solidFill>
              <a:latin typeface="Times New Roman" panose="02020603050405020304" pitchFamily="18" charset="0"/>
              <a:cs typeface="Times New Roman" panose="02020603050405020304" pitchFamily="18" charset="0"/>
            </a:endParaRPr>
          </a:p>
        </p:txBody>
      </p:sp>
      <p:sp>
        <p:nvSpPr>
          <p:cNvPr id="11" name="TextBox 13"/>
          <p:cNvSpPr txBox="1">
            <a:spLocks noChangeArrowheads="1"/>
          </p:cNvSpPr>
          <p:nvPr/>
        </p:nvSpPr>
        <p:spPr bwMode="auto">
          <a:xfrm>
            <a:off x="8822532" y="6550225"/>
            <a:ext cx="1083469" cy="307777"/>
          </a:xfrm>
          <a:prstGeom prst="rect">
            <a:avLst/>
          </a:prstGeom>
          <a:noFill/>
          <a:ln w="9525">
            <a:noFill/>
            <a:miter lim="800000"/>
            <a:headEnd/>
            <a:tailEnd/>
          </a:ln>
        </p:spPr>
        <p:txBody>
          <a:bodyPr>
            <a:spAutoFit/>
          </a:bodyPr>
          <a:lstStyle/>
          <a:p>
            <a:pPr algn="r" eaLnBrk="1" fontAlgn="auto" hangingPunct="1">
              <a:spcBef>
                <a:spcPts val="0"/>
              </a:spcBef>
              <a:spcAft>
                <a:spcPts val="0"/>
              </a:spcAft>
              <a:defRPr/>
            </a:pPr>
            <a:r>
              <a:rPr lang="ru-RU" sz="1400" b="1" dirty="0" smtClean="0">
                <a:solidFill>
                  <a:schemeClr val="bg2">
                    <a:lumMod val="75000"/>
                  </a:schemeClr>
                </a:solidFill>
              </a:rPr>
              <a:t>3</a:t>
            </a:r>
            <a:endParaRPr lang="ru-RU" sz="1400" b="1" dirty="0">
              <a:solidFill>
                <a:schemeClr val="bg2">
                  <a:lumMod val="75000"/>
                </a:schemeClr>
              </a:solidFill>
            </a:endParaRPr>
          </a:p>
        </p:txBody>
      </p:sp>
      <p:sp>
        <p:nvSpPr>
          <p:cNvPr id="2" name="Прямоугольник 1"/>
          <p:cNvSpPr/>
          <p:nvPr/>
        </p:nvSpPr>
        <p:spPr>
          <a:xfrm>
            <a:off x="1442610" y="188641"/>
            <a:ext cx="8076040" cy="461665"/>
          </a:xfrm>
          <a:prstGeom prst="rect">
            <a:avLst/>
          </a:prstGeom>
        </p:spPr>
        <p:txBody>
          <a:bodyPr wrap="square">
            <a:spAutoFit/>
          </a:bodyPr>
          <a:lstStyle/>
          <a:p>
            <a:pPr algn="ctr"/>
            <a:r>
              <a:rPr lang="ru-RU" sz="2400" b="1" dirty="0">
                <a:latin typeface="Times New Roman" panose="02020603050405020304" pitchFamily="18" charset="0"/>
                <a:cs typeface="Times New Roman" panose="02020603050405020304" pitchFamily="18" charset="0"/>
              </a:rPr>
              <a:t>Нормативные документы </a:t>
            </a:r>
            <a:r>
              <a:rPr lang="ru-RU" sz="2400" b="1" dirty="0" smtClean="0">
                <a:latin typeface="Times New Roman" panose="02020603050405020304" pitchFamily="18" charset="0"/>
                <a:cs typeface="Times New Roman" panose="02020603050405020304" pitchFamily="18" charset="0"/>
              </a:rPr>
              <a:t>по ФОПМ с 01.01.2025 </a:t>
            </a:r>
            <a:endParaRPr lang="ru-RU" sz="2400" b="1" dirty="0">
              <a:latin typeface="Times New Roman" panose="02020603050405020304" pitchFamily="18" charset="0"/>
              <a:cs typeface="Times New Roman" panose="02020603050405020304" pitchFamily="18" charset="0"/>
            </a:endParaRPr>
          </a:p>
        </p:txBody>
      </p:sp>
      <p:grpSp>
        <p:nvGrpSpPr>
          <p:cNvPr id="8" name="Group 6">
            <a:extLst>
              <a:ext uri="{FF2B5EF4-FFF2-40B4-BE49-F238E27FC236}">
                <a16:creationId xmlns="" xmlns:a16="http://schemas.microsoft.com/office/drawing/2014/main" id="{A0E28B5D-06CC-EE40-B67D-CDEC70E36FA2}"/>
              </a:ext>
            </a:extLst>
          </p:cNvPr>
          <p:cNvGrpSpPr/>
          <p:nvPr/>
        </p:nvGrpSpPr>
        <p:grpSpPr>
          <a:xfrm>
            <a:off x="386950" y="360008"/>
            <a:ext cx="664542" cy="712862"/>
            <a:chOff x="634994" y="480009"/>
            <a:chExt cx="914452" cy="1075526"/>
          </a:xfrm>
        </p:grpSpPr>
        <p:pic>
          <p:nvPicPr>
            <p:cNvPr id="9" name="object 3">
              <a:extLst>
                <a:ext uri="{FF2B5EF4-FFF2-40B4-BE49-F238E27FC236}">
                  <a16:creationId xmlns="" xmlns:a16="http://schemas.microsoft.com/office/drawing/2014/main" id="{514F6CE0-3F09-7646-BBD8-40CD5B5F6742}"/>
                </a:ext>
              </a:extLst>
            </p:cNvPr>
            <p:cNvPicPr/>
            <p:nvPr/>
          </p:nvPicPr>
          <p:blipFill>
            <a:blip r:embed="rId2" cstate="print"/>
            <a:stretch>
              <a:fillRect/>
            </a:stretch>
          </p:blipFill>
          <p:spPr>
            <a:xfrm>
              <a:off x="637218" y="1352696"/>
              <a:ext cx="163266" cy="78676"/>
            </a:xfrm>
            <a:prstGeom prst="rect">
              <a:avLst/>
            </a:prstGeom>
          </p:spPr>
        </p:pic>
        <p:pic>
          <p:nvPicPr>
            <p:cNvPr id="10" name="object 4">
              <a:extLst>
                <a:ext uri="{FF2B5EF4-FFF2-40B4-BE49-F238E27FC236}">
                  <a16:creationId xmlns="" xmlns:a16="http://schemas.microsoft.com/office/drawing/2014/main" id="{63DD7692-3234-774B-A189-B60AD6FBC4F5}"/>
                </a:ext>
              </a:extLst>
            </p:cNvPr>
            <p:cNvPicPr/>
            <p:nvPr/>
          </p:nvPicPr>
          <p:blipFill>
            <a:blip r:embed="rId3" cstate="print"/>
            <a:stretch>
              <a:fillRect/>
            </a:stretch>
          </p:blipFill>
          <p:spPr>
            <a:xfrm>
              <a:off x="822641" y="1353580"/>
              <a:ext cx="341118" cy="89957"/>
            </a:xfrm>
            <a:prstGeom prst="rect">
              <a:avLst/>
            </a:prstGeom>
          </p:spPr>
        </p:pic>
        <p:sp>
          <p:nvSpPr>
            <p:cNvPr id="12" name="object 5">
              <a:extLst>
                <a:ext uri="{FF2B5EF4-FFF2-40B4-BE49-F238E27FC236}">
                  <a16:creationId xmlns="" xmlns:a16="http://schemas.microsoft.com/office/drawing/2014/main" id="{F05A1893-2993-734D-B0A9-B57553F0C382}"/>
                </a:ext>
              </a:extLst>
            </p:cNvPr>
            <p:cNvSpPr/>
            <p:nvPr/>
          </p:nvSpPr>
          <p:spPr>
            <a:xfrm>
              <a:off x="1192096" y="1353577"/>
              <a:ext cx="62230" cy="77470"/>
            </a:xfrm>
            <a:custGeom>
              <a:avLst/>
              <a:gdLst/>
              <a:ahLst/>
              <a:cxnLst/>
              <a:rect l="l" t="t" r="r" b="b"/>
              <a:pathLst>
                <a:path w="62230" h="77469">
                  <a:moveTo>
                    <a:pt x="10883" y="0"/>
                  </a:moveTo>
                  <a:lnTo>
                    <a:pt x="0" y="0"/>
                  </a:lnTo>
                  <a:lnTo>
                    <a:pt x="0" y="76923"/>
                  </a:lnTo>
                  <a:lnTo>
                    <a:pt x="31750" y="76923"/>
                  </a:lnTo>
                  <a:lnTo>
                    <a:pt x="44600" y="75284"/>
                  </a:lnTo>
                  <a:lnTo>
                    <a:pt x="54124" y="70399"/>
                  </a:lnTo>
                  <a:lnTo>
                    <a:pt x="55698" y="68249"/>
                  </a:lnTo>
                  <a:lnTo>
                    <a:pt x="10883" y="68249"/>
                  </a:lnTo>
                  <a:lnTo>
                    <a:pt x="10883" y="35483"/>
                  </a:lnTo>
                  <a:lnTo>
                    <a:pt x="56574" y="35483"/>
                  </a:lnTo>
                  <a:lnTo>
                    <a:pt x="54738" y="32935"/>
                  </a:lnTo>
                  <a:lnTo>
                    <a:pt x="45848" y="28348"/>
                  </a:lnTo>
                  <a:lnTo>
                    <a:pt x="33731" y="26809"/>
                  </a:lnTo>
                  <a:lnTo>
                    <a:pt x="10883" y="26809"/>
                  </a:lnTo>
                  <a:lnTo>
                    <a:pt x="10883" y="0"/>
                  </a:lnTo>
                  <a:close/>
                </a:path>
                <a:path w="62230" h="77469">
                  <a:moveTo>
                    <a:pt x="56574" y="35483"/>
                  </a:moveTo>
                  <a:lnTo>
                    <a:pt x="44170" y="35483"/>
                  </a:lnTo>
                  <a:lnTo>
                    <a:pt x="51079" y="40436"/>
                  </a:lnTo>
                  <a:lnTo>
                    <a:pt x="51079" y="51320"/>
                  </a:lnTo>
                  <a:lnTo>
                    <a:pt x="49782" y="58643"/>
                  </a:lnTo>
                  <a:lnTo>
                    <a:pt x="45972" y="63942"/>
                  </a:lnTo>
                  <a:lnTo>
                    <a:pt x="39769" y="67163"/>
                  </a:lnTo>
                  <a:lnTo>
                    <a:pt x="31292" y="68249"/>
                  </a:lnTo>
                  <a:lnTo>
                    <a:pt x="55698" y="68249"/>
                  </a:lnTo>
                  <a:lnTo>
                    <a:pt x="60042" y="62318"/>
                  </a:lnTo>
                  <a:lnTo>
                    <a:pt x="62077" y="51092"/>
                  </a:lnTo>
                  <a:lnTo>
                    <a:pt x="60211" y="40531"/>
                  </a:lnTo>
                  <a:lnTo>
                    <a:pt x="56574" y="35483"/>
                  </a:lnTo>
                  <a:close/>
                </a:path>
              </a:pathLst>
            </a:custGeom>
            <a:solidFill>
              <a:srgbClr val="58595B"/>
            </a:solidFill>
          </p:spPr>
          <p:txBody>
            <a:bodyPr wrap="square" lIns="0" tIns="0" rIns="0" bIns="0" rtlCol="0"/>
            <a:lstStyle/>
            <a:p>
              <a:endParaRPr/>
            </a:p>
          </p:txBody>
        </p:sp>
        <p:pic>
          <p:nvPicPr>
            <p:cNvPr id="14" name="object 6">
              <a:extLst>
                <a:ext uri="{FF2B5EF4-FFF2-40B4-BE49-F238E27FC236}">
                  <a16:creationId xmlns="" xmlns:a16="http://schemas.microsoft.com/office/drawing/2014/main" id="{7B743F23-EB63-4D40-A1B0-9F85F1318426}"/>
                </a:ext>
              </a:extLst>
            </p:cNvPr>
            <p:cNvPicPr/>
            <p:nvPr/>
          </p:nvPicPr>
          <p:blipFill>
            <a:blip r:embed="rId4" cstate="print"/>
            <a:stretch>
              <a:fillRect/>
            </a:stretch>
          </p:blipFill>
          <p:spPr>
            <a:xfrm>
              <a:off x="1274796" y="1353580"/>
              <a:ext cx="66154" cy="76911"/>
            </a:xfrm>
            <a:prstGeom prst="rect">
              <a:avLst/>
            </a:prstGeom>
          </p:spPr>
        </p:pic>
        <p:pic>
          <p:nvPicPr>
            <p:cNvPr id="15" name="object 7">
              <a:extLst>
                <a:ext uri="{FF2B5EF4-FFF2-40B4-BE49-F238E27FC236}">
                  <a16:creationId xmlns="" xmlns:a16="http://schemas.microsoft.com/office/drawing/2014/main" id="{43A3A301-51C5-3B46-8C24-00665A28DC40}"/>
                </a:ext>
              </a:extLst>
            </p:cNvPr>
            <p:cNvPicPr/>
            <p:nvPr/>
          </p:nvPicPr>
          <p:blipFill>
            <a:blip r:embed="rId5" cstate="print"/>
            <a:stretch>
              <a:fillRect/>
            </a:stretch>
          </p:blipFill>
          <p:spPr>
            <a:xfrm>
              <a:off x="1369272" y="1353577"/>
              <a:ext cx="85153" cy="76923"/>
            </a:xfrm>
            <a:prstGeom prst="rect">
              <a:avLst/>
            </a:prstGeom>
          </p:spPr>
        </p:pic>
        <p:sp>
          <p:nvSpPr>
            <p:cNvPr id="16" name="object 8">
              <a:extLst>
                <a:ext uri="{FF2B5EF4-FFF2-40B4-BE49-F238E27FC236}">
                  <a16:creationId xmlns="" xmlns:a16="http://schemas.microsoft.com/office/drawing/2014/main" id="{6426D98D-215E-8244-91C4-8F434923A407}"/>
                </a:ext>
              </a:extLst>
            </p:cNvPr>
            <p:cNvSpPr/>
            <p:nvPr/>
          </p:nvSpPr>
          <p:spPr>
            <a:xfrm>
              <a:off x="1482771" y="1353580"/>
              <a:ext cx="66675" cy="77470"/>
            </a:xfrm>
            <a:custGeom>
              <a:avLst/>
              <a:gdLst/>
              <a:ahLst/>
              <a:cxnLst/>
              <a:rect l="l" t="t" r="r" b="b"/>
              <a:pathLst>
                <a:path w="66675" h="77469">
                  <a:moveTo>
                    <a:pt x="66471" y="0"/>
                  </a:moveTo>
                  <a:lnTo>
                    <a:pt x="56349" y="0"/>
                  </a:lnTo>
                  <a:lnTo>
                    <a:pt x="10871" y="59334"/>
                  </a:lnTo>
                  <a:lnTo>
                    <a:pt x="10871" y="0"/>
                  </a:lnTo>
                  <a:lnTo>
                    <a:pt x="0" y="0"/>
                  </a:lnTo>
                  <a:lnTo>
                    <a:pt x="0" y="76911"/>
                  </a:lnTo>
                  <a:lnTo>
                    <a:pt x="10096" y="76911"/>
                  </a:lnTo>
                  <a:lnTo>
                    <a:pt x="55689" y="17691"/>
                  </a:lnTo>
                  <a:lnTo>
                    <a:pt x="55689" y="76911"/>
                  </a:lnTo>
                  <a:lnTo>
                    <a:pt x="66471" y="76911"/>
                  </a:lnTo>
                  <a:lnTo>
                    <a:pt x="66471" y="0"/>
                  </a:lnTo>
                  <a:close/>
                </a:path>
              </a:pathLst>
            </a:custGeom>
            <a:solidFill>
              <a:srgbClr val="58595B"/>
            </a:solidFill>
          </p:spPr>
          <p:txBody>
            <a:bodyPr wrap="square" lIns="0" tIns="0" rIns="0" bIns="0" rtlCol="0"/>
            <a:lstStyle/>
            <a:p>
              <a:endParaRPr/>
            </a:p>
          </p:txBody>
        </p:sp>
        <p:pic>
          <p:nvPicPr>
            <p:cNvPr id="17" name="object 9">
              <a:extLst>
                <a:ext uri="{FF2B5EF4-FFF2-40B4-BE49-F238E27FC236}">
                  <a16:creationId xmlns="" xmlns:a16="http://schemas.microsoft.com/office/drawing/2014/main" id="{8BE24660-4A3F-E348-9B52-76573469C698}"/>
                </a:ext>
              </a:extLst>
            </p:cNvPr>
            <p:cNvPicPr/>
            <p:nvPr/>
          </p:nvPicPr>
          <p:blipFill>
            <a:blip r:embed="rId6" cstate="print"/>
            <a:stretch>
              <a:fillRect/>
            </a:stretch>
          </p:blipFill>
          <p:spPr>
            <a:xfrm>
              <a:off x="634994" y="1464464"/>
              <a:ext cx="188554" cy="82626"/>
            </a:xfrm>
            <a:prstGeom prst="rect">
              <a:avLst/>
            </a:prstGeom>
          </p:spPr>
        </p:pic>
        <p:pic>
          <p:nvPicPr>
            <p:cNvPr id="18" name="object 10">
              <a:extLst>
                <a:ext uri="{FF2B5EF4-FFF2-40B4-BE49-F238E27FC236}">
                  <a16:creationId xmlns="" xmlns:a16="http://schemas.microsoft.com/office/drawing/2014/main" id="{405CD552-6241-DF42-B93A-6D51E2F94917}"/>
                </a:ext>
              </a:extLst>
            </p:cNvPr>
            <p:cNvPicPr/>
            <p:nvPr/>
          </p:nvPicPr>
          <p:blipFill>
            <a:blip r:embed="rId7" cstate="print"/>
            <a:stretch>
              <a:fillRect/>
            </a:stretch>
          </p:blipFill>
          <p:spPr>
            <a:xfrm>
              <a:off x="845724" y="1467309"/>
              <a:ext cx="164275" cy="88226"/>
            </a:xfrm>
            <a:prstGeom prst="rect">
              <a:avLst/>
            </a:prstGeom>
          </p:spPr>
        </p:pic>
        <p:pic>
          <p:nvPicPr>
            <p:cNvPr id="19" name="object 11">
              <a:extLst>
                <a:ext uri="{FF2B5EF4-FFF2-40B4-BE49-F238E27FC236}">
                  <a16:creationId xmlns="" xmlns:a16="http://schemas.microsoft.com/office/drawing/2014/main" id="{AB951ABE-E1DE-3F45-B987-283B3D4FEB8A}"/>
                </a:ext>
              </a:extLst>
            </p:cNvPr>
            <p:cNvPicPr/>
            <p:nvPr/>
          </p:nvPicPr>
          <p:blipFill>
            <a:blip r:embed="rId8" cstate="print"/>
            <a:stretch>
              <a:fillRect/>
            </a:stretch>
          </p:blipFill>
          <p:spPr>
            <a:xfrm>
              <a:off x="1057757" y="1466442"/>
              <a:ext cx="319289" cy="78663"/>
            </a:xfrm>
            <a:prstGeom prst="rect">
              <a:avLst/>
            </a:prstGeom>
          </p:spPr>
        </p:pic>
        <p:pic>
          <p:nvPicPr>
            <p:cNvPr id="21" name="object 12">
              <a:extLst>
                <a:ext uri="{FF2B5EF4-FFF2-40B4-BE49-F238E27FC236}">
                  <a16:creationId xmlns="" xmlns:a16="http://schemas.microsoft.com/office/drawing/2014/main" id="{91348924-45C1-D74E-A748-D493422DC090}"/>
                </a:ext>
              </a:extLst>
            </p:cNvPr>
            <p:cNvPicPr/>
            <p:nvPr/>
          </p:nvPicPr>
          <p:blipFill>
            <a:blip r:embed="rId9" cstate="print"/>
            <a:stretch>
              <a:fillRect/>
            </a:stretch>
          </p:blipFill>
          <p:spPr>
            <a:xfrm>
              <a:off x="1396605" y="1467312"/>
              <a:ext cx="66471" cy="76911"/>
            </a:xfrm>
            <a:prstGeom prst="rect">
              <a:avLst/>
            </a:prstGeom>
          </p:spPr>
        </p:pic>
        <p:pic>
          <p:nvPicPr>
            <p:cNvPr id="22" name="object 13">
              <a:extLst>
                <a:ext uri="{FF2B5EF4-FFF2-40B4-BE49-F238E27FC236}">
                  <a16:creationId xmlns="" xmlns:a16="http://schemas.microsoft.com/office/drawing/2014/main" id="{5D2C8A54-6116-0146-A33B-1645B48F2143}"/>
                </a:ext>
              </a:extLst>
            </p:cNvPr>
            <p:cNvPicPr/>
            <p:nvPr/>
          </p:nvPicPr>
          <p:blipFill>
            <a:blip r:embed="rId10" cstate="print"/>
            <a:stretch>
              <a:fillRect/>
            </a:stretch>
          </p:blipFill>
          <p:spPr>
            <a:xfrm>
              <a:off x="1482771" y="1467312"/>
              <a:ext cx="66471" cy="76911"/>
            </a:xfrm>
            <a:prstGeom prst="rect">
              <a:avLst/>
            </a:prstGeom>
          </p:spPr>
        </p:pic>
        <p:sp>
          <p:nvSpPr>
            <p:cNvPr id="23" name="object 14">
              <a:extLst>
                <a:ext uri="{FF2B5EF4-FFF2-40B4-BE49-F238E27FC236}">
                  <a16:creationId xmlns="" xmlns:a16="http://schemas.microsoft.com/office/drawing/2014/main" id="{8299A96C-04B5-E643-AF7B-64587623B0E7}"/>
                </a:ext>
              </a:extLst>
            </p:cNvPr>
            <p:cNvSpPr/>
            <p:nvPr/>
          </p:nvSpPr>
          <p:spPr>
            <a:xfrm>
              <a:off x="1489430" y="1331849"/>
              <a:ext cx="54610" cy="8255"/>
            </a:xfrm>
            <a:custGeom>
              <a:avLst/>
              <a:gdLst/>
              <a:ahLst/>
              <a:cxnLst/>
              <a:rect l="l" t="t" r="r" b="b"/>
              <a:pathLst>
                <a:path w="54609" h="8255">
                  <a:moveTo>
                    <a:pt x="54533" y="0"/>
                  </a:moveTo>
                  <a:lnTo>
                    <a:pt x="0" y="0"/>
                  </a:lnTo>
                  <a:lnTo>
                    <a:pt x="0" y="8115"/>
                  </a:lnTo>
                  <a:lnTo>
                    <a:pt x="54533" y="8115"/>
                  </a:lnTo>
                  <a:lnTo>
                    <a:pt x="54533" y="0"/>
                  </a:lnTo>
                  <a:close/>
                </a:path>
              </a:pathLst>
            </a:custGeom>
            <a:solidFill>
              <a:srgbClr val="58595B"/>
            </a:solidFill>
          </p:spPr>
          <p:txBody>
            <a:bodyPr wrap="square" lIns="0" tIns="0" rIns="0" bIns="0" rtlCol="0"/>
            <a:lstStyle/>
            <a:p>
              <a:endParaRPr/>
            </a:p>
          </p:txBody>
        </p:sp>
        <p:pic>
          <p:nvPicPr>
            <p:cNvPr id="24" name="object 15">
              <a:extLst>
                <a:ext uri="{FF2B5EF4-FFF2-40B4-BE49-F238E27FC236}">
                  <a16:creationId xmlns="" xmlns:a16="http://schemas.microsoft.com/office/drawing/2014/main" id="{C2DB39E6-CEA0-FB47-AEC0-E21F16E1F693}"/>
                </a:ext>
              </a:extLst>
            </p:cNvPr>
            <p:cNvPicPr/>
            <p:nvPr/>
          </p:nvPicPr>
          <p:blipFill>
            <a:blip r:embed="rId11" cstate="print"/>
            <a:stretch>
              <a:fillRect/>
            </a:stretch>
          </p:blipFill>
          <p:spPr>
            <a:xfrm>
              <a:off x="644093" y="480009"/>
              <a:ext cx="895848" cy="769188"/>
            </a:xfrm>
            <a:prstGeom prst="rect">
              <a:avLst/>
            </a:prstGeom>
          </p:spPr>
        </p:pic>
      </p:grpSp>
    </p:spTree>
    <p:extLst>
      <p:ext uri="{BB962C8B-B14F-4D97-AF65-F5344CB8AC3E}">
        <p14:creationId xmlns:p14="http://schemas.microsoft.com/office/powerpoint/2010/main" val="387746857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5300" y="274638"/>
            <a:ext cx="8915400" cy="418058"/>
          </a:xfrm>
        </p:spPr>
        <p:txBody>
          <a:bodyPr/>
          <a:lstStyle/>
          <a:p>
            <a:r>
              <a:rPr lang="ru-RU" sz="1800" b="1" dirty="0">
                <a:solidFill>
                  <a:srgbClr val="C00000"/>
                </a:solidFill>
                <a:latin typeface="Times New Roman" panose="02020603050405020304" pitchFamily="18" charset="0"/>
                <a:cs typeface="Times New Roman" panose="02020603050405020304" pitchFamily="18" charset="0"/>
              </a:rPr>
              <a:t>НОВЫЙ МЕХАНИЗМ </a:t>
            </a:r>
            <a:r>
              <a:rPr lang="ru-RU" sz="1800" b="1" dirty="0" smtClean="0">
                <a:solidFill>
                  <a:srgbClr val="C00000"/>
                </a:solidFill>
                <a:latin typeface="Times New Roman" panose="02020603050405020304" pitchFamily="18" charset="0"/>
                <a:cs typeface="Times New Roman" panose="02020603050405020304" pitchFamily="18" charset="0"/>
              </a:rPr>
              <a:t>ФОПМ с </a:t>
            </a:r>
            <a:r>
              <a:rPr lang="ru-RU" sz="1800" b="1" dirty="0">
                <a:solidFill>
                  <a:srgbClr val="C00000"/>
                </a:solidFill>
                <a:latin typeface="Times New Roman" panose="02020603050405020304" pitchFamily="18" charset="0"/>
                <a:cs typeface="Times New Roman" panose="02020603050405020304" pitchFamily="18" charset="0"/>
              </a:rPr>
              <a:t>01.01.2025</a:t>
            </a:r>
            <a:endParaRPr lang="ru-RU" sz="1800" b="1" i="1" dirty="0">
              <a:solidFill>
                <a:srgbClr val="C00000"/>
              </a:solidFill>
              <a:latin typeface="Times New Roman" panose="02020603050405020304" pitchFamily="18" charset="0"/>
              <a:cs typeface="Times New Roman" panose="02020603050405020304" pitchFamily="18" charset="0"/>
            </a:endParaRPr>
          </a:p>
        </p:txBody>
      </p:sp>
      <p:sp>
        <p:nvSpPr>
          <p:cNvPr id="3" name="Объект 2"/>
          <p:cNvSpPr>
            <a:spLocks noGrp="1"/>
          </p:cNvSpPr>
          <p:nvPr>
            <p:ph idx="1"/>
          </p:nvPr>
        </p:nvSpPr>
        <p:spPr>
          <a:xfrm>
            <a:off x="495300" y="836713"/>
            <a:ext cx="8915400" cy="5289452"/>
          </a:xfrm>
        </p:spPr>
        <p:txBody>
          <a:bodyPr/>
          <a:lstStyle/>
          <a:p>
            <a:pPr marL="0" indent="0" algn="ctr">
              <a:buNone/>
            </a:pPr>
            <a:r>
              <a:rPr lang="ru-RU" sz="1800" dirty="0" smtClean="0">
                <a:latin typeface="Times New Roman" panose="02020603050405020304" pitchFamily="18" charset="0"/>
                <a:cs typeface="Times New Roman" panose="02020603050405020304" pitchFamily="18" charset="0"/>
              </a:rPr>
              <a:t>Предполагает значительное снижение нагрузка </a:t>
            </a:r>
            <a:r>
              <a:rPr lang="ru-RU" sz="1800" dirty="0">
                <a:latin typeface="Times New Roman" panose="02020603050405020304" pitchFamily="18" charset="0"/>
                <a:cs typeface="Times New Roman" panose="02020603050405020304" pitchFamily="18" charset="0"/>
              </a:rPr>
              <a:t>на страхователя </a:t>
            </a:r>
            <a:r>
              <a:rPr lang="ru-RU" sz="1800" dirty="0" smtClean="0">
                <a:latin typeface="Times New Roman" panose="02020603050405020304" pitchFamily="18" charset="0"/>
                <a:cs typeface="Times New Roman" panose="02020603050405020304" pitchFamily="18" charset="0"/>
              </a:rPr>
              <a:t>в </a:t>
            </a:r>
            <a:r>
              <a:rPr lang="ru-RU" sz="1800" dirty="0">
                <a:latin typeface="Times New Roman" panose="02020603050405020304" pitchFamily="18" charset="0"/>
                <a:cs typeface="Times New Roman" panose="02020603050405020304" pitchFamily="18" charset="0"/>
              </a:rPr>
              <a:t>рамках порядка и условий </a:t>
            </a:r>
            <a:r>
              <a:rPr lang="ru-RU" sz="1800" dirty="0" smtClean="0">
                <a:latin typeface="Times New Roman" panose="02020603050405020304" pitchFamily="18" charset="0"/>
                <a:cs typeface="Times New Roman" panose="02020603050405020304" pitchFamily="18" charset="0"/>
              </a:rPr>
              <a:t>ФОПМ:</a:t>
            </a:r>
            <a:endParaRPr lang="ru-RU" sz="1800" dirty="0">
              <a:latin typeface="Times New Roman" panose="02020603050405020304" pitchFamily="18" charset="0"/>
              <a:cs typeface="Times New Roman" panose="02020603050405020304" pitchFamily="18" charset="0"/>
            </a:endParaRPr>
          </a:p>
          <a:p>
            <a:pPr marL="0" indent="0">
              <a:buNone/>
            </a:pPr>
            <a:r>
              <a:rPr lang="ru-RU" sz="1800" dirty="0" smtClean="0">
                <a:latin typeface="Times New Roman" panose="02020603050405020304" pitchFamily="18" charset="0"/>
                <a:cs typeface="Times New Roman" panose="02020603050405020304" pitchFamily="18" charset="0"/>
              </a:rPr>
              <a:t> 1. До 1 августа страхователем предоставляются только заявление и план ФОПМ.</a:t>
            </a:r>
          </a:p>
          <a:p>
            <a:pPr marL="0" indent="0">
              <a:buNone/>
            </a:pPr>
            <a:r>
              <a:rPr lang="ru-RU" sz="1800" dirty="0">
                <a:latin typeface="Times New Roman" panose="02020603050405020304" pitchFamily="18" charset="0"/>
                <a:cs typeface="Times New Roman" panose="02020603050405020304" pitchFamily="18" charset="0"/>
              </a:rPr>
              <a:t>з</a:t>
            </a:r>
            <a:r>
              <a:rPr lang="ru-RU" sz="1800" dirty="0" smtClean="0">
                <a:latin typeface="Times New Roman" panose="02020603050405020304" pitchFamily="18" charset="0"/>
                <a:cs typeface="Times New Roman" panose="02020603050405020304" pitchFamily="18" charset="0"/>
              </a:rPr>
              <a:t>а </a:t>
            </a:r>
            <a:r>
              <a:rPr lang="ru-RU" sz="1800" dirty="0" err="1" smtClean="0">
                <a:latin typeface="Times New Roman" panose="02020603050405020304" pitchFamily="18" charset="0"/>
                <a:cs typeface="Times New Roman" panose="02020603050405020304" pitchFamily="18" charset="0"/>
              </a:rPr>
              <a:t>искл</a:t>
            </a:r>
            <a:r>
              <a:rPr lang="ru-RU" sz="1800" dirty="0" smtClean="0">
                <a:latin typeface="Times New Roman" panose="02020603050405020304" pitchFamily="18" charset="0"/>
                <a:cs typeface="Times New Roman" panose="02020603050405020304" pitchFamily="18" charset="0"/>
              </a:rPr>
              <a:t>. мероприятия</a:t>
            </a:r>
            <a:r>
              <a:rPr lang="ru-RU" sz="1800" dirty="0">
                <a:latin typeface="Times New Roman" panose="02020603050405020304" pitchFamily="18" charset="0"/>
                <a:cs typeface="Times New Roman" panose="02020603050405020304" pitchFamily="18" charset="0"/>
              </a:rPr>
              <a:t>, предусмотренного подпунктом «п» пункта 2 </a:t>
            </a:r>
            <a:r>
              <a:rPr lang="ru-RU" sz="1800" dirty="0" smtClean="0">
                <a:latin typeface="Times New Roman" panose="02020603050405020304" pitchFamily="18" charset="0"/>
                <a:cs typeface="Times New Roman" panose="02020603050405020304" pitchFamily="18" charset="0"/>
              </a:rPr>
              <a:t>Правил 2. </a:t>
            </a:r>
          </a:p>
          <a:p>
            <a:pPr marL="0" indent="0">
              <a:buNone/>
            </a:pPr>
            <a:endParaRPr lang="ru-RU" sz="1800" dirty="0" smtClean="0">
              <a:latin typeface="Times New Roman" panose="02020603050405020304" pitchFamily="18" charset="0"/>
              <a:cs typeface="Times New Roman" panose="02020603050405020304" pitchFamily="18" charset="0"/>
            </a:endParaRPr>
          </a:p>
          <a:p>
            <a:pPr marL="0" indent="0">
              <a:buNone/>
            </a:pPr>
            <a:r>
              <a:rPr lang="ru-RU" sz="1800" dirty="0" smtClean="0">
                <a:latin typeface="Times New Roman" panose="02020603050405020304" pitchFamily="18" charset="0"/>
                <a:cs typeface="Times New Roman" panose="02020603050405020304" pitchFamily="18" charset="0"/>
              </a:rPr>
              <a:t>2. Страхователь </a:t>
            </a:r>
            <a:r>
              <a:rPr lang="ru-RU" sz="1800" dirty="0">
                <a:latin typeface="Times New Roman" panose="02020603050405020304" pitchFamily="18" charset="0"/>
                <a:cs typeface="Times New Roman" panose="02020603050405020304" pitchFamily="18" charset="0"/>
              </a:rPr>
              <a:t>вправе самостоятельно определять направления расходования средств на предупредительные меры в рамках утвержденного перечня и в пределах рассчитанного объема средств и принимать решение о замене предупредительных мер в пределах согласованной суммы финансового обеспечения без обращения в отделение СФР для их согласования;</a:t>
            </a:r>
          </a:p>
          <a:p>
            <a:pPr marL="0" indent="0">
              <a:buNone/>
            </a:pPr>
            <a:endParaRPr lang="ru-RU" sz="1800" dirty="0" smtClean="0">
              <a:latin typeface="Times New Roman" panose="02020603050405020304" pitchFamily="18" charset="0"/>
              <a:cs typeface="Times New Roman" panose="02020603050405020304" pitchFamily="18" charset="0"/>
            </a:endParaRPr>
          </a:p>
          <a:p>
            <a:pPr marL="0" indent="0">
              <a:buNone/>
            </a:pPr>
            <a:r>
              <a:rPr lang="ru-RU" sz="1800" dirty="0" smtClean="0">
                <a:latin typeface="Times New Roman" panose="02020603050405020304" pitchFamily="18" charset="0"/>
                <a:cs typeface="Times New Roman" panose="02020603050405020304" pitchFamily="18" charset="0"/>
              </a:rPr>
              <a:t>3. С </a:t>
            </a:r>
            <a:r>
              <a:rPr lang="ru-RU" sz="1800" dirty="0">
                <a:latin typeface="Times New Roman" panose="02020603050405020304" pitchFamily="18" charset="0"/>
                <a:cs typeface="Times New Roman" panose="02020603050405020304" pitchFamily="18" charset="0"/>
              </a:rPr>
              <a:t>заявлением о возмещении произведенных расходов на оплату предупредительных мер с представлением документов, подтверждающих произведенные расходы, страхователь обращается в отделение СФР по месту регистрации после выполнения предупредительных мер, предусмотренных планом финансового обеспечения не позднее 15 ноября текущего года (пункт 9 Правил). В случае выявления замечаний в представленных документах, подтверждающих произведенные расходы на указанные цели, страхователю предоставляется право на их устранение в течение 5 рабочих дней.</a:t>
            </a:r>
          </a:p>
          <a:p>
            <a:endParaRPr lang="ru-RU" dirty="0"/>
          </a:p>
        </p:txBody>
      </p:sp>
    </p:spTree>
    <p:extLst>
      <p:ext uri="{BB962C8B-B14F-4D97-AF65-F5344CB8AC3E}">
        <p14:creationId xmlns:p14="http://schemas.microsoft.com/office/powerpoint/2010/main" val="34249692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object 2">
            <a:extLst>
              <a:ext uri="{FF2B5EF4-FFF2-40B4-BE49-F238E27FC236}">
                <a16:creationId xmlns:a16="http://schemas.microsoft.com/office/drawing/2014/main" xmlns="" id="{7E8CCDA7-6B73-544A-A642-AF3C1B554FA9}"/>
              </a:ext>
            </a:extLst>
          </p:cNvPr>
          <p:cNvSpPr/>
          <p:nvPr/>
        </p:nvSpPr>
        <p:spPr>
          <a:xfrm>
            <a:off x="0" y="3562350"/>
            <a:ext cx="3794463" cy="3295650"/>
          </a:xfrm>
          <a:custGeom>
            <a:avLst/>
            <a:gdLst/>
            <a:ahLst/>
            <a:cxnLst/>
            <a:rect l="l" t="t" r="r" b="b"/>
            <a:pathLst>
              <a:path w="6226810" h="4394200">
                <a:moveTo>
                  <a:pt x="6036116" y="1600200"/>
                </a:moveTo>
                <a:lnTo>
                  <a:pt x="4322374" y="1600200"/>
                </a:lnTo>
                <a:lnTo>
                  <a:pt x="4384865" y="1612900"/>
                </a:lnTo>
                <a:lnTo>
                  <a:pt x="4504556" y="1612900"/>
                </a:lnTo>
                <a:lnTo>
                  <a:pt x="4617041" y="1638300"/>
                </a:lnTo>
                <a:lnTo>
                  <a:pt x="4670524" y="1638300"/>
                </a:lnTo>
                <a:lnTo>
                  <a:pt x="4771858" y="1663700"/>
                </a:lnTo>
                <a:lnTo>
                  <a:pt x="4819664" y="1676400"/>
                </a:lnTo>
                <a:lnTo>
                  <a:pt x="4865532" y="1701800"/>
                </a:lnTo>
                <a:lnTo>
                  <a:pt x="4909439" y="1714500"/>
                </a:lnTo>
                <a:lnTo>
                  <a:pt x="4951363" y="1739900"/>
                </a:lnTo>
                <a:lnTo>
                  <a:pt x="4991281" y="1752600"/>
                </a:lnTo>
                <a:lnTo>
                  <a:pt x="5029170" y="1778000"/>
                </a:lnTo>
                <a:lnTo>
                  <a:pt x="5065008" y="1803400"/>
                </a:lnTo>
                <a:lnTo>
                  <a:pt x="5098772" y="1828800"/>
                </a:lnTo>
                <a:lnTo>
                  <a:pt x="5130438" y="1854200"/>
                </a:lnTo>
                <a:lnTo>
                  <a:pt x="5159986" y="1879600"/>
                </a:lnTo>
                <a:lnTo>
                  <a:pt x="5212631" y="1943100"/>
                </a:lnTo>
                <a:lnTo>
                  <a:pt x="5239335" y="1981200"/>
                </a:lnTo>
                <a:lnTo>
                  <a:pt x="5263154" y="2019300"/>
                </a:lnTo>
                <a:lnTo>
                  <a:pt x="5284069" y="2057400"/>
                </a:lnTo>
                <a:lnTo>
                  <a:pt x="5302057" y="2095500"/>
                </a:lnTo>
                <a:lnTo>
                  <a:pt x="5317097" y="2146300"/>
                </a:lnTo>
                <a:lnTo>
                  <a:pt x="5329170" y="2197100"/>
                </a:lnTo>
                <a:lnTo>
                  <a:pt x="5338254" y="2235200"/>
                </a:lnTo>
                <a:lnTo>
                  <a:pt x="5344328" y="2286000"/>
                </a:lnTo>
                <a:lnTo>
                  <a:pt x="5347372" y="2336800"/>
                </a:lnTo>
                <a:lnTo>
                  <a:pt x="5347364" y="2387600"/>
                </a:lnTo>
                <a:lnTo>
                  <a:pt x="5344284" y="2438400"/>
                </a:lnTo>
                <a:lnTo>
                  <a:pt x="5338111" y="2501900"/>
                </a:lnTo>
                <a:lnTo>
                  <a:pt x="5328824" y="2552700"/>
                </a:lnTo>
                <a:lnTo>
                  <a:pt x="5316402" y="2603500"/>
                </a:lnTo>
                <a:lnTo>
                  <a:pt x="5302557" y="2654300"/>
                </a:lnTo>
                <a:lnTo>
                  <a:pt x="5286285" y="2692400"/>
                </a:lnTo>
                <a:lnTo>
                  <a:pt x="5267683" y="2743200"/>
                </a:lnTo>
                <a:lnTo>
                  <a:pt x="5246847" y="2781300"/>
                </a:lnTo>
                <a:lnTo>
                  <a:pt x="5223873" y="2832100"/>
                </a:lnTo>
                <a:lnTo>
                  <a:pt x="5198858" y="2870200"/>
                </a:lnTo>
                <a:lnTo>
                  <a:pt x="5171897" y="2908300"/>
                </a:lnTo>
                <a:lnTo>
                  <a:pt x="5143087" y="2946400"/>
                </a:lnTo>
                <a:lnTo>
                  <a:pt x="5112524" y="2984500"/>
                </a:lnTo>
                <a:lnTo>
                  <a:pt x="5080303" y="3009900"/>
                </a:lnTo>
                <a:lnTo>
                  <a:pt x="5046523" y="3048000"/>
                </a:lnTo>
                <a:lnTo>
                  <a:pt x="5011277" y="3073400"/>
                </a:lnTo>
                <a:lnTo>
                  <a:pt x="4974664" y="3111500"/>
                </a:lnTo>
                <a:lnTo>
                  <a:pt x="4936778" y="3136900"/>
                </a:lnTo>
                <a:lnTo>
                  <a:pt x="4897716" y="3162300"/>
                </a:lnTo>
                <a:lnTo>
                  <a:pt x="4857575" y="3187700"/>
                </a:lnTo>
                <a:lnTo>
                  <a:pt x="4816450" y="3213100"/>
                </a:lnTo>
                <a:lnTo>
                  <a:pt x="4774438" y="3238500"/>
                </a:lnTo>
                <a:lnTo>
                  <a:pt x="4731634" y="3251200"/>
                </a:lnTo>
                <a:lnTo>
                  <a:pt x="4688136" y="3276600"/>
                </a:lnTo>
                <a:lnTo>
                  <a:pt x="4417938" y="3352800"/>
                </a:lnTo>
                <a:lnTo>
                  <a:pt x="4372268" y="3352800"/>
                </a:lnTo>
                <a:lnTo>
                  <a:pt x="4326673" y="3365500"/>
                </a:lnTo>
                <a:lnTo>
                  <a:pt x="3403922" y="3365500"/>
                </a:lnTo>
                <a:lnTo>
                  <a:pt x="2695527" y="4394200"/>
                </a:lnTo>
                <a:lnTo>
                  <a:pt x="3762512" y="4394200"/>
                </a:lnTo>
                <a:lnTo>
                  <a:pt x="3866126" y="4254500"/>
                </a:lnTo>
                <a:lnTo>
                  <a:pt x="4250081" y="4254500"/>
                </a:lnTo>
                <a:lnTo>
                  <a:pt x="4308077" y="4241800"/>
                </a:lnTo>
                <a:lnTo>
                  <a:pt x="4421686" y="4241800"/>
                </a:lnTo>
                <a:lnTo>
                  <a:pt x="4477293" y="4229100"/>
                </a:lnTo>
                <a:lnTo>
                  <a:pt x="4532096" y="4229100"/>
                </a:lnTo>
                <a:lnTo>
                  <a:pt x="4793928" y="4165600"/>
                </a:lnTo>
                <a:lnTo>
                  <a:pt x="4941151" y="4127500"/>
                </a:lnTo>
                <a:lnTo>
                  <a:pt x="4988558" y="4102100"/>
                </a:lnTo>
                <a:lnTo>
                  <a:pt x="5035124" y="4089400"/>
                </a:lnTo>
                <a:lnTo>
                  <a:pt x="5080847" y="4064000"/>
                </a:lnTo>
                <a:lnTo>
                  <a:pt x="5125723" y="4051300"/>
                </a:lnTo>
                <a:lnTo>
                  <a:pt x="5169748" y="4025900"/>
                </a:lnTo>
                <a:lnTo>
                  <a:pt x="5212918" y="4000500"/>
                </a:lnTo>
                <a:lnTo>
                  <a:pt x="5255231" y="3975100"/>
                </a:lnTo>
                <a:lnTo>
                  <a:pt x="5296681" y="3949700"/>
                </a:lnTo>
                <a:lnTo>
                  <a:pt x="5337266" y="3924300"/>
                </a:lnTo>
                <a:lnTo>
                  <a:pt x="5376982" y="3898900"/>
                </a:lnTo>
                <a:lnTo>
                  <a:pt x="5415826" y="3873500"/>
                </a:lnTo>
                <a:lnTo>
                  <a:pt x="5453793" y="3848100"/>
                </a:lnTo>
                <a:lnTo>
                  <a:pt x="5490880" y="3822700"/>
                </a:lnTo>
                <a:lnTo>
                  <a:pt x="5527084" y="3797300"/>
                </a:lnTo>
                <a:lnTo>
                  <a:pt x="5562401" y="3759200"/>
                </a:lnTo>
                <a:lnTo>
                  <a:pt x="5596827" y="3733800"/>
                </a:lnTo>
                <a:lnTo>
                  <a:pt x="5630358" y="3708400"/>
                </a:lnTo>
                <a:lnTo>
                  <a:pt x="5662991" y="3670300"/>
                </a:lnTo>
                <a:lnTo>
                  <a:pt x="5694723" y="3644900"/>
                </a:lnTo>
                <a:lnTo>
                  <a:pt x="5725549" y="3606800"/>
                </a:lnTo>
                <a:lnTo>
                  <a:pt x="5755466" y="3581400"/>
                </a:lnTo>
                <a:lnTo>
                  <a:pt x="5784471" y="3543300"/>
                </a:lnTo>
                <a:lnTo>
                  <a:pt x="5812559" y="3505200"/>
                </a:lnTo>
                <a:lnTo>
                  <a:pt x="5839728" y="3479800"/>
                </a:lnTo>
                <a:lnTo>
                  <a:pt x="5865973" y="3441700"/>
                </a:lnTo>
                <a:lnTo>
                  <a:pt x="5891291" y="3403600"/>
                </a:lnTo>
                <a:lnTo>
                  <a:pt x="5915678" y="3365500"/>
                </a:lnTo>
                <a:lnTo>
                  <a:pt x="5939131" y="3340100"/>
                </a:lnTo>
                <a:lnTo>
                  <a:pt x="5961646" y="3302000"/>
                </a:lnTo>
                <a:lnTo>
                  <a:pt x="5983219" y="3263900"/>
                </a:lnTo>
                <a:lnTo>
                  <a:pt x="6003847" y="3225800"/>
                </a:lnTo>
                <a:lnTo>
                  <a:pt x="6023526" y="3187700"/>
                </a:lnTo>
                <a:lnTo>
                  <a:pt x="6042253" y="3149600"/>
                </a:lnTo>
                <a:lnTo>
                  <a:pt x="6060023" y="3124200"/>
                </a:lnTo>
                <a:lnTo>
                  <a:pt x="6076833" y="3086100"/>
                </a:lnTo>
                <a:lnTo>
                  <a:pt x="6092681" y="3048000"/>
                </a:lnTo>
                <a:lnTo>
                  <a:pt x="6107561" y="3009900"/>
                </a:lnTo>
                <a:lnTo>
                  <a:pt x="6121470" y="2971800"/>
                </a:lnTo>
                <a:lnTo>
                  <a:pt x="6134405" y="2933700"/>
                </a:lnTo>
                <a:lnTo>
                  <a:pt x="6146362" y="2895600"/>
                </a:lnTo>
                <a:lnTo>
                  <a:pt x="6157337" y="2857500"/>
                </a:lnTo>
                <a:lnTo>
                  <a:pt x="6167328" y="2819400"/>
                </a:lnTo>
                <a:lnTo>
                  <a:pt x="6179573" y="2768600"/>
                </a:lnTo>
                <a:lnTo>
                  <a:pt x="6190396" y="2717800"/>
                </a:lnTo>
                <a:lnTo>
                  <a:pt x="6199800" y="2667000"/>
                </a:lnTo>
                <a:lnTo>
                  <a:pt x="6207791" y="2628900"/>
                </a:lnTo>
                <a:lnTo>
                  <a:pt x="6214374" y="2578100"/>
                </a:lnTo>
                <a:lnTo>
                  <a:pt x="6219554" y="2527300"/>
                </a:lnTo>
                <a:lnTo>
                  <a:pt x="6223335" y="2476500"/>
                </a:lnTo>
                <a:lnTo>
                  <a:pt x="6225723" y="2425700"/>
                </a:lnTo>
                <a:lnTo>
                  <a:pt x="6226723" y="2374900"/>
                </a:lnTo>
                <a:lnTo>
                  <a:pt x="6226339" y="2324100"/>
                </a:lnTo>
                <a:lnTo>
                  <a:pt x="6224577" y="2273300"/>
                </a:lnTo>
                <a:lnTo>
                  <a:pt x="6221441" y="2235200"/>
                </a:lnTo>
                <a:lnTo>
                  <a:pt x="6216937" y="2184400"/>
                </a:lnTo>
                <a:lnTo>
                  <a:pt x="6211069" y="2133600"/>
                </a:lnTo>
                <a:lnTo>
                  <a:pt x="6203843" y="2082800"/>
                </a:lnTo>
                <a:lnTo>
                  <a:pt x="6195264" y="2044700"/>
                </a:lnTo>
                <a:lnTo>
                  <a:pt x="6185335" y="1993900"/>
                </a:lnTo>
                <a:lnTo>
                  <a:pt x="6174063" y="1943100"/>
                </a:lnTo>
                <a:lnTo>
                  <a:pt x="6161453" y="1905000"/>
                </a:lnTo>
                <a:lnTo>
                  <a:pt x="6147509" y="1854200"/>
                </a:lnTo>
                <a:lnTo>
                  <a:pt x="6132236" y="1816100"/>
                </a:lnTo>
                <a:lnTo>
                  <a:pt x="6115639" y="1765300"/>
                </a:lnTo>
                <a:lnTo>
                  <a:pt x="6097724" y="1727200"/>
                </a:lnTo>
                <a:lnTo>
                  <a:pt x="6078495" y="1676400"/>
                </a:lnTo>
                <a:lnTo>
                  <a:pt x="6057957" y="1638300"/>
                </a:lnTo>
                <a:lnTo>
                  <a:pt x="6036116" y="1600200"/>
                </a:lnTo>
                <a:close/>
              </a:path>
              <a:path w="6226810" h="4394200">
                <a:moveTo>
                  <a:pt x="3639253" y="0"/>
                </a:moveTo>
                <a:lnTo>
                  <a:pt x="2572161" y="0"/>
                </a:lnTo>
                <a:lnTo>
                  <a:pt x="2072619" y="723900"/>
                </a:lnTo>
                <a:lnTo>
                  <a:pt x="1490780" y="723900"/>
                </a:lnTo>
                <a:lnTo>
                  <a:pt x="1432793" y="736600"/>
                </a:lnTo>
                <a:lnTo>
                  <a:pt x="1375844" y="736600"/>
                </a:lnTo>
                <a:lnTo>
                  <a:pt x="1211190" y="774700"/>
                </a:lnTo>
                <a:lnTo>
                  <a:pt x="1158358" y="774700"/>
                </a:lnTo>
                <a:lnTo>
                  <a:pt x="1106545" y="787400"/>
                </a:lnTo>
                <a:lnTo>
                  <a:pt x="1055748" y="812800"/>
                </a:lnTo>
                <a:lnTo>
                  <a:pt x="909420" y="850900"/>
                </a:lnTo>
                <a:lnTo>
                  <a:pt x="862652" y="876300"/>
                </a:lnTo>
                <a:lnTo>
                  <a:pt x="816882" y="901700"/>
                </a:lnTo>
                <a:lnTo>
                  <a:pt x="772106" y="914400"/>
                </a:lnTo>
                <a:lnTo>
                  <a:pt x="728321" y="939800"/>
                </a:lnTo>
                <a:lnTo>
                  <a:pt x="685523" y="965200"/>
                </a:lnTo>
                <a:lnTo>
                  <a:pt x="643708" y="990600"/>
                </a:lnTo>
                <a:lnTo>
                  <a:pt x="602873" y="1003300"/>
                </a:lnTo>
                <a:lnTo>
                  <a:pt x="563014" y="1028700"/>
                </a:lnTo>
                <a:lnTo>
                  <a:pt x="524128" y="1066800"/>
                </a:lnTo>
                <a:lnTo>
                  <a:pt x="486210" y="1092200"/>
                </a:lnTo>
                <a:lnTo>
                  <a:pt x="449257" y="1117600"/>
                </a:lnTo>
                <a:lnTo>
                  <a:pt x="413266" y="1143000"/>
                </a:lnTo>
                <a:lnTo>
                  <a:pt x="378232" y="1168400"/>
                </a:lnTo>
                <a:lnTo>
                  <a:pt x="344153" y="1206500"/>
                </a:lnTo>
                <a:lnTo>
                  <a:pt x="311024" y="1231900"/>
                </a:lnTo>
                <a:lnTo>
                  <a:pt x="278842" y="1270000"/>
                </a:lnTo>
                <a:lnTo>
                  <a:pt x="247603" y="1295400"/>
                </a:lnTo>
                <a:lnTo>
                  <a:pt x="217303" y="1333500"/>
                </a:lnTo>
                <a:lnTo>
                  <a:pt x="187940" y="1358900"/>
                </a:lnTo>
                <a:lnTo>
                  <a:pt x="159508" y="1397000"/>
                </a:lnTo>
                <a:lnTo>
                  <a:pt x="132006" y="1435100"/>
                </a:lnTo>
                <a:lnTo>
                  <a:pt x="105428" y="1460500"/>
                </a:lnTo>
                <a:lnTo>
                  <a:pt x="79771" y="1498600"/>
                </a:lnTo>
                <a:lnTo>
                  <a:pt x="55032" y="1536700"/>
                </a:lnTo>
                <a:lnTo>
                  <a:pt x="31207" y="1562100"/>
                </a:lnTo>
                <a:lnTo>
                  <a:pt x="8292" y="1600200"/>
                </a:lnTo>
                <a:lnTo>
                  <a:pt x="0" y="1612900"/>
                </a:lnTo>
                <a:lnTo>
                  <a:pt x="0" y="3530600"/>
                </a:lnTo>
                <a:lnTo>
                  <a:pt x="2860" y="3530600"/>
                </a:lnTo>
                <a:lnTo>
                  <a:pt x="31145" y="3568700"/>
                </a:lnTo>
                <a:lnTo>
                  <a:pt x="50455" y="3594100"/>
                </a:lnTo>
                <a:lnTo>
                  <a:pt x="92176" y="3644900"/>
                </a:lnTo>
                <a:lnTo>
                  <a:pt x="138186" y="3695700"/>
                </a:lnTo>
                <a:lnTo>
                  <a:pt x="188670" y="3746500"/>
                </a:lnTo>
                <a:lnTo>
                  <a:pt x="243812" y="3797300"/>
                </a:lnTo>
                <a:lnTo>
                  <a:pt x="273186" y="3822700"/>
                </a:lnTo>
                <a:lnTo>
                  <a:pt x="303795" y="3848100"/>
                </a:lnTo>
                <a:lnTo>
                  <a:pt x="335659" y="3873500"/>
                </a:lnTo>
                <a:lnTo>
                  <a:pt x="368804" y="3886200"/>
                </a:lnTo>
                <a:lnTo>
                  <a:pt x="403250" y="3911600"/>
                </a:lnTo>
                <a:lnTo>
                  <a:pt x="439023" y="3937000"/>
                </a:lnTo>
                <a:lnTo>
                  <a:pt x="476144" y="3962400"/>
                </a:lnTo>
                <a:lnTo>
                  <a:pt x="514636" y="3987800"/>
                </a:lnTo>
                <a:lnTo>
                  <a:pt x="554523" y="4000500"/>
                </a:lnTo>
                <a:lnTo>
                  <a:pt x="595828" y="4025900"/>
                </a:lnTo>
                <a:lnTo>
                  <a:pt x="638574" y="4038600"/>
                </a:lnTo>
                <a:lnTo>
                  <a:pt x="682783" y="4064000"/>
                </a:lnTo>
                <a:lnTo>
                  <a:pt x="728479" y="4076700"/>
                </a:lnTo>
                <a:lnTo>
                  <a:pt x="775684" y="4102100"/>
                </a:lnTo>
                <a:lnTo>
                  <a:pt x="824423" y="4114800"/>
                </a:lnTo>
                <a:lnTo>
                  <a:pt x="874717" y="4140200"/>
                </a:lnTo>
                <a:lnTo>
                  <a:pt x="926590" y="4152900"/>
                </a:lnTo>
                <a:lnTo>
                  <a:pt x="1035165" y="4178300"/>
                </a:lnTo>
                <a:lnTo>
                  <a:pt x="1210443" y="4216400"/>
                </a:lnTo>
                <a:lnTo>
                  <a:pt x="1272273" y="4216400"/>
                </a:lnTo>
                <a:lnTo>
                  <a:pt x="1335842" y="4229100"/>
                </a:lnTo>
                <a:lnTo>
                  <a:pt x="1401175" y="4229100"/>
                </a:lnTo>
                <a:lnTo>
                  <a:pt x="1468293" y="4241800"/>
                </a:lnTo>
                <a:lnTo>
                  <a:pt x="2269393" y="4241800"/>
                </a:lnTo>
                <a:lnTo>
                  <a:pt x="2885470" y="3365500"/>
                </a:lnTo>
                <a:lnTo>
                  <a:pt x="1493165" y="3365500"/>
                </a:lnTo>
                <a:lnTo>
                  <a:pt x="1434211" y="3352800"/>
                </a:lnTo>
                <a:lnTo>
                  <a:pt x="1377056" y="3352800"/>
                </a:lnTo>
                <a:lnTo>
                  <a:pt x="1268238" y="3327400"/>
                </a:lnTo>
                <a:lnTo>
                  <a:pt x="1166893" y="3302000"/>
                </a:lnTo>
                <a:lnTo>
                  <a:pt x="1119080" y="3289300"/>
                </a:lnTo>
                <a:lnTo>
                  <a:pt x="1073204" y="3276600"/>
                </a:lnTo>
                <a:lnTo>
                  <a:pt x="1029289" y="3251200"/>
                </a:lnTo>
                <a:lnTo>
                  <a:pt x="987357" y="3238500"/>
                </a:lnTo>
                <a:lnTo>
                  <a:pt x="947430" y="3213100"/>
                </a:lnTo>
                <a:lnTo>
                  <a:pt x="909533" y="3200400"/>
                </a:lnTo>
                <a:lnTo>
                  <a:pt x="873687" y="3175000"/>
                </a:lnTo>
                <a:lnTo>
                  <a:pt x="839916" y="3149600"/>
                </a:lnTo>
                <a:lnTo>
                  <a:pt x="808243" y="3124200"/>
                </a:lnTo>
                <a:lnTo>
                  <a:pt x="778690" y="3098800"/>
                </a:lnTo>
                <a:lnTo>
                  <a:pt x="751281" y="3060700"/>
                </a:lnTo>
                <a:lnTo>
                  <a:pt x="726038" y="3035300"/>
                </a:lnTo>
                <a:lnTo>
                  <a:pt x="699364" y="2997200"/>
                </a:lnTo>
                <a:lnTo>
                  <a:pt x="675571" y="2959100"/>
                </a:lnTo>
                <a:lnTo>
                  <a:pt x="654678" y="2921000"/>
                </a:lnTo>
                <a:lnTo>
                  <a:pt x="636708" y="2870200"/>
                </a:lnTo>
                <a:lnTo>
                  <a:pt x="621682" y="2832100"/>
                </a:lnTo>
                <a:lnTo>
                  <a:pt x="609620" y="2781300"/>
                </a:lnTo>
                <a:lnTo>
                  <a:pt x="600545" y="2730500"/>
                </a:lnTo>
                <a:lnTo>
                  <a:pt x="594476" y="2679700"/>
                </a:lnTo>
                <a:lnTo>
                  <a:pt x="591435" y="2628900"/>
                </a:lnTo>
                <a:lnTo>
                  <a:pt x="591444" y="2578100"/>
                </a:lnTo>
                <a:lnTo>
                  <a:pt x="594523" y="2527300"/>
                </a:lnTo>
                <a:lnTo>
                  <a:pt x="600693" y="2476500"/>
                </a:lnTo>
                <a:lnTo>
                  <a:pt x="609976" y="2425700"/>
                </a:lnTo>
                <a:lnTo>
                  <a:pt x="622393" y="2374900"/>
                </a:lnTo>
                <a:lnTo>
                  <a:pt x="632752" y="2336800"/>
                </a:lnTo>
                <a:lnTo>
                  <a:pt x="644657" y="2298700"/>
                </a:lnTo>
                <a:lnTo>
                  <a:pt x="658127" y="2260600"/>
                </a:lnTo>
                <a:lnTo>
                  <a:pt x="673175" y="2222500"/>
                </a:lnTo>
                <a:lnTo>
                  <a:pt x="689819" y="2184400"/>
                </a:lnTo>
                <a:lnTo>
                  <a:pt x="708075" y="2146300"/>
                </a:lnTo>
                <a:lnTo>
                  <a:pt x="727957" y="2108200"/>
                </a:lnTo>
                <a:lnTo>
                  <a:pt x="749483" y="2070100"/>
                </a:lnTo>
                <a:lnTo>
                  <a:pt x="772668" y="2044700"/>
                </a:lnTo>
                <a:lnTo>
                  <a:pt x="797527" y="2006600"/>
                </a:lnTo>
                <a:lnTo>
                  <a:pt x="824078" y="1968500"/>
                </a:lnTo>
                <a:lnTo>
                  <a:pt x="852336" y="1943100"/>
                </a:lnTo>
                <a:lnTo>
                  <a:pt x="882316" y="1905000"/>
                </a:lnTo>
                <a:lnTo>
                  <a:pt x="914035" y="1879600"/>
                </a:lnTo>
                <a:lnTo>
                  <a:pt x="947509" y="1841500"/>
                </a:lnTo>
                <a:lnTo>
                  <a:pt x="982753" y="1816100"/>
                </a:lnTo>
                <a:lnTo>
                  <a:pt x="1019784" y="1790700"/>
                </a:lnTo>
                <a:lnTo>
                  <a:pt x="1058617" y="1765300"/>
                </a:lnTo>
                <a:lnTo>
                  <a:pt x="1099269" y="1739900"/>
                </a:lnTo>
                <a:lnTo>
                  <a:pt x="1141755" y="1714500"/>
                </a:lnTo>
                <a:lnTo>
                  <a:pt x="1186091" y="1701800"/>
                </a:lnTo>
                <a:lnTo>
                  <a:pt x="1232293" y="1676400"/>
                </a:lnTo>
                <a:lnTo>
                  <a:pt x="1280378" y="1663700"/>
                </a:lnTo>
                <a:lnTo>
                  <a:pt x="1382257" y="1638300"/>
                </a:lnTo>
                <a:lnTo>
                  <a:pt x="1491856" y="1612900"/>
                </a:lnTo>
                <a:lnTo>
                  <a:pt x="1549590" y="1600200"/>
                </a:lnTo>
                <a:lnTo>
                  <a:pt x="2534721" y="1600200"/>
                </a:lnTo>
                <a:lnTo>
                  <a:pt x="3639253" y="0"/>
                </a:lnTo>
                <a:close/>
              </a:path>
              <a:path w="6226810" h="4394200">
                <a:moveTo>
                  <a:pt x="4401513" y="723900"/>
                </a:moveTo>
                <a:lnTo>
                  <a:pt x="3669403" y="723900"/>
                </a:lnTo>
                <a:lnTo>
                  <a:pt x="1812206" y="3365500"/>
                </a:lnTo>
                <a:lnTo>
                  <a:pt x="2885470" y="3365500"/>
                </a:lnTo>
                <a:lnTo>
                  <a:pt x="4126552" y="1600200"/>
                </a:lnTo>
                <a:lnTo>
                  <a:pt x="6036116" y="1600200"/>
                </a:lnTo>
                <a:lnTo>
                  <a:pt x="6012975" y="1562100"/>
                </a:lnTo>
                <a:lnTo>
                  <a:pt x="5988541" y="1511300"/>
                </a:lnTo>
                <a:lnTo>
                  <a:pt x="5962817" y="1473200"/>
                </a:lnTo>
                <a:lnTo>
                  <a:pt x="5935810" y="1435100"/>
                </a:lnTo>
                <a:lnTo>
                  <a:pt x="5907524" y="1397000"/>
                </a:lnTo>
                <a:lnTo>
                  <a:pt x="5867892" y="1346200"/>
                </a:lnTo>
                <a:lnTo>
                  <a:pt x="5824061" y="1308100"/>
                </a:lnTo>
                <a:lnTo>
                  <a:pt x="5800513" y="1282700"/>
                </a:lnTo>
                <a:lnTo>
                  <a:pt x="5750036" y="1231900"/>
                </a:lnTo>
                <a:lnTo>
                  <a:pt x="5694900" y="1181100"/>
                </a:lnTo>
                <a:lnTo>
                  <a:pt x="5665527" y="1155700"/>
                </a:lnTo>
                <a:lnTo>
                  <a:pt x="5634920" y="1130300"/>
                </a:lnTo>
                <a:lnTo>
                  <a:pt x="5603057" y="1104900"/>
                </a:lnTo>
                <a:lnTo>
                  <a:pt x="5569913" y="1079500"/>
                </a:lnTo>
                <a:lnTo>
                  <a:pt x="5535467" y="1054100"/>
                </a:lnTo>
                <a:lnTo>
                  <a:pt x="5499695" y="1028700"/>
                </a:lnTo>
                <a:lnTo>
                  <a:pt x="5462574" y="1016000"/>
                </a:lnTo>
                <a:lnTo>
                  <a:pt x="5424081" y="990600"/>
                </a:lnTo>
                <a:lnTo>
                  <a:pt x="5384193" y="965200"/>
                </a:lnTo>
                <a:lnTo>
                  <a:pt x="5342888" y="952500"/>
                </a:lnTo>
                <a:lnTo>
                  <a:pt x="5300142" y="927100"/>
                </a:lnTo>
                <a:lnTo>
                  <a:pt x="5255932" y="914400"/>
                </a:lnTo>
                <a:lnTo>
                  <a:pt x="5210236" y="889000"/>
                </a:lnTo>
                <a:lnTo>
                  <a:pt x="5163030" y="876300"/>
                </a:lnTo>
                <a:lnTo>
                  <a:pt x="5114291" y="850900"/>
                </a:lnTo>
                <a:lnTo>
                  <a:pt x="5012124" y="825500"/>
                </a:lnTo>
                <a:lnTo>
                  <a:pt x="4903550" y="800100"/>
                </a:lnTo>
                <a:lnTo>
                  <a:pt x="4728275" y="762000"/>
                </a:lnTo>
                <a:lnTo>
                  <a:pt x="4666448" y="749300"/>
                </a:lnTo>
                <a:lnTo>
                  <a:pt x="4602881" y="749300"/>
                </a:lnTo>
                <a:lnTo>
                  <a:pt x="4537551" y="736600"/>
                </a:lnTo>
                <a:lnTo>
                  <a:pt x="4470437" y="736600"/>
                </a:lnTo>
                <a:lnTo>
                  <a:pt x="4401513" y="723900"/>
                </a:lnTo>
                <a:close/>
              </a:path>
            </a:pathLst>
          </a:custGeom>
          <a:solidFill>
            <a:srgbClr val="F1F1F2"/>
          </a:solidFill>
        </p:spPr>
        <p:txBody>
          <a:bodyPr wrap="square" lIns="0" tIns="0" rIns="0" bIns="0" rtlCol="0"/>
          <a:lstStyle/>
          <a:p>
            <a:endParaRPr/>
          </a:p>
        </p:txBody>
      </p:sp>
      <p:sp>
        <p:nvSpPr>
          <p:cNvPr id="40" name="object 3">
            <a:extLst>
              <a:ext uri="{FF2B5EF4-FFF2-40B4-BE49-F238E27FC236}">
                <a16:creationId xmlns:a16="http://schemas.microsoft.com/office/drawing/2014/main" xmlns="" id="{BDF85312-D25B-9B40-ADC3-61FC7DB3A4EC}"/>
              </a:ext>
            </a:extLst>
          </p:cNvPr>
          <p:cNvSpPr/>
          <p:nvPr/>
        </p:nvSpPr>
        <p:spPr>
          <a:xfrm>
            <a:off x="5908677" y="116632"/>
            <a:ext cx="3840897" cy="3829050"/>
          </a:xfrm>
          <a:custGeom>
            <a:avLst/>
            <a:gdLst/>
            <a:ahLst/>
            <a:cxnLst/>
            <a:rect l="l" t="t" r="r" b="b"/>
            <a:pathLst>
              <a:path w="6303009" h="5105400">
                <a:moveTo>
                  <a:pt x="6302967" y="1130299"/>
                </a:moveTo>
                <a:lnTo>
                  <a:pt x="4733571" y="1130299"/>
                </a:lnTo>
                <a:lnTo>
                  <a:pt x="4792527" y="1142999"/>
                </a:lnTo>
                <a:lnTo>
                  <a:pt x="4849682" y="1142999"/>
                </a:lnTo>
                <a:lnTo>
                  <a:pt x="4958495" y="1168399"/>
                </a:lnTo>
                <a:lnTo>
                  <a:pt x="5059829" y="1193799"/>
                </a:lnTo>
                <a:lnTo>
                  <a:pt x="5107635" y="1206499"/>
                </a:lnTo>
                <a:lnTo>
                  <a:pt x="5153503" y="1219199"/>
                </a:lnTo>
                <a:lnTo>
                  <a:pt x="5197410" y="1244599"/>
                </a:lnTo>
                <a:lnTo>
                  <a:pt x="5239334" y="1257299"/>
                </a:lnTo>
                <a:lnTo>
                  <a:pt x="5279252" y="1282699"/>
                </a:lnTo>
                <a:lnTo>
                  <a:pt x="5317141" y="1295399"/>
                </a:lnTo>
                <a:lnTo>
                  <a:pt x="5352979" y="1320799"/>
                </a:lnTo>
                <a:lnTo>
                  <a:pt x="5386743" y="1346199"/>
                </a:lnTo>
                <a:lnTo>
                  <a:pt x="5418409" y="1371599"/>
                </a:lnTo>
                <a:lnTo>
                  <a:pt x="5447957" y="1396999"/>
                </a:lnTo>
                <a:lnTo>
                  <a:pt x="5475362" y="1435099"/>
                </a:lnTo>
                <a:lnTo>
                  <a:pt x="5500602" y="1460499"/>
                </a:lnTo>
                <a:lnTo>
                  <a:pt x="5527306" y="1498599"/>
                </a:lnTo>
                <a:lnTo>
                  <a:pt x="5551126" y="1536699"/>
                </a:lnTo>
                <a:lnTo>
                  <a:pt x="5572040" y="1574799"/>
                </a:lnTo>
                <a:lnTo>
                  <a:pt x="5590028" y="1625599"/>
                </a:lnTo>
                <a:lnTo>
                  <a:pt x="5605069" y="1663699"/>
                </a:lnTo>
                <a:lnTo>
                  <a:pt x="5617141" y="1714499"/>
                </a:lnTo>
                <a:lnTo>
                  <a:pt x="5626225" y="1765299"/>
                </a:lnTo>
                <a:lnTo>
                  <a:pt x="5632300" y="1816099"/>
                </a:lnTo>
                <a:lnTo>
                  <a:pt x="5635343" y="1866899"/>
                </a:lnTo>
                <a:lnTo>
                  <a:pt x="5635336" y="1917699"/>
                </a:lnTo>
                <a:lnTo>
                  <a:pt x="5632256" y="1968499"/>
                </a:lnTo>
                <a:lnTo>
                  <a:pt x="5626082" y="2019299"/>
                </a:lnTo>
                <a:lnTo>
                  <a:pt x="5616795" y="2070099"/>
                </a:lnTo>
                <a:lnTo>
                  <a:pt x="5604373" y="2120899"/>
                </a:lnTo>
                <a:lnTo>
                  <a:pt x="5590528" y="2171699"/>
                </a:lnTo>
                <a:lnTo>
                  <a:pt x="5574256" y="2222499"/>
                </a:lnTo>
                <a:lnTo>
                  <a:pt x="5555654" y="2260599"/>
                </a:lnTo>
                <a:lnTo>
                  <a:pt x="5534818" y="2311399"/>
                </a:lnTo>
                <a:lnTo>
                  <a:pt x="5511845" y="2349499"/>
                </a:lnTo>
                <a:lnTo>
                  <a:pt x="5486829" y="2387599"/>
                </a:lnTo>
                <a:lnTo>
                  <a:pt x="5459868" y="2425699"/>
                </a:lnTo>
                <a:lnTo>
                  <a:pt x="5431058" y="2463799"/>
                </a:lnTo>
                <a:lnTo>
                  <a:pt x="5400495" y="2501899"/>
                </a:lnTo>
                <a:lnTo>
                  <a:pt x="5368275" y="2539999"/>
                </a:lnTo>
                <a:lnTo>
                  <a:pt x="5334494" y="2565399"/>
                </a:lnTo>
                <a:lnTo>
                  <a:pt x="5299248" y="2603499"/>
                </a:lnTo>
                <a:lnTo>
                  <a:pt x="5262635" y="2628899"/>
                </a:lnTo>
                <a:lnTo>
                  <a:pt x="5224749" y="2654299"/>
                </a:lnTo>
                <a:lnTo>
                  <a:pt x="5185687" y="2692399"/>
                </a:lnTo>
                <a:lnTo>
                  <a:pt x="5145546" y="2717799"/>
                </a:lnTo>
                <a:lnTo>
                  <a:pt x="5104421" y="2730499"/>
                </a:lnTo>
                <a:lnTo>
                  <a:pt x="5062409" y="2755899"/>
                </a:lnTo>
                <a:lnTo>
                  <a:pt x="5019605" y="2781299"/>
                </a:lnTo>
                <a:lnTo>
                  <a:pt x="4932010" y="2806699"/>
                </a:lnTo>
                <a:lnTo>
                  <a:pt x="4887410" y="2832099"/>
                </a:lnTo>
                <a:lnTo>
                  <a:pt x="4751557" y="2870199"/>
                </a:lnTo>
                <a:lnTo>
                  <a:pt x="4705909" y="2870199"/>
                </a:lnTo>
                <a:lnTo>
                  <a:pt x="4660239" y="2882899"/>
                </a:lnTo>
                <a:lnTo>
                  <a:pt x="4614644" y="2882899"/>
                </a:lnTo>
                <a:lnTo>
                  <a:pt x="4569219" y="2895599"/>
                </a:lnTo>
                <a:lnTo>
                  <a:pt x="3691893" y="2895599"/>
                </a:lnTo>
                <a:lnTo>
                  <a:pt x="2166204" y="5105399"/>
                </a:lnTo>
                <a:lnTo>
                  <a:pt x="3233118" y="5105399"/>
                </a:lnTo>
                <a:lnTo>
                  <a:pt x="4154097" y="3771899"/>
                </a:lnTo>
                <a:lnTo>
                  <a:pt x="4653251" y="3771899"/>
                </a:lnTo>
                <a:lnTo>
                  <a:pt x="4709658" y="3759199"/>
                </a:lnTo>
                <a:lnTo>
                  <a:pt x="4765264" y="3759199"/>
                </a:lnTo>
                <a:lnTo>
                  <a:pt x="4874062" y="3733799"/>
                </a:lnTo>
                <a:lnTo>
                  <a:pt x="4927247" y="3733799"/>
                </a:lnTo>
                <a:lnTo>
                  <a:pt x="5131804" y="3682999"/>
                </a:lnTo>
                <a:lnTo>
                  <a:pt x="5180879" y="3657599"/>
                </a:lnTo>
                <a:lnTo>
                  <a:pt x="5276529" y="3632199"/>
                </a:lnTo>
                <a:lnTo>
                  <a:pt x="5323095" y="3606799"/>
                </a:lnTo>
                <a:lnTo>
                  <a:pt x="5368818" y="3594099"/>
                </a:lnTo>
                <a:lnTo>
                  <a:pt x="5413694" y="3568699"/>
                </a:lnTo>
                <a:lnTo>
                  <a:pt x="5457719" y="3543299"/>
                </a:lnTo>
                <a:lnTo>
                  <a:pt x="5500889" y="3530599"/>
                </a:lnTo>
                <a:lnTo>
                  <a:pt x="5543202" y="3505199"/>
                </a:lnTo>
                <a:lnTo>
                  <a:pt x="5584652" y="3479799"/>
                </a:lnTo>
                <a:lnTo>
                  <a:pt x="5625237" y="3454399"/>
                </a:lnTo>
                <a:lnTo>
                  <a:pt x="5664954" y="3428999"/>
                </a:lnTo>
                <a:lnTo>
                  <a:pt x="5703797" y="3403599"/>
                </a:lnTo>
                <a:lnTo>
                  <a:pt x="5741764" y="3378199"/>
                </a:lnTo>
                <a:lnTo>
                  <a:pt x="5778852" y="3340099"/>
                </a:lnTo>
                <a:lnTo>
                  <a:pt x="5815055" y="3314699"/>
                </a:lnTo>
                <a:lnTo>
                  <a:pt x="5850372" y="3289299"/>
                </a:lnTo>
                <a:lnTo>
                  <a:pt x="5884798" y="3263899"/>
                </a:lnTo>
                <a:lnTo>
                  <a:pt x="5918329" y="3225799"/>
                </a:lnTo>
                <a:lnTo>
                  <a:pt x="5950962" y="3200399"/>
                </a:lnTo>
                <a:lnTo>
                  <a:pt x="5982694" y="3162299"/>
                </a:lnTo>
                <a:lnTo>
                  <a:pt x="6013520" y="3136899"/>
                </a:lnTo>
                <a:lnTo>
                  <a:pt x="6043437" y="3098799"/>
                </a:lnTo>
                <a:lnTo>
                  <a:pt x="6072442" y="3060699"/>
                </a:lnTo>
                <a:lnTo>
                  <a:pt x="6100530" y="3035299"/>
                </a:lnTo>
                <a:lnTo>
                  <a:pt x="6127699" y="2997199"/>
                </a:lnTo>
                <a:lnTo>
                  <a:pt x="6153944" y="2959099"/>
                </a:lnTo>
                <a:lnTo>
                  <a:pt x="6179262" y="2933699"/>
                </a:lnTo>
                <a:lnTo>
                  <a:pt x="6203649" y="2895599"/>
                </a:lnTo>
                <a:lnTo>
                  <a:pt x="6227102" y="2857499"/>
                </a:lnTo>
                <a:lnTo>
                  <a:pt x="6249617" y="2819399"/>
                </a:lnTo>
                <a:lnTo>
                  <a:pt x="6271190" y="2781299"/>
                </a:lnTo>
                <a:lnTo>
                  <a:pt x="6291818" y="2755899"/>
                </a:lnTo>
                <a:lnTo>
                  <a:pt x="6302967" y="2730499"/>
                </a:lnTo>
                <a:lnTo>
                  <a:pt x="6302967" y="1130299"/>
                </a:lnTo>
                <a:close/>
              </a:path>
              <a:path w="6303009" h="5105400">
                <a:moveTo>
                  <a:pt x="3596901" y="0"/>
                </a:moveTo>
                <a:lnTo>
                  <a:pt x="2529940" y="0"/>
                </a:lnTo>
                <a:lnTo>
                  <a:pt x="2360590" y="241299"/>
                </a:lnTo>
                <a:lnTo>
                  <a:pt x="1897855" y="241299"/>
                </a:lnTo>
                <a:lnTo>
                  <a:pt x="1837780" y="253999"/>
                </a:lnTo>
                <a:lnTo>
                  <a:pt x="1720764" y="253999"/>
                </a:lnTo>
                <a:lnTo>
                  <a:pt x="1663816" y="266699"/>
                </a:lnTo>
                <a:lnTo>
                  <a:pt x="1607901" y="266699"/>
                </a:lnTo>
                <a:lnTo>
                  <a:pt x="1499162" y="292099"/>
                </a:lnTo>
                <a:lnTo>
                  <a:pt x="1293936" y="342899"/>
                </a:lnTo>
                <a:lnTo>
                  <a:pt x="1245161" y="368299"/>
                </a:lnTo>
                <a:lnTo>
                  <a:pt x="1150623" y="393699"/>
                </a:lnTo>
                <a:lnTo>
                  <a:pt x="1104853" y="419099"/>
                </a:lnTo>
                <a:lnTo>
                  <a:pt x="1060077" y="444499"/>
                </a:lnTo>
                <a:lnTo>
                  <a:pt x="1016292" y="457199"/>
                </a:lnTo>
                <a:lnTo>
                  <a:pt x="973494" y="482599"/>
                </a:lnTo>
                <a:lnTo>
                  <a:pt x="931679" y="507999"/>
                </a:lnTo>
                <a:lnTo>
                  <a:pt x="890844" y="533399"/>
                </a:lnTo>
                <a:lnTo>
                  <a:pt x="850985" y="558799"/>
                </a:lnTo>
                <a:lnTo>
                  <a:pt x="812099" y="584199"/>
                </a:lnTo>
                <a:lnTo>
                  <a:pt x="774181" y="609599"/>
                </a:lnTo>
                <a:lnTo>
                  <a:pt x="737228" y="634999"/>
                </a:lnTo>
                <a:lnTo>
                  <a:pt x="701237" y="673099"/>
                </a:lnTo>
                <a:lnTo>
                  <a:pt x="666203" y="698499"/>
                </a:lnTo>
                <a:lnTo>
                  <a:pt x="632124" y="723899"/>
                </a:lnTo>
                <a:lnTo>
                  <a:pt x="598995" y="761999"/>
                </a:lnTo>
                <a:lnTo>
                  <a:pt x="566813" y="787399"/>
                </a:lnTo>
                <a:lnTo>
                  <a:pt x="535574" y="825499"/>
                </a:lnTo>
                <a:lnTo>
                  <a:pt x="505274" y="850899"/>
                </a:lnTo>
                <a:lnTo>
                  <a:pt x="475911" y="888999"/>
                </a:lnTo>
                <a:lnTo>
                  <a:pt x="447480" y="914399"/>
                </a:lnTo>
                <a:lnTo>
                  <a:pt x="419977" y="952499"/>
                </a:lnTo>
                <a:lnTo>
                  <a:pt x="393399" y="990599"/>
                </a:lnTo>
                <a:lnTo>
                  <a:pt x="367742" y="1015999"/>
                </a:lnTo>
                <a:lnTo>
                  <a:pt x="343003" y="1054099"/>
                </a:lnTo>
                <a:lnTo>
                  <a:pt x="319178" y="1092199"/>
                </a:lnTo>
                <a:lnTo>
                  <a:pt x="296263" y="1130299"/>
                </a:lnTo>
                <a:lnTo>
                  <a:pt x="274254" y="1168399"/>
                </a:lnTo>
                <a:lnTo>
                  <a:pt x="253149" y="1193799"/>
                </a:lnTo>
                <a:lnTo>
                  <a:pt x="232943" y="1231899"/>
                </a:lnTo>
                <a:lnTo>
                  <a:pt x="213633" y="1269999"/>
                </a:lnTo>
                <a:lnTo>
                  <a:pt x="195214" y="1308099"/>
                </a:lnTo>
                <a:lnTo>
                  <a:pt x="177684" y="1346199"/>
                </a:lnTo>
                <a:lnTo>
                  <a:pt x="161039" y="1384299"/>
                </a:lnTo>
                <a:lnTo>
                  <a:pt x="145275" y="1422399"/>
                </a:lnTo>
                <a:lnTo>
                  <a:pt x="130388" y="1460499"/>
                </a:lnTo>
                <a:lnTo>
                  <a:pt x="116375" y="1485899"/>
                </a:lnTo>
                <a:lnTo>
                  <a:pt x="103231" y="1523999"/>
                </a:lnTo>
                <a:lnTo>
                  <a:pt x="90955" y="1562099"/>
                </a:lnTo>
                <a:lnTo>
                  <a:pt x="79541" y="1600199"/>
                </a:lnTo>
                <a:lnTo>
                  <a:pt x="68986" y="1638299"/>
                </a:lnTo>
                <a:lnTo>
                  <a:pt x="59287" y="1676399"/>
                </a:lnTo>
                <a:lnTo>
                  <a:pt x="47062" y="1727199"/>
                </a:lnTo>
                <a:lnTo>
                  <a:pt x="36258" y="1777999"/>
                </a:lnTo>
                <a:lnTo>
                  <a:pt x="26869" y="1828799"/>
                </a:lnTo>
                <a:lnTo>
                  <a:pt x="18892" y="1866899"/>
                </a:lnTo>
                <a:lnTo>
                  <a:pt x="12321" y="1917699"/>
                </a:lnTo>
                <a:lnTo>
                  <a:pt x="7151" y="1968499"/>
                </a:lnTo>
                <a:lnTo>
                  <a:pt x="3377" y="2019299"/>
                </a:lnTo>
                <a:lnTo>
                  <a:pt x="995" y="2070099"/>
                </a:lnTo>
                <a:lnTo>
                  <a:pt x="0" y="2120899"/>
                </a:lnTo>
                <a:lnTo>
                  <a:pt x="386" y="2171699"/>
                </a:lnTo>
                <a:lnTo>
                  <a:pt x="2149" y="2222499"/>
                </a:lnTo>
                <a:lnTo>
                  <a:pt x="5285" y="2260599"/>
                </a:lnTo>
                <a:lnTo>
                  <a:pt x="9788" y="2311399"/>
                </a:lnTo>
                <a:lnTo>
                  <a:pt x="15653" y="2362199"/>
                </a:lnTo>
                <a:lnTo>
                  <a:pt x="22876" y="2412999"/>
                </a:lnTo>
                <a:lnTo>
                  <a:pt x="31452" y="2451099"/>
                </a:lnTo>
                <a:lnTo>
                  <a:pt x="41376" y="2501899"/>
                </a:lnTo>
                <a:lnTo>
                  <a:pt x="52642" y="2552699"/>
                </a:lnTo>
                <a:lnTo>
                  <a:pt x="65247" y="2590799"/>
                </a:lnTo>
                <a:lnTo>
                  <a:pt x="79185" y="2641599"/>
                </a:lnTo>
                <a:lnTo>
                  <a:pt x="94452" y="2679699"/>
                </a:lnTo>
                <a:lnTo>
                  <a:pt x="111042" y="2730499"/>
                </a:lnTo>
                <a:lnTo>
                  <a:pt x="128951" y="2768599"/>
                </a:lnTo>
                <a:lnTo>
                  <a:pt x="148174" y="2819399"/>
                </a:lnTo>
                <a:lnTo>
                  <a:pt x="168706" y="2857499"/>
                </a:lnTo>
                <a:lnTo>
                  <a:pt x="190542" y="2895599"/>
                </a:lnTo>
                <a:lnTo>
                  <a:pt x="213677" y="2933699"/>
                </a:lnTo>
                <a:lnTo>
                  <a:pt x="238107" y="2984499"/>
                </a:lnTo>
                <a:lnTo>
                  <a:pt x="263827" y="3022599"/>
                </a:lnTo>
                <a:lnTo>
                  <a:pt x="290832" y="3060699"/>
                </a:lnTo>
                <a:lnTo>
                  <a:pt x="319116" y="3098799"/>
                </a:lnTo>
                <a:lnTo>
                  <a:pt x="358762" y="3149599"/>
                </a:lnTo>
                <a:lnTo>
                  <a:pt x="380147" y="3162299"/>
                </a:lnTo>
                <a:lnTo>
                  <a:pt x="402605" y="3187699"/>
                </a:lnTo>
                <a:lnTo>
                  <a:pt x="450829" y="3238499"/>
                </a:lnTo>
                <a:lnTo>
                  <a:pt x="503618" y="3289299"/>
                </a:lnTo>
                <a:lnTo>
                  <a:pt x="561158" y="3340099"/>
                </a:lnTo>
                <a:lnTo>
                  <a:pt x="591766" y="3365499"/>
                </a:lnTo>
                <a:lnTo>
                  <a:pt x="623631" y="3390899"/>
                </a:lnTo>
                <a:lnTo>
                  <a:pt x="656775" y="3416299"/>
                </a:lnTo>
                <a:lnTo>
                  <a:pt x="691222" y="3441699"/>
                </a:lnTo>
                <a:lnTo>
                  <a:pt x="726994" y="3454399"/>
                </a:lnTo>
                <a:lnTo>
                  <a:pt x="764115" y="3479799"/>
                </a:lnTo>
                <a:lnTo>
                  <a:pt x="802607" y="3505199"/>
                </a:lnTo>
                <a:lnTo>
                  <a:pt x="842494" y="3530599"/>
                </a:lnTo>
                <a:lnTo>
                  <a:pt x="883799" y="3543299"/>
                </a:lnTo>
                <a:lnTo>
                  <a:pt x="926545" y="3568699"/>
                </a:lnTo>
                <a:lnTo>
                  <a:pt x="970754" y="3581399"/>
                </a:lnTo>
                <a:lnTo>
                  <a:pt x="1016450" y="3606799"/>
                </a:lnTo>
                <a:lnTo>
                  <a:pt x="1063655" y="3619499"/>
                </a:lnTo>
                <a:lnTo>
                  <a:pt x="1112394" y="3644899"/>
                </a:lnTo>
                <a:lnTo>
                  <a:pt x="1162688" y="3657599"/>
                </a:lnTo>
                <a:lnTo>
                  <a:pt x="1268036" y="3682999"/>
                </a:lnTo>
                <a:lnTo>
                  <a:pt x="1379883" y="3708399"/>
                </a:lnTo>
                <a:lnTo>
                  <a:pt x="1560244" y="3746499"/>
                </a:lnTo>
                <a:lnTo>
                  <a:pt x="1623813" y="3746499"/>
                </a:lnTo>
                <a:lnTo>
                  <a:pt x="1689146" y="3759199"/>
                </a:lnTo>
                <a:lnTo>
                  <a:pt x="1756264" y="3759199"/>
                </a:lnTo>
                <a:lnTo>
                  <a:pt x="1825192" y="3771899"/>
                </a:lnTo>
                <a:lnTo>
                  <a:pt x="2557364" y="3771899"/>
                </a:lnTo>
                <a:lnTo>
                  <a:pt x="3173441" y="2895599"/>
                </a:lnTo>
                <a:lnTo>
                  <a:pt x="1968567" y="2895599"/>
                </a:lnTo>
                <a:lnTo>
                  <a:pt x="1904351" y="2882899"/>
                </a:lnTo>
                <a:lnTo>
                  <a:pt x="1722182" y="2882899"/>
                </a:lnTo>
                <a:lnTo>
                  <a:pt x="1609695" y="2857499"/>
                </a:lnTo>
                <a:lnTo>
                  <a:pt x="1556209" y="2857499"/>
                </a:lnTo>
                <a:lnTo>
                  <a:pt x="1454864" y="2832099"/>
                </a:lnTo>
                <a:lnTo>
                  <a:pt x="1407051" y="2806699"/>
                </a:lnTo>
                <a:lnTo>
                  <a:pt x="1361175" y="2793999"/>
                </a:lnTo>
                <a:lnTo>
                  <a:pt x="1317260" y="2781299"/>
                </a:lnTo>
                <a:lnTo>
                  <a:pt x="1275328" y="2755899"/>
                </a:lnTo>
                <a:lnTo>
                  <a:pt x="1235401" y="2743199"/>
                </a:lnTo>
                <a:lnTo>
                  <a:pt x="1197504" y="2717799"/>
                </a:lnTo>
                <a:lnTo>
                  <a:pt x="1161658" y="2692399"/>
                </a:lnTo>
                <a:lnTo>
                  <a:pt x="1127887" y="2666999"/>
                </a:lnTo>
                <a:lnTo>
                  <a:pt x="1096214" y="2641599"/>
                </a:lnTo>
                <a:lnTo>
                  <a:pt x="1066661" y="2616199"/>
                </a:lnTo>
                <a:lnTo>
                  <a:pt x="1014009" y="2552699"/>
                </a:lnTo>
                <a:lnTo>
                  <a:pt x="987335" y="2514599"/>
                </a:lnTo>
                <a:lnTo>
                  <a:pt x="963542" y="2476499"/>
                </a:lnTo>
                <a:lnTo>
                  <a:pt x="942649" y="2438399"/>
                </a:lnTo>
                <a:lnTo>
                  <a:pt x="924679" y="2400299"/>
                </a:lnTo>
                <a:lnTo>
                  <a:pt x="909653" y="2349499"/>
                </a:lnTo>
                <a:lnTo>
                  <a:pt x="897591" y="2298699"/>
                </a:lnTo>
                <a:lnTo>
                  <a:pt x="888516" y="2260599"/>
                </a:lnTo>
                <a:lnTo>
                  <a:pt x="882447" y="2209799"/>
                </a:lnTo>
                <a:lnTo>
                  <a:pt x="879406" y="2158999"/>
                </a:lnTo>
                <a:lnTo>
                  <a:pt x="879415" y="2108199"/>
                </a:lnTo>
                <a:lnTo>
                  <a:pt x="882494" y="2057399"/>
                </a:lnTo>
                <a:lnTo>
                  <a:pt x="888664" y="1993899"/>
                </a:lnTo>
                <a:lnTo>
                  <a:pt x="897948" y="1943099"/>
                </a:lnTo>
                <a:lnTo>
                  <a:pt x="910364" y="1892299"/>
                </a:lnTo>
                <a:lnTo>
                  <a:pt x="920723" y="1854199"/>
                </a:lnTo>
                <a:lnTo>
                  <a:pt x="932628" y="1816099"/>
                </a:lnTo>
                <a:lnTo>
                  <a:pt x="946098" y="1777999"/>
                </a:lnTo>
                <a:lnTo>
                  <a:pt x="961146" y="1739899"/>
                </a:lnTo>
                <a:lnTo>
                  <a:pt x="977790" y="1701799"/>
                </a:lnTo>
                <a:lnTo>
                  <a:pt x="996046" y="1663699"/>
                </a:lnTo>
                <a:lnTo>
                  <a:pt x="1015928" y="1638299"/>
                </a:lnTo>
                <a:lnTo>
                  <a:pt x="1037454" y="1600199"/>
                </a:lnTo>
                <a:lnTo>
                  <a:pt x="1060639" y="1562099"/>
                </a:lnTo>
                <a:lnTo>
                  <a:pt x="1085498" y="1523999"/>
                </a:lnTo>
                <a:lnTo>
                  <a:pt x="1112049" y="1498599"/>
                </a:lnTo>
                <a:lnTo>
                  <a:pt x="1140307" y="1460499"/>
                </a:lnTo>
                <a:lnTo>
                  <a:pt x="1170287" y="1435099"/>
                </a:lnTo>
                <a:lnTo>
                  <a:pt x="1202006" y="1396999"/>
                </a:lnTo>
                <a:lnTo>
                  <a:pt x="1235480" y="1371599"/>
                </a:lnTo>
                <a:lnTo>
                  <a:pt x="1270724" y="1346199"/>
                </a:lnTo>
                <a:lnTo>
                  <a:pt x="1307755" y="1308099"/>
                </a:lnTo>
                <a:lnTo>
                  <a:pt x="1346588" y="1282699"/>
                </a:lnTo>
                <a:lnTo>
                  <a:pt x="1387240" y="1257299"/>
                </a:lnTo>
                <a:lnTo>
                  <a:pt x="1429726" y="1244599"/>
                </a:lnTo>
                <a:lnTo>
                  <a:pt x="1474062" y="1219199"/>
                </a:lnTo>
                <a:lnTo>
                  <a:pt x="1520264" y="1206499"/>
                </a:lnTo>
                <a:lnTo>
                  <a:pt x="1568349" y="1181099"/>
                </a:lnTo>
                <a:lnTo>
                  <a:pt x="1670228" y="1155699"/>
                </a:lnTo>
                <a:lnTo>
                  <a:pt x="1779827" y="1130299"/>
                </a:lnTo>
                <a:lnTo>
                  <a:pt x="2822692" y="1130299"/>
                </a:lnTo>
                <a:lnTo>
                  <a:pt x="3596901" y="0"/>
                </a:lnTo>
                <a:close/>
              </a:path>
              <a:path w="6303009" h="5105400">
                <a:moveTo>
                  <a:pt x="4758408" y="253999"/>
                </a:moveTo>
                <a:lnTo>
                  <a:pt x="3957374" y="253999"/>
                </a:lnTo>
                <a:lnTo>
                  <a:pt x="2100177" y="2895599"/>
                </a:lnTo>
                <a:lnTo>
                  <a:pt x="3173441" y="2895599"/>
                </a:lnTo>
                <a:lnTo>
                  <a:pt x="4414523" y="1130299"/>
                </a:lnTo>
                <a:lnTo>
                  <a:pt x="6302967" y="1130299"/>
                </a:lnTo>
                <a:lnTo>
                  <a:pt x="6302967" y="1079499"/>
                </a:lnTo>
                <a:lnTo>
                  <a:pt x="6300946" y="1079499"/>
                </a:lnTo>
                <a:lnTo>
                  <a:pt x="6276512" y="1041399"/>
                </a:lnTo>
                <a:lnTo>
                  <a:pt x="6250788" y="1003299"/>
                </a:lnTo>
                <a:lnTo>
                  <a:pt x="6223781" y="965199"/>
                </a:lnTo>
                <a:lnTo>
                  <a:pt x="6195495" y="927099"/>
                </a:lnTo>
                <a:lnTo>
                  <a:pt x="6155863" y="876299"/>
                </a:lnTo>
                <a:lnTo>
                  <a:pt x="6112032" y="825499"/>
                </a:lnTo>
                <a:lnTo>
                  <a:pt x="6063816" y="774699"/>
                </a:lnTo>
                <a:lnTo>
                  <a:pt x="6011033" y="723899"/>
                </a:lnTo>
                <a:lnTo>
                  <a:pt x="5953498" y="673099"/>
                </a:lnTo>
                <a:lnTo>
                  <a:pt x="5922891" y="647699"/>
                </a:lnTo>
                <a:lnTo>
                  <a:pt x="5891028" y="622299"/>
                </a:lnTo>
                <a:lnTo>
                  <a:pt x="5857884" y="609599"/>
                </a:lnTo>
                <a:lnTo>
                  <a:pt x="5823438" y="584199"/>
                </a:lnTo>
                <a:lnTo>
                  <a:pt x="5787666" y="558799"/>
                </a:lnTo>
                <a:lnTo>
                  <a:pt x="5750545" y="533399"/>
                </a:lnTo>
                <a:lnTo>
                  <a:pt x="5712052" y="507999"/>
                </a:lnTo>
                <a:lnTo>
                  <a:pt x="5672164" y="495299"/>
                </a:lnTo>
                <a:lnTo>
                  <a:pt x="5630859" y="469899"/>
                </a:lnTo>
                <a:lnTo>
                  <a:pt x="5588113" y="457199"/>
                </a:lnTo>
                <a:lnTo>
                  <a:pt x="5543904" y="431799"/>
                </a:lnTo>
                <a:lnTo>
                  <a:pt x="5498207" y="419099"/>
                </a:lnTo>
                <a:lnTo>
                  <a:pt x="5451001" y="393699"/>
                </a:lnTo>
                <a:lnTo>
                  <a:pt x="5402262" y="380999"/>
                </a:lnTo>
                <a:lnTo>
                  <a:pt x="5351968" y="355599"/>
                </a:lnTo>
                <a:lnTo>
                  <a:pt x="5246620" y="330199"/>
                </a:lnTo>
                <a:lnTo>
                  <a:pt x="5076357" y="292099"/>
                </a:lnTo>
                <a:lnTo>
                  <a:pt x="5016246" y="279399"/>
                </a:lnTo>
                <a:lnTo>
                  <a:pt x="4954419" y="279399"/>
                </a:lnTo>
                <a:lnTo>
                  <a:pt x="4890852" y="266699"/>
                </a:lnTo>
                <a:lnTo>
                  <a:pt x="4825523" y="266699"/>
                </a:lnTo>
                <a:lnTo>
                  <a:pt x="4758408" y="253999"/>
                </a:lnTo>
                <a:close/>
              </a:path>
            </a:pathLst>
          </a:custGeom>
          <a:solidFill>
            <a:srgbClr val="F1F1F2"/>
          </a:solidFill>
        </p:spPr>
        <p:txBody>
          <a:bodyPr wrap="square" lIns="0" tIns="0" rIns="0" bIns="0" rtlCol="0"/>
          <a:lstStyle/>
          <a:p>
            <a:endParaRPr/>
          </a:p>
        </p:txBody>
      </p:sp>
      <p:grpSp>
        <p:nvGrpSpPr>
          <p:cNvPr id="41" name="Group 40">
            <a:extLst>
              <a:ext uri="{FF2B5EF4-FFF2-40B4-BE49-F238E27FC236}">
                <a16:creationId xmlns:a16="http://schemas.microsoft.com/office/drawing/2014/main" xmlns="" id="{FEE2B23C-0F4A-E14D-B045-99691AF2B560}"/>
              </a:ext>
            </a:extLst>
          </p:cNvPr>
          <p:cNvGrpSpPr/>
          <p:nvPr/>
        </p:nvGrpSpPr>
        <p:grpSpPr>
          <a:xfrm>
            <a:off x="386950" y="360008"/>
            <a:ext cx="557244" cy="806645"/>
            <a:chOff x="634994" y="480009"/>
            <a:chExt cx="914452" cy="1075526"/>
          </a:xfrm>
        </p:grpSpPr>
        <p:pic>
          <p:nvPicPr>
            <p:cNvPr id="42" name="object 5">
              <a:extLst>
                <a:ext uri="{FF2B5EF4-FFF2-40B4-BE49-F238E27FC236}">
                  <a16:creationId xmlns:a16="http://schemas.microsoft.com/office/drawing/2014/main" xmlns="" id="{3C1635DE-3ACA-3444-B6CF-A7A11997A324}"/>
                </a:ext>
              </a:extLst>
            </p:cNvPr>
            <p:cNvPicPr/>
            <p:nvPr/>
          </p:nvPicPr>
          <p:blipFill>
            <a:blip r:embed="rId2" cstate="print"/>
            <a:stretch>
              <a:fillRect/>
            </a:stretch>
          </p:blipFill>
          <p:spPr>
            <a:xfrm>
              <a:off x="637218" y="1352696"/>
              <a:ext cx="163266" cy="78676"/>
            </a:xfrm>
            <a:prstGeom prst="rect">
              <a:avLst/>
            </a:prstGeom>
          </p:spPr>
        </p:pic>
        <p:pic>
          <p:nvPicPr>
            <p:cNvPr id="43" name="object 6">
              <a:extLst>
                <a:ext uri="{FF2B5EF4-FFF2-40B4-BE49-F238E27FC236}">
                  <a16:creationId xmlns:a16="http://schemas.microsoft.com/office/drawing/2014/main" xmlns="" id="{E186C12B-87BC-7246-9C93-4D8982F295D9}"/>
                </a:ext>
              </a:extLst>
            </p:cNvPr>
            <p:cNvPicPr/>
            <p:nvPr/>
          </p:nvPicPr>
          <p:blipFill>
            <a:blip r:embed="rId3" cstate="print"/>
            <a:stretch>
              <a:fillRect/>
            </a:stretch>
          </p:blipFill>
          <p:spPr>
            <a:xfrm>
              <a:off x="822641" y="1353580"/>
              <a:ext cx="341118" cy="89957"/>
            </a:xfrm>
            <a:prstGeom prst="rect">
              <a:avLst/>
            </a:prstGeom>
          </p:spPr>
        </p:pic>
        <p:sp>
          <p:nvSpPr>
            <p:cNvPr id="44" name="object 7">
              <a:extLst>
                <a:ext uri="{FF2B5EF4-FFF2-40B4-BE49-F238E27FC236}">
                  <a16:creationId xmlns:a16="http://schemas.microsoft.com/office/drawing/2014/main" xmlns="" id="{032E5027-2433-EB45-B6E6-3B92793393CC}"/>
                </a:ext>
              </a:extLst>
            </p:cNvPr>
            <p:cNvSpPr/>
            <p:nvPr/>
          </p:nvSpPr>
          <p:spPr>
            <a:xfrm>
              <a:off x="1192096" y="1353577"/>
              <a:ext cx="62230" cy="77470"/>
            </a:xfrm>
            <a:custGeom>
              <a:avLst/>
              <a:gdLst/>
              <a:ahLst/>
              <a:cxnLst/>
              <a:rect l="l" t="t" r="r" b="b"/>
              <a:pathLst>
                <a:path w="62230" h="77469">
                  <a:moveTo>
                    <a:pt x="10883" y="0"/>
                  </a:moveTo>
                  <a:lnTo>
                    <a:pt x="0" y="0"/>
                  </a:lnTo>
                  <a:lnTo>
                    <a:pt x="0" y="76923"/>
                  </a:lnTo>
                  <a:lnTo>
                    <a:pt x="31750" y="76923"/>
                  </a:lnTo>
                  <a:lnTo>
                    <a:pt x="44600" y="75284"/>
                  </a:lnTo>
                  <a:lnTo>
                    <a:pt x="54124" y="70399"/>
                  </a:lnTo>
                  <a:lnTo>
                    <a:pt x="55698" y="68249"/>
                  </a:lnTo>
                  <a:lnTo>
                    <a:pt x="10883" y="68249"/>
                  </a:lnTo>
                  <a:lnTo>
                    <a:pt x="10883" y="35483"/>
                  </a:lnTo>
                  <a:lnTo>
                    <a:pt x="56574" y="35483"/>
                  </a:lnTo>
                  <a:lnTo>
                    <a:pt x="54738" y="32935"/>
                  </a:lnTo>
                  <a:lnTo>
                    <a:pt x="45848" y="28348"/>
                  </a:lnTo>
                  <a:lnTo>
                    <a:pt x="33731" y="26809"/>
                  </a:lnTo>
                  <a:lnTo>
                    <a:pt x="10883" y="26809"/>
                  </a:lnTo>
                  <a:lnTo>
                    <a:pt x="10883" y="0"/>
                  </a:lnTo>
                  <a:close/>
                </a:path>
                <a:path w="62230" h="77469">
                  <a:moveTo>
                    <a:pt x="56574" y="35483"/>
                  </a:moveTo>
                  <a:lnTo>
                    <a:pt x="44170" y="35483"/>
                  </a:lnTo>
                  <a:lnTo>
                    <a:pt x="51079" y="40436"/>
                  </a:lnTo>
                  <a:lnTo>
                    <a:pt x="51079" y="51320"/>
                  </a:lnTo>
                  <a:lnTo>
                    <a:pt x="49782" y="58643"/>
                  </a:lnTo>
                  <a:lnTo>
                    <a:pt x="45972" y="63942"/>
                  </a:lnTo>
                  <a:lnTo>
                    <a:pt x="39769" y="67163"/>
                  </a:lnTo>
                  <a:lnTo>
                    <a:pt x="31292" y="68249"/>
                  </a:lnTo>
                  <a:lnTo>
                    <a:pt x="55698" y="68249"/>
                  </a:lnTo>
                  <a:lnTo>
                    <a:pt x="60042" y="62318"/>
                  </a:lnTo>
                  <a:lnTo>
                    <a:pt x="62077" y="51092"/>
                  </a:lnTo>
                  <a:lnTo>
                    <a:pt x="60211" y="40531"/>
                  </a:lnTo>
                  <a:lnTo>
                    <a:pt x="56574" y="35483"/>
                  </a:lnTo>
                  <a:close/>
                </a:path>
              </a:pathLst>
            </a:custGeom>
            <a:solidFill>
              <a:srgbClr val="58595B"/>
            </a:solidFill>
          </p:spPr>
          <p:txBody>
            <a:bodyPr wrap="square" lIns="0" tIns="0" rIns="0" bIns="0" rtlCol="0"/>
            <a:lstStyle/>
            <a:p>
              <a:endParaRPr/>
            </a:p>
          </p:txBody>
        </p:sp>
        <p:pic>
          <p:nvPicPr>
            <p:cNvPr id="45" name="object 8">
              <a:extLst>
                <a:ext uri="{FF2B5EF4-FFF2-40B4-BE49-F238E27FC236}">
                  <a16:creationId xmlns:a16="http://schemas.microsoft.com/office/drawing/2014/main" xmlns="" id="{7A50A98C-023B-5544-9D04-890D4761F5E5}"/>
                </a:ext>
              </a:extLst>
            </p:cNvPr>
            <p:cNvPicPr/>
            <p:nvPr/>
          </p:nvPicPr>
          <p:blipFill>
            <a:blip r:embed="rId4" cstate="print"/>
            <a:stretch>
              <a:fillRect/>
            </a:stretch>
          </p:blipFill>
          <p:spPr>
            <a:xfrm>
              <a:off x="1274796" y="1353580"/>
              <a:ext cx="66154" cy="76911"/>
            </a:xfrm>
            <a:prstGeom prst="rect">
              <a:avLst/>
            </a:prstGeom>
          </p:spPr>
        </p:pic>
        <p:pic>
          <p:nvPicPr>
            <p:cNvPr id="46" name="object 9">
              <a:extLst>
                <a:ext uri="{FF2B5EF4-FFF2-40B4-BE49-F238E27FC236}">
                  <a16:creationId xmlns:a16="http://schemas.microsoft.com/office/drawing/2014/main" xmlns="" id="{70EABF96-BDF2-5E4C-8DA4-C46599FF1EF7}"/>
                </a:ext>
              </a:extLst>
            </p:cNvPr>
            <p:cNvPicPr/>
            <p:nvPr/>
          </p:nvPicPr>
          <p:blipFill>
            <a:blip r:embed="rId5" cstate="print"/>
            <a:stretch>
              <a:fillRect/>
            </a:stretch>
          </p:blipFill>
          <p:spPr>
            <a:xfrm>
              <a:off x="1369272" y="1353577"/>
              <a:ext cx="85153" cy="76923"/>
            </a:xfrm>
            <a:prstGeom prst="rect">
              <a:avLst/>
            </a:prstGeom>
          </p:spPr>
        </p:pic>
        <p:sp>
          <p:nvSpPr>
            <p:cNvPr id="47" name="object 10">
              <a:extLst>
                <a:ext uri="{FF2B5EF4-FFF2-40B4-BE49-F238E27FC236}">
                  <a16:creationId xmlns:a16="http://schemas.microsoft.com/office/drawing/2014/main" xmlns="" id="{D79E288B-D5E2-6041-B515-C53138B20834}"/>
                </a:ext>
              </a:extLst>
            </p:cNvPr>
            <p:cNvSpPr/>
            <p:nvPr/>
          </p:nvSpPr>
          <p:spPr>
            <a:xfrm>
              <a:off x="1482771" y="1353580"/>
              <a:ext cx="66675" cy="77470"/>
            </a:xfrm>
            <a:custGeom>
              <a:avLst/>
              <a:gdLst/>
              <a:ahLst/>
              <a:cxnLst/>
              <a:rect l="l" t="t" r="r" b="b"/>
              <a:pathLst>
                <a:path w="66675" h="77469">
                  <a:moveTo>
                    <a:pt x="66471" y="0"/>
                  </a:moveTo>
                  <a:lnTo>
                    <a:pt x="56349" y="0"/>
                  </a:lnTo>
                  <a:lnTo>
                    <a:pt x="10871" y="59334"/>
                  </a:lnTo>
                  <a:lnTo>
                    <a:pt x="10871" y="0"/>
                  </a:lnTo>
                  <a:lnTo>
                    <a:pt x="0" y="0"/>
                  </a:lnTo>
                  <a:lnTo>
                    <a:pt x="0" y="76911"/>
                  </a:lnTo>
                  <a:lnTo>
                    <a:pt x="10096" y="76911"/>
                  </a:lnTo>
                  <a:lnTo>
                    <a:pt x="55689" y="17691"/>
                  </a:lnTo>
                  <a:lnTo>
                    <a:pt x="55689" y="76911"/>
                  </a:lnTo>
                  <a:lnTo>
                    <a:pt x="66471" y="76911"/>
                  </a:lnTo>
                  <a:lnTo>
                    <a:pt x="66471" y="0"/>
                  </a:lnTo>
                  <a:close/>
                </a:path>
              </a:pathLst>
            </a:custGeom>
            <a:solidFill>
              <a:srgbClr val="58595B"/>
            </a:solidFill>
          </p:spPr>
          <p:txBody>
            <a:bodyPr wrap="square" lIns="0" tIns="0" rIns="0" bIns="0" rtlCol="0"/>
            <a:lstStyle/>
            <a:p>
              <a:endParaRPr/>
            </a:p>
          </p:txBody>
        </p:sp>
        <p:pic>
          <p:nvPicPr>
            <p:cNvPr id="48" name="object 11">
              <a:extLst>
                <a:ext uri="{FF2B5EF4-FFF2-40B4-BE49-F238E27FC236}">
                  <a16:creationId xmlns:a16="http://schemas.microsoft.com/office/drawing/2014/main" xmlns="" id="{3EA55FC9-49BF-9649-B554-DB0BA07059FD}"/>
                </a:ext>
              </a:extLst>
            </p:cNvPr>
            <p:cNvPicPr/>
            <p:nvPr/>
          </p:nvPicPr>
          <p:blipFill>
            <a:blip r:embed="rId6" cstate="print"/>
            <a:stretch>
              <a:fillRect/>
            </a:stretch>
          </p:blipFill>
          <p:spPr>
            <a:xfrm>
              <a:off x="634994" y="1464464"/>
              <a:ext cx="188554" cy="82626"/>
            </a:xfrm>
            <a:prstGeom prst="rect">
              <a:avLst/>
            </a:prstGeom>
          </p:spPr>
        </p:pic>
        <p:pic>
          <p:nvPicPr>
            <p:cNvPr id="49" name="object 12">
              <a:extLst>
                <a:ext uri="{FF2B5EF4-FFF2-40B4-BE49-F238E27FC236}">
                  <a16:creationId xmlns:a16="http://schemas.microsoft.com/office/drawing/2014/main" xmlns="" id="{361E00FA-8DE8-6C45-8EF4-C0494204D072}"/>
                </a:ext>
              </a:extLst>
            </p:cNvPr>
            <p:cNvPicPr/>
            <p:nvPr/>
          </p:nvPicPr>
          <p:blipFill>
            <a:blip r:embed="rId7" cstate="print"/>
            <a:stretch>
              <a:fillRect/>
            </a:stretch>
          </p:blipFill>
          <p:spPr>
            <a:xfrm>
              <a:off x="845724" y="1467309"/>
              <a:ext cx="164275" cy="88226"/>
            </a:xfrm>
            <a:prstGeom prst="rect">
              <a:avLst/>
            </a:prstGeom>
          </p:spPr>
        </p:pic>
        <p:pic>
          <p:nvPicPr>
            <p:cNvPr id="50" name="object 13">
              <a:extLst>
                <a:ext uri="{FF2B5EF4-FFF2-40B4-BE49-F238E27FC236}">
                  <a16:creationId xmlns:a16="http://schemas.microsoft.com/office/drawing/2014/main" xmlns="" id="{BB443951-6FE8-E247-B5B9-FE7B385CDDEC}"/>
                </a:ext>
              </a:extLst>
            </p:cNvPr>
            <p:cNvPicPr/>
            <p:nvPr/>
          </p:nvPicPr>
          <p:blipFill>
            <a:blip r:embed="rId8" cstate="print"/>
            <a:stretch>
              <a:fillRect/>
            </a:stretch>
          </p:blipFill>
          <p:spPr>
            <a:xfrm>
              <a:off x="1057757" y="1466442"/>
              <a:ext cx="319289" cy="78663"/>
            </a:xfrm>
            <a:prstGeom prst="rect">
              <a:avLst/>
            </a:prstGeom>
          </p:spPr>
        </p:pic>
        <p:pic>
          <p:nvPicPr>
            <p:cNvPr id="51" name="object 14">
              <a:extLst>
                <a:ext uri="{FF2B5EF4-FFF2-40B4-BE49-F238E27FC236}">
                  <a16:creationId xmlns:a16="http://schemas.microsoft.com/office/drawing/2014/main" xmlns="" id="{3743B841-5E81-3446-A1CA-C8E1E56C8F4C}"/>
                </a:ext>
              </a:extLst>
            </p:cNvPr>
            <p:cNvPicPr/>
            <p:nvPr/>
          </p:nvPicPr>
          <p:blipFill>
            <a:blip r:embed="rId9" cstate="print"/>
            <a:stretch>
              <a:fillRect/>
            </a:stretch>
          </p:blipFill>
          <p:spPr>
            <a:xfrm>
              <a:off x="1396605" y="1467312"/>
              <a:ext cx="66471" cy="76911"/>
            </a:xfrm>
            <a:prstGeom prst="rect">
              <a:avLst/>
            </a:prstGeom>
          </p:spPr>
        </p:pic>
        <p:pic>
          <p:nvPicPr>
            <p:cNvPr id="52" name="object 15">
              <a:extLst>
                <a:ext uri="{FF2B5EF4-FFF2-40B4-BE49-F238E27FC236}">
                  <a16:creationId xmlns:a16="http://schemas.microsoft.com/office/drawing/2014/main" xmlns="" id="{9C486396-18B6-7B4F-A00A-9A37847AC9FD}"/>
                </a:ext>
              </a:extLst>
            </p:cNvPr>
            <p:cNvPicPr/>
            <p:nvPr/>
          </p:nvPicPr>
          <p:blipFill>
            <a:blip r:embed="rId10" cstate="print"/>
            <a:stretch>
              <a:fillRect/>
            </a:stretch>
          </p:blipFill>
          <p:spPr>
            <a:xfrm>
              <a:off x="1482771" y="1467312"/>
              <a:ext cx="66471" cy="76911"/>
            </a:xfrm>
            <a:prstGeom prst="rect">
              <a:avLst/>
            </a:prstGeom>
          </p:spPr>
        </p:pic>
        <p:sp>
          <p:nvSpPr>
            <p:cNvPr id="53" name="object 16">
              <a:extLst>
                <a:ext uri="{FF2B5EF4-FFF2-40B4-BE49-F238E27FC236}">
                  <a16:creationId xmlns:a16="http://schemas.microsoft.com/office/drawing/2014/main" xmlns="" id="{3A4550FC-9534-AB46-8C15-F6BF1CB0DD73}"/>
                </a:ext>
              </a:extLst>
            </p:cNvPr>
            <p:cNvSpPr/>
            <p:nvPr/>
          </p:nvSpPr>
          <p:spPr>
            <a:xfrm>
              <a:off x="1489430" y="1331849"/>
              <a:ext cx="54610" cy="8255"/>
            </a:xfrm>
            <a:custGeom>
              <a:avLst/>
              <a:gdLst/>
              <a:ahLst/>
              <a:cxnLst/>
              <a:rect l="l" t="t" r="r" b="b"/>
              <a:pathLst>
                <a:path w="54609" h="8255">
                  <a:moveTo>
                    <a:pt x="54533" y="0"/>
                  </a:moveTo>
                  <a:lnTo>
                    <a:pt x="0" y="0"/>
                  </a:lnTo>
                  <a:lnTo>
                    <a:pt x="0" y="8115"/>
                  </a:lnTo>
                  <a:lnTo>
                    <a:pt x="54533" y="8115"/>
                  </a:lnTo>
                  <a:lnTo>
                    <a:pt x="54533" y="0"/>
                  </a:lnTo>
                  <a:close/>
                </a:path>
              </a:pathLst>
            </a:custGeom>
            <a:solidFill>
              <a:srgbClr val="58595B"/>
            </a:solidFill>
          </p:spPr>
          <p:txBody>
            <a:bodyPr wrap="square" lIns="0" tIns="0" rIns="0" bIns="0" rtlCol="0"/>
            <a:lstStyle/>
            <a:p>
              <a:endParaRPr/>
            </a:p>
          </p:txBody>
        </p:sp>
        <p:pic>
          <p:nvPicPr>
            <p:cNvPr id="54" name="object 17">
              <a:extLst>
                <a:ext uri="{FF2B5EF4-FFF2-40B4-BE49-F238E27FC236}">
                  <a16:creationId xmlns:a16="http://schemas.microsoft.com/office/drawing/2014/main" xmlns="" id="{812A9633-9586-A64D-9761-4528FA32B53D}"/>
                </a:ext>
              </a:extLst>
            </p:cNvPr>
            <p:cNvPicPr/>
            <p:nvPr/>
          </p:nvPicPr>
          <p:blipFill>
            <a:blip r:embed="rId11" cstate="print"/>
            <a:stretch>
              <a:fillRect/>
            </a:stretch>
          </p:blipFill>
          <p:spPr>
            <a:xfrm>
              <a:off x="644093" y="480009"/>
              <a:ext cx="895848" cy="769188"/>
            </a:xfrm>
            <a:prstGeom prst="rect">
              <a:avLst/>
            </a:prstGeom>
          </p:spPr>
        </p:pic>
      </p:grpSp>
      <p:sp>
        <p:nvSpPr>
          <p:cNvPr id="55" name="object 18">
            <a:extLst>
              <a:ext uri="{FF2B5EF4-FFF2-40B4-BE49-F238E27FC236}">
                <a16:creationId xmlns:a16="http://schemas.microsoft.com/office/drawing/2014/main" xmlns="" id="{BFB41907-EC50-D341-9E30-FF85C90895F5}"/>
              </a:ext>
            </a:extLst>
          </p:cNvPr>
          <p:cNvSpPr txBox="1">
            <a:spLocks noGrp="1"/>
          </p:cNvSpPr>
          <p:nvPr>
            <p:ph type="sldNum" sz="quarter" idx="4294967295"/>
          </p:nvPr>
        </p:nvSpPr>
        <p:spPr>
          <a:xfrm>
            <a:off x="9684980" y="6629639"/>
            <a:ext cx="97899" cy="190917"/>
          </a:xfrm>
          <a:prstGeom prst="rect">
            <a:avLst/>
          </a:prstGeom>
        </p:spPr>
        <p:txBody>
          <a:bodyPr vert="horz" wrap="square" lIns="0" tIns="6191" rIns="0" bIns="0" rtlCol="0">
            <a:spAutoFit/>
          </a:bodyPr>
          <a:lstStyle/>
          <a:p>
            <a:pPr marL="28575">
              <a:spcBef>
                <a:spcPts val="49"/>
              </a:spcBef>
            </a:pPr>
            <a:fld id="{81D60167-4931-47E6-BA6A-407CBD079E47}" type="slidenum">
              <a:rPr dirty="0"/>
              <a:pPr marL="28575">
                <a:spcBef>
                  <a:spcPts val="49"/>
                </a:spcBef>
              </a:pPr>
              <a:t>8</a:t>
            </a:fld>
            <a:endParaRPr dirty="0"/>
          </a:p>
        </p:txBody>
      </p:sp>
      <p:sp>
        <p:nvSpPr>
          <p:cNvPr id="56" name="AutoShape 13"/>
          <p:cNvSpPr>
            <a:spLocks noChangeArrowheads="1"/>
          </p:cNvSpPr>
          <p:nvPr/>
        </p:nvSpPr>
        <p:spPr bwMode="auto">
          <a:xfrm>
            <a:off x="1797879" y="1424367"/>
            <a:ext cx="7318942" cy="426430"/>
          </a:xfrm>
          <a:prstGeom prst="roundRect">
            <a:avLst>
              <a:gd name="adj" fmla="val 16667"/>
            </a:avLst>
          </a:prstGeom>
          <a:solidFill>
            <a:schemeClr val="bg1"/>
          </a:solidFill>
          <a:ln w="3175" cap="rnd">
            <a:solidFill>
              <a:schemeClr val="tx1"/>
            </a:solidFill>
            <a:prstDash val="sysDot"/>
            <a:round/>
            <a:headEnd/>
            <a:tailEnd/>
          </a:ln>
          <a:effectLst>
            <a:prstShdw prst="shdw17" dist="17961" dir="2700000">
              <a:srgbClr val="997949"/>
            </a:prstShdw>
          </a:effectLst>
          <a:scene3d>
            <a:camera prst="orthographicFront"/>
            <a:lightRig rig="threePt" dir="t"/>
          </a:scene3d>
          <a:sp3d>
            <a:bevelT/>
          </a:sp3d>
        </p:spPr>
        <p:txBody>
          <a:bodyPr wrap="none" anchor="ctr"/>
          <a:lstStyle/>
          <a:p>
            <a:pPr algn="ctr">
              <a:defRPr/>
            </a:pPr>
            <a:r>
              <a:rPr lang="ru-RU" sz="2000" b="1" dirty="0" smtClean="0">
                <a:latin typeface="Montserrat Light" pitchFamily="2" charset="-52"/>
              </a:rPr>
              <a:t>Страхователь направляет в ОСФР</a:t>
            </a:r>
            <a:endParaRPr lang="ru-RU" sz="2000" b="1" dirty="0">
              <a:latin typeface="Montserrat Light" pitchFamily="2" charset="-52"/>
            </a:endParaRPr>
          </a:p>
        </p:txBody>
      </p:sp>
      <p:sp>
        <p:nvSpPr>
          <p:cNvPr id="57" name="Стрелка вниз 56"/>
          <p:cNvSpPr/>
          <p:nvPr/>
        </p:nvSpPr>
        <p:spPr>
          <a:xfrm>
            <a:off x="1797879" y="1919784"/>
            <a:ext cx="406300" cy="444689"/>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58" name="Стрелка вниз 57"/>
          <p:cNvSpPr/>
          <p:nvPr/>
        </p:nvSpPr>
        <p:spPr>
          <a:xfrm>
            <a:off x="4870353" y="1919418"/>
            <a:ext cx="406301" cy="44505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59" name="AutoShape 13"/>
          <p:cNvSpPr>
            <a:spLocks noChangeArrowheads="1"/>
          </p:cNvSpPr>
          <p:nvPr/>
        </p:nvSpPr>
        <p:spPr bwMode="auto">
          <a:xfrm>
            <a:off x="446132" y="2404362"/>
            <a:ext cx="2902198" cy="1816726"/>
          </a:xfrm>
          <a:prstGeom prst="roundRect">
            <a:avLst>
              <a:gd name="adj" fmla="val 16667"/>
            </a:avLst>
          </a:prstGeom>
          <a:solidFill>
            <a:schemeClr val="bg1"/>
          </a:solidFill>
          <a:ln w="3175" cap="rnd">
            <a:solidFill>
              <a:schemeClr val="tx1"/>
            </a:solidFill>
            <a:prstDash val="sysDot"/>
            <a:round/>
            <a:headEnd/>
            <a:tailEnd/>
          </a:ln>
          <a:effectLst>
            <a:prstShdw prst="shdw17" dist="17961" dir="2700000">
              <a:srgbClr val="997949"/>
            </a:prstShdw>
          </a:effectLst>
          <a:scene3d>
            <a:camera prst="orthographicFront"/>
            <a:lightRig rig="threePt" dir="t"/>
          </a:scene3d>
          <a:sp3d>
            <a:bevelT/>
          </a:sp3d>
        </p:spPr>
        <p:txBody>
          <a:bodyPr wrap="none" anchor="t"/>
          <a:lstStyle/>
          <a:p>
            <a:pPr algn="ctr">
              <a:defRPr/>
            </a:pPr>
            <a:r>
              <a:rPr lang="ru-RU" b="1" dirty="0" smtClean="0">
                <a:solidFill>
                  <a:srgbClr val="C00000"/>
                </a:solidFill>
                <a:latin typeface="Times New Roman" panose="02020603050405020304" pitchFamily="18" charset="0"/>
                <a:cs typeface="Times New Roman" panose="02020603050405020304" pitchFamily="18" charset="0"/>
              </a:rPr>
              <a:t>До 1 августа </a:t>
            </a:r>
          </a:p>
          <a:p>
            <a:pPr algn="ctr">
              <a:defRPr/>
            </a:pPr>
            <a:r>
              <a:rPr lang="ru-RU" dirty="0" smtClean="0">
                <a:latin typeface="Times New Roman" panose="02020603050405020304" pitchFamily="18" charset="0"/>
                <a:cs typeface="Times New Roman" panose="02020603050405020304" pitchFamily="18" charset="0"/>
              </a:rPr>
              <a:t>Заявление о ФОПМ и </a:t>
            </a:r>
          </a:p>
          <a:p>
            <a:pPr algn="ctr">
              <a:defRPr/>
            </a:pPr>
            <a:r>
              <a:rPr lang="ru-RU" dirty="0" smtClean="0">
                <a:latin typeface="Times New Roman" panose="02020603050405020304" pitchFamily="18" charset="0"/>
                <a:cs typeface="Times New Roman" panose="02020603050405020304" pitchFamily="18" charset="0"/>
              </a:rPr>
              <a:t>полный комплект</a:t>
            </a:r>
          </a:p>
          <a:p>
            <a:pPr algn="ctr">
              <a:defRPr/>
            </a:pPr>
            <a:r>
              <a:rPr lang="ru-RU" dirty="0" smtClean="0">
                <a:latin typeface="Times New Roman" panose="02020603050405020304" pitchFamily="18" charset="0"/>
                <a:cs typeface="Times New Roman" panose="02020603050405020304" pitchFamily="18" charset="0"/>
              </a:rPr>
              <a:t> обосновывающих</a:t>
            </a:r>
          </a:p>
          <a:p>
            <a:pPr algn="ctr">
              <a:defRPr/>
            </a:pPr>
            <a:r>
              <a:rPr lang="ru-RU" dirty="0" smtClean="0">
                <a:latin typeface="Times New Roman" panose="02020603050405020304" pitchFamily="18" charset="0"/>
                <a:cs typeface="Times New Roman" panose="02020603050405020304" pitchFamily="18" charset="0"/>
              </a:rPr>
              <a:t>документов</a:t>
            </a:r>
            <a:endParaRPr lang="ru-RU" dirty="0">
              <a:latin typeface="Times New Roman" panose="02020603050405020304" pitchFamily="18" charset="0"/>
              <a:cs typeface="Times New Roman" panose="02020603050405020304" pitchFamily="18" charset="0"/>
            </a:endParaRPr>
          </a:p>
        </p:txBody>
      </p:sp>
      <p:sp>
        <p:nvSpPr>
          <p:cNvPr id="61" name="AutoShape 13"/>
          <p:cNvSpPr>
            <a:spLocks noChangeArrowheads="1"/>
          </p:cNvSpPr>
          <p:nvPr/>
        </p:nvSpPr>
        <p:spPr bwMode="auto">
          <a:xfrm>
            <a:off x="3749564" y="2390989"/>
            <a:ext cx="2973457" cy="1830099"/>
          </a:xfrm>
          <a:prstGeom prst="roundRect">
            <a:avLst>
              <a:gd name="adj" fmla="val 16667"/>
            </a:avLst>
          </a:prstGeom>
          <a:solidFill>
            <a:schemeClr val="bg1"/>
          </a:solidFill>
          <a:ln w="3175" cap="rnd">
            <a:solidFill>
              <a:schemeClr val="tx1"/>
            </a:solidFill>
            <a:prstDash val="sysDot"/>
            <a:round/>
            <a:headEnd/>
            <a:tailEnd/>
          </a:ln>
          <a:effectLst>
            <a:prstShdw prst="shdw17" dist="17961" dir="2700000">
              <a:srgbClr val="997949"/>
            </a:prstShdw>
          </a:effectLst>
          <a:scene3d>
            <a:camera prst="orthographicFront"/>
            <a:lightRig rig="threePt" dir="t"/>
          </a:scene3d>
          <a:sp3d>
            <a:bevelT/>
          </a:sp3d>
        </p:spPr>
        <p:txBody>
          <a:bodyPr wrap="none" anchor="t"/>
          <a:lstStyle/>
          <a:p>
            <a:pPr algn="ctr">
              <a:defRPr/>
            </a:pPr>
            <a:r>
              <a:rPr lang="ru-RU" b="1" dirty="0">
                <a:solidFill>
                  <a:srgbClr val="C00000"/>
                </a:solidFill>
                <a:latin typeface="Times New Roman" panose="02020603050405020304" pitchFamily="18" charset="0"/>
                <a:cs typeface="Times New Roman" panose="02020603050405020304" pitchFamily="18" charset="0"/>
              </a:rPr>
              <a:t>До </a:t>
            </a:r>
            <a:r>
              <a:rPr lang="ru-RU" b="1" dirty="0" smtClean="0">
                <a:solidFill>
                  <a:srgbClr val="C00000"/>
                </a:solidFill>
                <a:latin typeface="Times New Roman" panose="02020603050405020304" pitchFamily="18" charset="0"/>
                <a:cs typeface="Times New Roman" panose="02020603050405020304" pitchFamily="18" charset="0"/>
              </a:rPr>
              <a:t>20 ноября</a:t>
            </a:r>
            <a:endParaRPr lang="ru-RU" b="1" dirty="0">
              <a:solidFill>
                <a:srgbClr val="C00000"/>
              </a:solidFill>
              <a:latin typeface="Times New Roman" panose="02020603050405020304" pitchFamily="18" charset="0"/>
              <a:cs typeface="Times New Roman" panose="02020603050405020304" pitchFamily="18" charset="0"/>
            </a:endParaRPr>
          </a:p>
          <a:p>
            <a:pPr algn="ctr">
              <a:defRPr/>
            </a:pPr>
            <a:r>
              <a:rPr lang="ru-RU" dirty="0">
                <a:latin typeface="Times New Roman" panose="02020603050405020304" pitchFamily="18" charset="0"/>
                <a:cs typeface="Times New Roman" panose="02020603050405020304" pitchFamily="18" charset="0"/>
              </a:rPr>
              <a:t>Заявление о </a:t>
            </a:r>
            <a:r>
              <a:rPr lang="ru-RU" dirty="0" smtClean="0">
                <a:latin typeface="Times New Roman" panose="02020603050405020304" pitchFamily="18" charset="0"/>
                <a:cs typeface="Times New Roman" panose="02020603050405020304" pitchFamily="18" charset="0"/>
              </a:rPr>
              <a:t>внесение </a:t>
            </a:r>
          </a:p>
          <a:p>
            <a:pPr algn="ctr">
              <a:defRPr/>
            </a:pPr>
            <a:r>
              <a:rPr lang="ru-RU" dirty="0" smtClean="0">
                <a:latin typeface="Times New Roman" panose="02020603050405020304" pitchFamily="18" charset="0"/>
                <a:cs typeface="Times New Roman" panose="02020603050405020304" pitchFamily="18" charset="0"/>
              </a:rPr>
              <a:t>изменений в план  ФОПМ </a:t>
            </a:r>
            <a:r>
              <a:rPr lang="ru-RU" dirty="0">
                <a:latin typeface="Times New Roman" panose="02020603050405020304" pitchFamily="18" charset="0"/>
                <a:cs typeface="Times New Roman" panose="02020603050405020304" pitchFamily="18" charset="0"/>
              </a:rPr>
              <a:t>и </a:t>
            </a:r>
          </a:p>
          <a:p>
            <a:pPr algn="ctr">
              <a:defRPr/>
            </a:pPr>
            <a:r>
              <a:rPr lang="ru-RU" dirty="0">
                <a:latin typeface="Times New Roman" panose="02020603050405020304" pitchFamily="18" charset="0"/>
                <a:cs typeface="Times New Roman" panose="02020603050405020304" pitchFamily="18" charset="0"/>
              </a:rPr>
              <a:t>полный комплект </a:t>
            </a:r>
            <a:endParaRPr lang="ru-RU" dirty="0" smtClean="0">
              <a:latin typeface="Times New Roman" panose="02020603050405020304" pitchFamily="18" charset="0"/>
              <a:cs typeface="Times New Roman" panose="02020603050405020304" pitchFamily="18" charset="0"/>
            </a:endParaRPr>
          </a:p>
          <a:p>
            <a:pPr algn="ctr">
              <a:defRPr/>
            </a:pPr>
            <a:r>
              <a:rPr lang="ru-RU" dirty="0" smtClean="0">
                <a:latin typeface="Times New Roman" panose="02020603050405020304" pitchFamily="18" charset="0"/>
                <a:cs typeface="Times New Roman" panose="02020603050405020304" pitchFamily="18" charset="0"/>
              </a:rPr>
              <a:t>обосновывающих</a:t>
            </a:r>
            <a:endParaRPr lang="ru-RU" dirty="0">
              <a:latin typeface="Times New Roman" panose="02020603050405020304" pitchFamily="18" charset="0"/>
              <a:cs typeface="Times New Roman" panose="02020603050405020304" pitchFamily="18" charset="0"/>
            </a:endParaRPr>
          </a:p>
          <a:p>
            <a:pPr algn="ctr">
              <a:defRPr/>
            </a:pPr>
            <a:r>
              <a:rPr lang="ru-RU" dirty="0">
                <a:latin typeface="Times New Roman" panose="02020603050405020304" pitchFamily="18" charset="0"/>
                <a:cs typeface="Times New Roman" panose="02020603050405020304" pitchFamily="18" charset="0"/>
              </a:rPr>
              <a:t>документов</a:t>
            </a:r>
          </a:p>
        </p:txBody>
      </p:sp>
      <p:sp>
        <p:nvSpPr>
          <p:cNvPr id="70" name="Стрелка вниз 69"/>
          <p:cNvSpPr/>
          <p:nvPr/>
        </p:nvSpPr>
        <p:spPr>
          <a:xfrm rot="10800000">
            <a:off x="4820746" y="5733256"/>
            <a:ext cx="415547" cy="314067"/>
          </a:xfrm>
          <a:prstGeom prst="downArrow">
            <a:avLst/>
          </a:prstGeom>
          <a:solidFill>
            <a:srgbClr val="C00000"/>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ru-RU">
              <a:solidFill>
                <a:srgbClr val="C00000"/>
              </a:solidFill>
            </a:endParaRPr>
          </a:p>
        </p:txBody>
      </p:sp>
      <p:sp>
        <p:nvSpPr>
          <p:cNvPr id="71" name="AutoShape 13"/>
          <p:cNvSpPr>
            <a:spLocks noChangeArrowheads="1"/>
          </p:cNvSpPr>
          <p:nvPr/>
        </p:nvSpPr>
        <p:spPr bwMode="auto">
          <a:xfrm>
            <a:off x="537454" y="4698531"/>
            <a:ext cx="9212120" cy="1000132"/>
          </a:xfrm>
          <a:prstGeom prst="roundRect">
            <a:avLst>
              <a:gd name="adj" fmla="val 16667"/>
            </a:avLst>
          </a:prstGeom>
          <a:solidFill>
            <a:schemeClr val="bg1"/>
          </a:solidFill>
          <a:ln w="3175" cap="rnd">
            <a:solidFill>
              <a:schemeClr val="tx1"/>
            </a:solidFill>
            <a:prstDash val="sysDot"/>
            <a:round/>
            <a:headEnd/>
            <a:tailEnd/>
          </a:ln>
          <a:effectLst>
            <a:prstShdw prst="shdw17" dist="17961" dir="2700000">
              <a:srgbClr val="997949"/>
            </a:prstShdw>
          </a:effectLst>
          <a:scene3d>
            <a:camera prst="orthographicFront"/>
            <a:lightRig rig="threePt" dir="t"/>
          </a:scene3d>
          <a:sp3d>
            <a:bevelT/>
          </a:sp3d>
        </p:spPr>
        <p:txBody>
          <a:bodyPr wrap="none" anchor="t"/>
          <a:lstStyle/>
          <a:p>
            <a:pPr algn="ctr">
              <a:buFont typeface="Wingdings" pitchFamily="2" charset="2"/>
              <a:buChar char="ü"/>
              <a:defRPr/>
            </a:pPr>
            <a:r>
              <a:rPr lang="ru-RU" sz="1600" b="1" dirty="0" smtClean="0">
                <a:solidFill>
                  <a:srgbClr val="C00000"/>
                </a:solidFill>
                <a:latin typeface="Montserrat Medium" pitchFamily="2" charset="-52"/>
              </a:rPr>
              <a:t>Решение о финансовом обеспечении предупредительных мер (либо отказе) </a:t>
            </a:r>
          </a:p>
          <a:p>
            <a:pPr algn="ctr">
              <a:buFont typeface="Wingdings" pitchFamily="2" charset="2"/>
              <a:buChar char="ü"/>
              <a:defRPr/>
            </a:pPr>
            <a:r>
              <a:rPr lang="ru-RU" sz="1600" b="1" dirty="0" smtClean="0">
                <a:solidFill>
                  <a:srgbClr val="C00000"/>
                </a:solidFill>
                <a:latin typeface="Montserrat Medium" pitchFamily="2" charset="-52"/>
              </a:rPr>
              <a:t>Решение о внесении изменений в план ФОПМ (либо отказе)</a:t>
            </a:r>
          </a:p>
          <a:p>
            <a:pPr algn="ctr">
              <a:buFont typeface="Wingdings" pitchFamily="2" charset="2"/>
              <a:buChar char="ü"/>
              <a:defRPr/>
            </a:pPr>
            <a:r>
              <a:rPr lang="ru-RU" sz="1600" b="1" dirty="0" smtClean="0">
                <a:solidFill>
                  <a:srgbClr val="C00000"/>
                </a:solidFill>
                <a:latin typeface="Montserrat Medium" pitchFamily="2" charset="-52"/>
              </a:rPr>
              <a:t>Возмещении произведенных расходов (либо отказе)</a:t>
            </a:r>
            <a:endParaRPr lang="ru-RU" sz="1600" b="1" dirty="0">
              <a:solidFill>
                <a:srgbClr val="C00000"/>
              </a:solidFill>
              <a:latin typeface="Montserrat Medium" pitchFamily="2" charset="-52"/>
            </a:endParaRPr>
          </a:p>
        </p:txBody>
      </p:sp>
      <p:sp>
        <p:nvSpPr>
          <p:cNvPr id="35" name="TextBox 34"/>
          <p:cNvSpPr txBox="1"/>
          <p:nvPr/>
        </p:nvSpPr>
        <p:spPr>
          <a:xfrm>
            <a:off x="1243742" y="888204"/>
            <a:ext cx="8311753" cy="369332"/>
          </a:xfrm>
          <a:prstGeom prst="rect">
            <a:avLst/>
          </a:prstGeom>
          <a:noFill/>
          <a:ln>
            <a:solidFill>
              <a:schemeClr val="bg1"/>
            </a:solidFill>
          </a:ln>
        </p:spPr>
        <p:txBody>
          <a:bodyPr wrap="square" rtlCol="0">
            <a:spAutoFit/>
          </a:bodyPr>
          <a:lstStyle/>
          <a:p>
            <a:pPr algn="ctr"/>
            <a:r>
              <a:rPr lang="ru-RU" b="1" dirty="0">
                <a:solidFill>
                  <a:schemeClr val="tx2">
                    <a:lumMod val="75000"/>
                  </a:schemeClr>
                </a:solidFill>
                <a:latin typeface="Times New Roman" panose="02020603050405020304" pitchFamily="18" charset="0"/>
                <a:cs typeface="Times New Roman" panose="02020603050405020304" pitchFamily="18" charset="0"/>
              </a:rPr>
              <a:t>Приказ Минтруда России от 14.07.2021 № </a:t>
            </a:r>
            <a:r>
              <a:rPr lang="ru-RU" b="1" dirty="0" smtClean="0">
                <a:solidFill>
                  <a:schemeClr val="tx2">
                    <a:lumMod val="75000"/>
                  </a:schemeClr>
                </a:solidFill>
                <a:latin typeface="Times New Roman" panose="02020603050405020304" pitchFamily="18" charset="0"/>
                <a:cs typeface="Times New Roman" panose="02020603050405020304" pitchFamily="18" charset="0"/>
              </a:rPr>
              <a:t>467н</a:t>
            </a:r>
            <a:endParaRPr lang="ru-RU" b="1" dirty="0">
              <a:solidFill>
                <a:schemeClr val="tx2">
                  <a:lumMod val="75000"/>
                </a:schemeClr>
              </a:solidFill>
              <a:latin typeface="Times New Roman" panose="02020603050405020304" pitchFamily="18" charset="0"/>
              <a:cs typeface="Times New Roman" panose="02020603050405020304" pitchFamily="18" charset="0"/>
            </a:endParaRPr>
          </a:p>
        </p:txBody>
      </p:sp>
      <p:sp>
        <p:nvSpPr>
          <p:cNvPr id="36" name="AutoShape 13"/>
          <p:cNvSpPr>
            <a:spLocks noChangeArrowheads="1"/>
          </p:cNvSpPr>
          <p:nvPr/>
        </p:nvSpPr>
        <p:spPr bwMode="auto">
          <a:xfrm>
            <a:off x="7176336" y="2390988"/>
            <a:ext cx="2573238" cy="1830099"/>
          </a:xfrm>
          <a:prstGeom prst="roundRect">
            <a:avLst>
              <a:gd name="adj" fmla="val 16667"/>
            </a:avLst>
          </a:prstGeom>
          <a:solidFill>
            <a:schemeClr val="bg1"/>
          </a:solidFill>
          <a:ln w="3175" cap="rnd">
            <a:solidFill>
              <a:schemeClr val="tx1"/>
            </a:solidFill>
            <a:prstDash val="sysDot"/>
            <a:round/>
            <a:headEnd/>
            <a:tailEnd/>
          </a:ln>
          <a:effectLst>
            <a:prstShdw prst="shdw17" dist="17961" dir="2700000">
              <a:srgbClr val="997949"/>
            </a:prstShdw>
          </a:effectLst>
          <a:scene3d>
            <a:camera prst="orthographicFront"/>
            <a:lightRig rig="threePt" dir="t"/>
          </a:scene3d>
          <a:sp3d>
            <a:bevelT/>
          </a:sp3d>
        </p:spPr>
        <p:txBody>
          <a:bodyPr wrap="none" anchor="t"/>
          <a:lstStyle/>
          <a:p>
            <a:pPr algn="ctr">
              <a:defRPr/>
            </a:pPr>
            <a:r>
              <a:rPr lang="ru-RU" b="1" dirty="0">
                <a:solidFill>
                  <a:srgbClr val="C00000"/>
                </a:solidFill>
                <a:latin typeface="Times New Roman" panose="02020603050405020304" pitchFamily="18" charset="0"/>
                <a:cs typeface="Times New Roman" panose="02020603050405020304" pitchFamily="18" charset="0"/>
              </a:rPr>
              <a:t>До </a:t>
            </a:r>
            <a:r>
              <a:rPr lang="ru-RU" b="1" dirty="0" smtClean="0">
                <a:solidFill>
                  <a:srgbClr val="C00000"/>
                </a:solidFill>
                <a:latin typeface="Times New Roman" panose="02020603050405020304" pitchFamily="18" charset="0"/>
                <a:cs typeface="Times New Roman" panose="02020603050405020304" pitchFamily="18" charset="0"/>
              </a:rPr>
              <a:t>15 декабря</a:t>
            </a:r>
            <a:endParaRPr lang="ru-RU" b="1" dirty="0">
              <a:solidFill>
                <a:srgbClr val="C00000"/>
              </a:solidFill>
              <a:latin typeface="Times New Roman" panose="02020603050405020304" pitchFamily="18" charset="0"/>
              <a:cs typeface="Times New Roman" panose="02020603050405020304" pitchFamily="18" charset="0"/>
            </a:endParaRPr>
          </a:p>
          <a:p>
            <a:pPr algn="ctr">
              <a:defRPr/>
            </a:pPr>
            <a:r>
              <a:rPr lang="ru-RU" dirty="0">
                <a:latin typeface="Times New Roman" panose="02020603050405020304" pitchFamily="18" charset="0"/>
                <a:cs typeface="Times New Roman" panose="02020603050405020304" pitchFamily="18" charset="0"/>
              </a:rPr>
              <a:t>Заявление о </a:t>
            </a:r>
            <a:r>
              <a:rPr lang="ru-RU" dirty="0" smtClean="0">
                <a:latin typeface="Times New Roman" panose="02020603050405020304" pitchFamily="18" charset="0"/>
                <a:cs typeface="Times New Roman" panose="02020603050405020304" pitchFamily="18" charset="0"/>
              </a:rPr>
              <a:t>возмещении </a:t>
            </a:r>
          </a:p>
          <a:p>
            <a:pPr algn="ctr">
              <a:defRPr/>
            </a:pPr>
            <a:r>
              <a:rPr lang="ru-RU" dirty="0" smtClean="0">
                <a:latin typeface="Times New Roman" panose="02020603050405020304" pitchFamily="18" charset="0"/>
                <a:cs typeface="Times New Roman" panose="02020603050405020304" pitchFamily="18" charset="0"/>
              </a:rPr>
              <a:t>расходов и </a:t>
            </a:r>
          </a:p>
          <a:p>
            <a:pPr algn="ctr">
              <a:defRPr/>
            </a:pPr>
            <a:r>
              <a:rPr lang="ru-RU" dirty="0" smtClean="0">
                <a:latin typeface="Times New Roman" panose="02020603050405020304" pitchFamily="18" charset="0"/>
                <a:cs typeface="Times New Roman" panose="02020603050405020304" pitchFamily="18" charset="0"/>
              </a:rPr>
              <a:t>полный </a:t>
            </a:r>
            <a:r>
              <a:rPr lang="ru-RU" dirty="0">
                <a:latin typeface="Times New Roman" panose="02020603050405020304" pitchFamily="18" charset="0"/>
                <a:cs typeface="Times New Roman" panose="02020603050405020304" pitchFamily="18" charset="0"/>
              </a:rPr>
              <a:t>комплект </a:t>
            </a:r>
            <a:endParaRPr lang="ru-RU" dirty="0" smtClean="0">
              <a:latin typeface="Times New Roman" panose="02020603050405020304" pitchFamily="18" charset="0"/>
              <a:cs typeface="Times New Roman" panose="02020603050405020304" pitchFamily="18" charset="0"/>
            </a:endParaRPr>
          </a:p>
          <a:p>
            <a:pPr algn="ctr">
              <a:defRPr/>
            </a:pPr>
            <a:r>
              <a:rPr lang="ru-RU" dirty="0" smtClean="0">
                <a:latin typeface="Times New Roman" panose="02020603050405020304" pitchFamily="18" charset="0"/>
                <a:cs typeface="Times New Roman" panose="02020603050405020304" pitchFamily="18" charset="0"/>
              </a:rPr>
              <a:t>подтверждающих</a:t>
            </a:r>
            <a:endParaRPr lang="ru-RU" dirty="0">
              <a:latin typeface="Times New Roman" panose="02020603050405020304" pitchFamily="18" charset="0"/>
              <a:cs typeface="Times New Roman" panose="02020603050405020304" pitchFamily="18" charset="0"/>
            </a:endParaRPr>
          </a:p>
          <a:p>
            <a:pPr algn="ctr">
              <a:defRPr/>
            </a:pPr>
            <a:r>
              <a:rPr lang="ru-RU" dirty="0">
                <a:latin typeface="Times New Roman" panose="02020603050405020304" pitchFamily="18" charset="0"/>
                <a:cs typeface="Times New Roman" panose="02020603050405020304" pitchFamily="18" charset="0"/>
              </a:rPr>
              <a:t>документов</a:t>
            </a:r>
          </a:p>
        </p:txBody>
      </p:sp>
      <p:sp>
        <p:nvSpPr>
          <p:cNvPr id="37" name="Стрелка вниз 36"/>
          <p:cNvSpPr/>
          <p:nvPr/>
        </p:nvSpPr>
        <p:spPr>
          <a:xfrm>
            <a:off x="8766135" y="1919784"/>
            <a:ext cx="257354" cy="465323"/>
          </a:xfrm>
          <a:prstGeom prst="downArrow">
            <a:avLst>
              <a:gd name="adj1" fmla="val 79228"/>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38" name="AutoShape 13"/>
          <p:cNvSpPr>
            <a:spLocks noChangeArrowheads="1"/>
          </p:cNvSpPr>
          <p:nvPr/>
        </p:nvSpPr>
        <p:spPr bwMode="auto">
          <a:xfrm>
            <a:off x="1525702" y="6157050"/>
            <a:ext cx="7318942" cy="426430"/>
          </a:xfrm>
          <a:prstGeom prst="roundRect">
            <a:avLst>
              <a:gd name="adj" fmla="val 16667"/>
            </a:avLst>
          </a:prstGeom>
          <a:solidFill>
            <a:schemeClr val="bg1"/>
          </a:solidFill>
          <a:ln w="3175" cap="rnd">
            <a:solidFill>
              <a:schemeClr val="tx1"/>
            </a:solidFill>
            <a:prstDash val="sysDot"/>
            <a:round/>
            <a:headEnd/>
            <a:tailEnd/>
          </a:ln>
          <a:effectLst>
            <a:prstShdw prst="shdw17" dist="17961" dir="2700000">
              <a:srgbClr val="997949"/>
            </a:prstShdw>
          </a:effectLst>
          <a:scene3d>
            <a:camera prst="orthographicFront"/>
            <a:lightRig rig="threePt" dir="t"/>
          </a:scene3d>
          <a:sp3d>
            <a:bevelT/>
          </a:sp3d>
        </p:spPr>
        <p:txBody>
          <a:bodyPr wrap="none" anchor="ctr"/>
          <a:lstStyle/>
          <a:p>
            <a:pPr algn="ctr">
              <a:defRPr/>
            </a:pPr>
            <a:r>
              <a:rPr lang="ru-RU" sz="2000" b="1" dirty="0" smtClean="0">
                <a:latin typeface="Montserrat Light" pitchFamily="2" charset="-52"/>
              </a:rPr>
              <a:t>ОСФР принимает решение</a:t>
            </a:r>
            <a:endParaRPr lang="ru-RU" sz="2000" b="1" dirty="0">
              <a:latin typeface="Montserrat Light" pitchFamily="2" charset="-52"/>
            </a:endParaRPr>
          </a:p>
        </p:txBody>
      </p:sp>
      <p:sp>
        <p:nvSpPr>
          <p:cNvPr id="2" name="TextBox 1"/>
          <p:cNvSpPr txBox="1"/>
          <p:nvPr/>
        </p:nvSpPr>
        <p:spPr>
          <a:xfrm>
            <a:off x="1509477" y="453081"/>
            <a:ext cx="7534354" cy="400110"/>
          </a:xfrm>
          <a:prstGeom prst="rect">
            <a:avLst/>
          </a:prstGeom>
          <a:noFill/>
        </p:spPr>
        <p:txBody>
          <a:bodyPr wrap="square" rtlCol="0">
            <a:spAutoFit/>
          </a:bodyPr>
          <a:lstStyle/>
          <a:p>
            <a:pPr algn="ctr"/>
            <a:r>
              <a:rPr lang="ru-RU" sz="2000" b="1" dirty="0" smtClean="0">
                <a:solidFill>
                  <a:srgbClr val="FF0000"/>
                </a:solidFill>
                <a:latin typeface="Times New Roman" panose="02020603050405020304" pitchFamily="18" charset="0"/>
                <a:cs typeface="Times New Roman" panose="02020603050405020304" pitchFamily="18" charset="0"/>
              </a:rPr>
              <a:t>ДЕЙСТВУЮЩИЙ МЕХАНИЗМ</a:t>
            </a:r>
            <a:endParaRPr lang="ru-RU" sz="2000" b="1"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862777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 name="object 2">
            <a:extLst>
              <a:ext uri="{FF2B5EF4-FFF2-40B4-BE49-F238E27FC236}">
                <a16:creationId xmlns:a16="http://schemas.microsoft.com/office/drawing/2014/main" xmlns="" id="{7E8CCDA7-6B73-544A-A642-AF3C1B554FA9}"/>
              </a:ext>
            </a:extLst>
          </p:cNvPr>
          <p:cNvSpPr/>
          <p:nvPr/>
        </p:nvSpPr>
        <p:spPr>
          <a:xfrm>
            <a:off x="0" y="3562350"/>
            <a:ext cx="3794463" cy="3295650"/>
          </a:xfrm>
          <a:custGeom>
            <a:avLst/>
            <a:gdLst/>
            <a:ahLst/>
            <a:cxnLst/>
            <a:rect l="l" t="t" r="r" b="b"/>
            <a:pathLst>
              <a:path w="6226810" h="4394200">
                <a:moveTo>
                  <a:pt x="6036116" y="1600200"/>
                </a:moveTo>
                <a:lnTo>
                  <a:pt x="4322374" y="1600200"/>
                </a:lnTo>
                <a:lnTo>
                  <a:pt x="4384865" y="1612900"/>
                </a:lnTo>
                <a:lnTo>
                  <a:pt x="4504556" y="1612900"/>
                </a:lnTo>
                <a:lnTo>
                  <a:pt x="4617041" y="1638300"/>
                </a:lnTo>
                <a:lnTo>
                  <a:pt x="4670524" y="1638300"/>
                </a:lnTo>
                <a:lnTo>
                  <a:pt x="4771858" y="1663700"/>
                </a:lnTo>
                <a:lnTo>
                  <a:pt x="4819664" y="1676400"/>
                </a:lnTo>
                <a:lnTo>
                  <a:pt x="4865532" y="1701800"/>
                </a:lnTo>
                <a:lnTo>
                  <a:pt x="4909439" y="1714500"/>
                </a:lnTo>
                <a:lnTo>
                  <a:pt x="4951363" y="1739900"/>
                </a:lnTo>
                <a:lnTo>
                  <a:pt x="4991281" y="1752600"/>
                </a:lnTo>
                <a:lnTo>
                  <a:pt x="5029170" y="1778000"/>
                </a:lnTo>
                <a:lnTo>
                  <a:pt x="5065008" y="1803400"/>
                </a:lnTo>
                <a:lnTo>
                  <a:pt x="5098772" y="1828800"/>
                </a:lnTo>
                <a:lnTo>
                  <a:pt x="5130438" y="1854200"/>
                </a:lnTo>
                <a:lnTo>
                  <a:pt x="5159986" y="1879600"/>
                </a:lnTo>
                <a:lnTo>
                  <a:pt x="5212631" y="1943100"/>
                </a:lnTo>
                <a:lnTo>
                  <a:pt x="5239335" y="1981200"/>
                </a:lnTo>
                <a:lnTo>
                  <a:pt x="5263154" y="2019300"/>
                </a:lnTo>
                <a:lnTo>
                  <a:pt x="5284069" y="2057400"/>
                </a:lnTo>
                <a:lnTo>
                  <a:pt x="5302057" y="2095500"/>
                </a:lnTo>
                <a:lnTo>
                  <a:pt x="5317097" y="2146300"/>
                </a:lnTo>
                <a:lnTo>
                  <a:pt x="5329170" y="2197100"/>
                </a:lnTo>
                <a:lnTo>
                  <a:pt x="5338254" y="2235200"/>
                </a:lnTo>
                <a:lnTo>
                  <a:pt x="5344328" y="2286000"/>
                </a:lnTo>
                <a:lnTo>
                  <a:pt x="5347372" y="2336800"/>
                </a:lnTo>
                <a:lnTo>
                  <a:pt x="5347364" y="2387600"/>
                </a:lnTo>
                <a:lnTo>
                  <a:pt x="5344284" y="2438400"/>
                </a:lnTo>
                <a:lnTo>
                  <a:pt x="5338111" y="2501900"/>
                </a:lnTo>
                <a:lnTo>
                  <a:pt x="5328824" y="2552700"/>
                </a:lnTo>
                <a:lnTo>
                  <a:pt x="5316402" y="2603500"/>
                </a:lnTo>
                <a:lnTo>
                  <a:pt x="5302557" y="2654300"/>
                </a:lnTo>
                <a:lnTo>
                  <a:pt x="5286285" y="2692400"/>
                </a:lnTo>
                <a:lnTo>
                  <a:pt x="5267683" y="2743200"/>
                </a:lnTo>
                <a:lnTo>
                  <a:pt x="5246847" y="2781300"/>
                </a:lnTo>
                <a:lnTo>
                  <a:pt x="5223873" y="2832100"/>
                </a:lnTo>
                <a:lnTo>
                  <a:pt x="5198858" y="2870200"/>
                </a:lnTo>
                <a:lnTo>
                  <a:pt x="5171897" y="2908300"/>
                </a:lnTo>
                <a:lnTo>
                  <a:pt x="5143087" y="2946400"/>
                </a:lnTo>
                <a:lnTo>
                  <a:pt x="5112524" y="2984500"/>
                </a:lnTo>
                <a:lnTo>
                  <a:pt x="5080303" y="3009900"/>
                </a:lnTo>
                <a:lnTo>
                  <a:pt x="5046523" y="3048000"/>
                </a:lnTo>
                <a:lnTo>
                  <a:pt x="5011277" y="3073400"/>
                </a:lnTo>
                <a:lnTo>
                  <a:pt x="4974664" y="3111500"/>
                </a:lnTo>
                <a:lnTo>
                  <a:pt x="4936778" y="3136900"/>
                </a:lnTo>
                <a:lnTo>
                  <a:pt x="4897716" y="3162300"/>
                </a:lnTo>
                <a:lnTo>
                  <a:pt x="4857575" y="3187700"/>
                </a:lnTo>
                <a:lnTo>
                  <a:pt x="4816450" y="3213100"/>
                </a:lnTo>
                <a:lnTo>
                  <a:pt x="4774438" y="3238500"/>
                </a:lnTo>
                <a:lnTo>
                  <a:pt x="4731634" y="3251200"/>
                </a:lnTo>
                <a:lnTo>
                  <a:pt x="4688136" y="3276600"/>
                </a:lnTo>
                <a:lnTo>
                  <a:pt x="4417938" y="3352800"/>
                </a:lnTo>
                <a:lnTo>
                  <a:pt x="4372268" y="3352800"/>
                </a:lnTo>
                <a:lnTo>
                  <a:pt x="4326673" y="3365500"/>
                </a:lnTo>
                <a:lnTo>
                  <a:pt x="3403922" y="3365500"/>
                </a:lnTo>
                <a:lnTo>
                  <a:pt x="2695527" y="4394200"/>
                </a:lnTo>
                <a:lnTo>
                  <a:pt x="3762512" y="4394200"/>
                </a:lnTo>
                <a:lnTo>
                  <a:pt x="3866126" y="4254500"/>
                </a:lnTo>
                <a:lnTo>
                  <a:pt x="4250081" y="4254500"/>
                </a:lnTo>
                <a:lnTo>
                  <a:pt x="4308077" y="4241800"/>
                </a:lnTo>
                <a:lnTo>
                  <a:pt x="4421686" y="4241800"/>
                </a:lnTo>
                <a:lnTo>
                  <a:pt x="4477293" y="4229100"/>
                </a:lnTo>
                <a:lnTo>
                  <a:pt x="4532096" y="4229100"/>
                </a:lnTo>
                <a:lnTo>
                  <a:pt x="4793928" y="4165600"/>
                </a:lnTo>
                <a:lnTo>
                  <a:pt x="4941151" y="4127500"/>
                </a:lnTo>
                <a:lnTo>
                  <a:pt x="4988558" y="4102100"/>
                </a:lnTo>
                <a:lnTo>
                  <a:pt x="5035124" y="4089400"/>
                </a:lnTo>
                <a:lnTo>
                  <a:pt x="5080847" y="4064000"/>
                </a:lnTo>
                <a:lnTo>
                  <a:pt x="5125723" y="4051300"/>
                </a:lnTo>
                <a:lnTo>
                  <a:pt x="5169748" y="4025900"/>
                </a:lnTo>
                <a:lnTo>
                  <a:pt x="5212918" y="4000500"/>
                </a:lnTo>
                <a:lnTo>
                  <a:pt x="5255231" y="3975100"/>
                </a:lnTo>
                <a:lnTo>
                  <a:pt x="5296681" y="3949700"/>
                </a:lnTo>
                <a:lnTo>
                  <a:pt x="5337266" y="3924300"/>
                </a:lnTo>
                <a:lnTo>
                  <a:pt x="5376982" y="3898900"/>
                </a:lnTo>
                <a:lnTo>
                  <a:pt x="5415826" y="3873500"/>
                </a:lnTo>
                <a:lnTo>
                  <a:pt x="5453793" y="3848100"/>
                </a:lnTo>
                <a:lnTo>
                  <a:pt x="5490880" y="3822700"/>
                </a:lnTo>
                <a:lnTo>
                  <a:pt x="5527084" y="3797300"/>
                </a:lnTo>
                <a:lnTo>
                  <a:pt x="5562401" y="3759200"/>
                </a:lnTo>
                <a:lnTo>
                  <a:pt x="5596827" y="3733800"/>
                </a:lnTo>
                <a:lnTo>
                  <a:pt x="5630358" y="3708400"/>
                </a:lnTo>
                <a:lnTo>
                  <a:pt x="5662991" y="3670300"/>
                </a:lnTo>
                <a:lnTo>
                  <a:pt x="5694723" y="3644900"/>
                </a:lnTo>
                <a:lnTo>
                  <a:pt x="5725549" y="3606800"/>
                </a:lnTo>
                <a:lnTo>
                  <a:pt x="5755466" y="3581400"/>
                </a:lnTo>
                <a:lnTo>
                  <a:pt x="5784471" y="3543300"/>
                </a:lnTo>
                <a:lnTo>
                  <a:pt x="5812559" y="3505200"/>
                </a:lnTo>
                <a:lnTo>
                  <a:pt x="5839728" y="3479800"/>
                </a:lnTo>
                <a:lnTo>
                  <a:pt x="5865973" y="3441700"/>
                </a:lnTo>
                <a:lnTo>
                  <a:pt x="5891291" y="3403600"/>
                </a:lnTo>
                <a:lnTo>
                  <a:pt x="5915678" y="3365500"/>
                </a:lnTo>
                <a:lnTo>
                  <a:pt x="5939131" y="3340100"/>
                </a:lnTo>
                <a:lnTo>
                  <a:pt x="5961646" y="3302000"/>
                </a:lnTo>
                <a:lnTo>
                  <a:pt x="5983219" y="3263900"/>
                </a:lnTo>
                <a:lnTo>
                  <a:pt x="6003847" y="3225800"/>
                </a:lnTo>
                <a:lnTo>
                  <a:pt x="6023526" y="3187700"/>
                </a:lnTo>
                <a:lnTo>
                  <a:pt x="6042253" y="3149600"/>
                </a:lnTo>
                <a:lnTo>
                  <a:pt x="6060023" y="3124200"/>
                </a:lnTo>
                <a:lnTo>
                  <a:pt x="6076833" y="3086100"/>
                </a:lnTo>
                <a:lnTo>
                  <a:pt x="6092681" y="3048000"/>
                </a:lnTo>
                <a:lnTo>
                  <a:pt x="6107561" y="3009900"/>
                </a:lnTo>
                <a:lnTo>
                  <a:pt x="6121470" y="2971800"/>
                </a:lnTo>
                <a:lnTo>
                  <a:pt x="6134405" y="2933700"/>
                </a:lnTo>
                <a:lnTo>
                  <a:pt x="6146362" y="2895600"/>
                </a:lnTo>
                <a:lnTo>
                  <a:pt x="6157337" y="2857500"/>
                </a:lnTo>
                <a:lnTo>
                  <a:pt x="6167328" y="2819400"/>
                </a:lnTo>
                <a:lnTo>
                  <a:pt x="6179573" y="2768600"/>
                </a:lnTo>
                <a:lnTo>
                  <a:pt x="6190396" y="2717800"/>
                </a:lnTo>
                <a:lnTo>
                  <a:pt x="6199800" y="2667000"/>
                </a:lnTo>
                <a:lnTo>
                  <a:pt x="6207791" y="2628900"/>
                </a:lnTo>
                <a:lnTo>
                  <a:pt x="6214374" y="2578100"/>
                </a:lnTo>
                <a:lnTo>
                  <a:pt x="6219554" y="2527300"/>
                </a:lnTo>
                <a:lnTo>
                  <a:pt x="6223335" y="2476500"/>
                </a:lnTo>
                <a:lnTo>
                  <a:pt x="6225723" y="2425700"/>
                </a:lnTo>
                <a:lnTo>
                  <a:pt x="6226723" y="2374900"/>
                </a:lnTo>
                <a:lnTo>
                  <a:pt x="6226339" y="2324100"/>
                </a:lnTo>
                <a:lnTo>
                  <a:pt x="6224577" y="2273300"/>
                </a:lnTo>
                <a:lnTo>
                  <a:pt x="6221441" y="2235200"/>
                </a:lnTo>
                <a:lnTo>
                  <a:pt x="6216937" y="2184400"/>
                </a:lnTo>
                <a:lnTo>
                  <a:pt x="6211069" y="2133600"/>
                </a:lnTo>
                <a:lnTo>
                  <a:pt x="6203843" y="2082800"/>
                </a:lnTo>
                <a:lnTo>
                  <a:pt x="6195264" y="2044700"/>
                </a:lnTo>
                <a:lnTo>
                  <a:pt x="6185335" y="1993900"/>
                </a:lnTo>
                <a:lnTo>
                  <a:pt x="6174063" y="1943100"/>
                </a:lnTo>
                <a:lnTo>
                  <a:pt x="6161453" y="1905000"/>
                </a:lnTo>
                <a:lnTo>
                  <a:pt x="6147509" y="1854200"/>
                </a:lnTo>
                <a:lnTo>
                  <a:pt x="6132236" y="1816100"/>
                </a:lnTo>
                <a:lnTo>
                  <a:pt x="6115639" y="1765300"/>
                </a:lnTo>
                <a:lnTo>
                  <a:pt x="6097724" y="1727200"/>
                </a:lnTo>
                <a:lnTo>
                  <a:pt x="6078495" y="1676400"/>
                </a:lnTo>
                <a:lnTo>
                  <a:pt x="6057957" y="1638300"/>
                </a:lnTo>
                <a:lnTo>
                  <a:pt x="6036116" y="1600200"/>
                </a:lnTo>
                <a:close/>
              </a:path>
              <a:path w="6226810" h="4394200">
                <a:moveTo>
                  <a:pt x="3639253" y="0"/>
                </a:moveTo>
                <a:lnTo>
                  <a:pt x="2572161" y="0"/>
                </a:lnTo>
                <a:lnTo>
                  <a:pt x="2072619" y="723900"/>
                </a:lnTo>
                <a:lnTo>
                  <a:pt x="1490780" y="723900"/>
                </a:lnTo>
                <a:lnTo>
                  <a:pt x="1432793" y="736600"/>
                </a:lnTo>
                <a:lnTo>
                  <a:pt x="1375844" y="736600"/>
                </a:lnTo>
                <a:lnTo>
                  <a:pt x="1211190" y="774700"/>
                </a:lnTo>
                <a:lnTo>
                  <a:pt x="1158358" y="774700"/>
                </a:lnTo>
                <a:lnTo>
                  <a:pt x="1106545" y="787400"/>
                </a:lnTo>
                <a:lnTo>
                  <a:pt x="1055748" y="812800"/>
                </a:lnTo>
                <a:lnTo>
                  <a:pt x="909420" y="850900"/>
                </a:lnTo>
                <a:lnTo>
                  <a:pt x="862652" y="876300"/>
                </a:lnTo>
                <a:lnTo>
                  <a:pt x="816882" y="901700"/>
                </a:lnTo>
                <a:lnTo>
                  <a:pt x="772106" y="914400"/>
                </a:lnTo>
                <a:lnTo>
                  <a:pt x="728321" y="939800"/>
                </a:lnTo>
                <a:lnTo>
                  <a:pt x="685523" y="965200"/>
                </a:lnTo>
                <a:lnTo>
                  <a:pt x="643708" y="990600"/>
                </a:lnTo>
                <a:lnTo>
                  <a:pt x="602873" y="1003300"/>
                </a:lnTo>
                <a:lnTo>
                  <a:pt x="563014" y="1028700"/>
                </a:lnTo>
                <a:lnTo>
                  <a:pt x="524128" y="1066800"/>
                </a:lnTo>
                <a:lnTo>
                  <a:pt x="486210" y="1092200"/>
                </a:lnTo>
                <a:lnTo>
                  <a:pt x="449257" y="1117600"/>
                </a:lnTo>
                <a:lnTo>
                  <a:pt x="413266" y="1143000"/>
                </a:lnTo>
                <a:lnTo>
                  <a:pt x="378232" y="1168400"/>
                </a:lnTo>
                <a:lnTo>
                  <a:pt x="344153" y="1206500"/>
                </a:lnTo>
                <a:lnTo>
                  <a:pt x="311024" y="1231900"/>
                </a:lnTo>
                <a:lnTo>
                  <a:pt x="278842" y="1270000"/>
                </a:lnTo>
                <a:lnTo>
                  <a:pt x="247603" y="1295400"/>
                </a:lnTo>
                <a:lnTo>
                  <a:pt x="217303" y="1333500"/>
                </a:lnTo>
                <a:lnTo>
                  <a:pt x="187940" y="1358900"/>
                </a:lnTo>
                <a:lnTo>
                  <a:pt x="159508" y="1397000"/>
                </a:lnTo>
                <a:lnTo>
                  <a:pt x="132006" y="1435100"/>
                </a:lnTo>
                <a:lnTo>
                  <a:pt x="105428" y="1460500"/>
                </a:lnTo>
                <a:lnTo>
                  <a:pt x="79771" y="1498600"/>
                </a:lnTo>
                <a:lnTo>
                  <a:pt x="55032" y="1536700"/>
                </a:lnTo>
                <a:lnTo>
                  <a:pt x="31207" y="1562100"/>
                </a:lnTo>
                <a:lnTo>
                  <a:pt x="8292" y="1600200"/>
                </a:lnTo>
                <a:lnTo>
                  <a:pt x="0" y="1612900"/>
                </a:lnTo>
                <a:lnTo>
                  <a:pt x="0" y="3530600"/>
                </a:lnTo>
                <a:lnTo>
                  <a:pt x="2860" y="3530600"/>
                </a:lnTo>
                <a:lnTo>
                  <a:pt x="31145" y="3568700"/>
                </a:lnTo>
                <a:lnTo>
                  <a:pt x="50455" y="3594100"/>
                </a:lnTo>
                <a:lnTo>
                  <a:pt x="92176" y="3644900"/>
                </a:lnTo>
                <a:lnTo>
                  <a:pt x="138186" y="3695700"/>
                </a:lnTo>
                <a:lnTo>
                  <a:pt x="188670" y="3746500"/>
                </a:lnTo>
                <a:lnTo>
                  <a:pt x="243812" y="3797300"/>
                </a:lnTo>
                <a:lnTo>
                  <a:pt x="273186" y="3822700"/>
                </a:lnTo>
                <a:lnTo>
                  <a:pt x="303795" y="3848100"/>
                </a:lnTo>
                <a:lnTo>
                  <a:pt x="335659" y="3873500"/>
                </a:lnTo>
                <a:lnTo>
                  <a:pt x="368804" y="3886200"/>
                </a:lnTo>
                <a:lnTo>
                  <a:pt x="403250" y="3911600"/>
                </a:lnTo>
                <a:lnTo>
                  <a:pt x="439023" y="3937000"/>
                </a:lnTo>
                <a:lnTo>
                  <a:pt x="476144" y="3962400"/>
                </a:lnTo>
                <a:lnTo>
                  <a:pt x="514636" y="3987800"/>
                </a:lnTo>
                <a:lnTo>
                  <a:pt x="554523" y="4000500"/>
                </a:lnTo>
                <a:lnTo>
                  <a:pt x="595828" y="4025900"/>
                </a:lnTo>
                <a:lnTo>
                  <a:pt x="638574" y="4038600"/>
                </a:lnTo>
                <a:lnTo>
                  <a:pt x="682783" y="4064000"/>
                </a:lnTo>
                <a:lnTo>
                  <a:pt x="728479" y="4076700"/>
                </a:lnTo>
                <a:lnTo>
                  <a:pt x="775684" y="4102100"/>
                </a:lnTo>
                <a:lnTo>
                  <a:pt x="824423" y="4114800"/>
                </a:lnTo>
                <a:lnTo>
                  <a:pt x="874717" y="4140200"/>
                </a:lnTo>
                <a:lnTo>
                  <a:pt x="926590" y="4152900"/>
                </a:lnTo>
                <a:lnTo>
                  <a:pt x="1035165" y="4178300"/>
                </a:lnTo>
                <a:lnTo>
                  <a:pt x="1210443" y="4216400"/>
                </a:lnTo>
                <a:lnTo>
                  <a:pt x="1272273" y="4216400"/>
                </a:lnTo>
                <a:lnTo>
                  <a:pt x="1335842" y="4229100"/>
                </a:lnTo>
                <a:lnTo>
                  <a:pt x="1401175" y="4229100"/>
                </a:lnTo>
                <a:lnTo>
                  <a:pt x="1468293" y="4241800"/>
                </a:lnTo>
                <a:lnTo>
                  <a:pt x="2269393" y="4241800"/>
                </a:lnTo>
                <a:lnTo>
                  <a:pt x="2885470" y="3365500"/>
                </a:lnTo>
                <a:lnTo>
                  <a:pt x="1493165" y="3365500"/>
                </a:lnTo>
                <a:lnTo>
                  <a:pt x="1434211" y="3352800"/>
                </a:lnTo>
                <a:lnTo>
                  <a:pt x="1377056" y="3352800"/>
                </a:lnTo>
                <a:lnTo>
                  <a:pt x="1268238" y="3327400"/>
                </a:lnTo>
                <a:lnTo>
                  <a:pt x="1166893" y="3302000"/>
                </a:lnTo>
                <a:lnTo>
                  <a:pt x="1119080" y="3289300"/>
                </a:lnTo>
                <a:lnTo>
                  <a:pt x="1073204" y="3276600"/>
                </a:lnTo>
                <a:lnTo>
                  <a:pt x="1029289" y="3251200"/>
                </a:lnTo>
                <a:lnTo>
                  <a:pt x="987357" y="3238500"/>
                </a:lnTo>
                <a:lnTo>
                  <a:pt x="947430" y="3213100"/>
                </a:lnTo>
                <a:lnTo>
                  <a:pt x="909533" y="3200400"/>
                </a:lnTo>
                <a:lnTo>
                  <a:pt x="873687" y="3175000"/>
                </a:lnTo>
                <a:lnTo>
                  <a:pt x="839916" y="3149600"/>
                </a:lnTo>
                <a:lnTo>
                  <a:pt x="808243" y="3124200"/>
                </a:lnTo>
                <a:lnTo>
                  <a:pt x="778690" y="3098800"/>
                </a:lnTo>
                <a:lnTo>
                  <a:pt x="751281" y="3060700"/>
                </a:lnTo>
                <a:lnTo>
                  <a:pt x="726038" y="3035300"/>
                </a:lnTo>
                <a:lnTo>
                  <a:pt x="699364" y="2997200"/>
                </a:lnTo>
                <a:lnTo>
                  <a:pt x="675571" y="2959100"/>
                </a:lnTo>
                <a:lnTo>
                  <a:pt x="654678" y="2921000"/>
                </a:lnTo>
                <a:lnTo>
                  <a:pt x="636708" y="2870200"/>
                </a:lnTo>
                <a:lnTo>
                  <a:pt x="621682" y="2832100"/>
                </a:lnTo>
                <a:lnTo>
                  <a:pt x="609620" y="2781300"/>
                </a:lnTo>
                <a:lnTo>
                  <a:pt x="600545" y="2730500"/>
                </a:lnTo>
                <a:lnTo>
                  <a:pt x="594476" y="2679700"/>
                </a:lnTo>
                <a:lnTo>
                  <a:pt x="591435" y="2628900"/>
                </a:lnTo>
                <a:lnTo>
                  <a:pt x="591444" y="2578100"/>
                </a:lnTo>
                <a:lnTo>
                  <a:pt x="594523" y="2527300"/>
                </a:lnTo>
                <a:lnTo>
                  <a:pt x="600693" y="2476500"/>
                </a:lnTo>
                <a:lnTo>
                  <a:pt x="609976" y="2425700"/>
                </a:lnTo>
                <a:lnTo>
                  <a:pt x="622393" y="2374900"/>
                </a:lnTo>
                <a:lnTo>
                  <a:pt x="632752" y="2336800"/>
                </a:lnTo>
                <a:lnTo>
                  <a:pt x="644657" y="2298700"/>
                </a:lnTo>
                <a:lnTo>
                  <a:pt x="658127" y="2260600"/>
                </a:lnTo>
                <a:lnTo>
                  <a:pt x="673175" y="2222500"/>
                </a:lnTo>
                <a:lnTo>
                  <a:pt x="689819" y="2184400"/>
                </a:lnTo>
                <a:lnTo>
                  <a:pt x="708075" y="2146300"/>
                </a:lnTo>
                <a:lnTo>
                  <a:pt x="727957" y="2108200"/>
                </a:lnTo>
                <a:lnTo>
                  <a:pt x="749483" y="2070100"/>
                </a:lnTo>
                <a:lnTo>
                  <a:pt x="772668" y="2044700"/>
                </a:lnTo>
                <a:lnTo>
                  <a:pt x="797527" y="2006600"/>
                </a:lnTo>
                <a:lnTo>
                  <a:pt x="824078" y="1968500"/>
                </a:lnTo>
                <a:lnTo>
                  <a:pt x="852336" y="1943100"/>
                </a:lnTo>
                <a:lnTo>
                  <a:pt x="882316" y="1905000"/>
                </a:lnTo>
                <a:lnTo>
                  <a:pt x="914035" y="1879600"/>
                </a:lnTo>
                <a:lnTo>
                  <a:pt x="947509" y="1841500"/>
                </a:lnTo>
                <a:lnTo>
                  <a:pt x="982753" y="1816100"/>
                </a:lnTo>
                <a:lnTo>
                  <a:pt x="1019784" y="1790700"/>
                </a:lnTo>
                <a:lnTo>
                  <a:pt x="1058617" y="1765300"/>
                </a:lnTo>
                <a:lnTo>
                  <a:pt x="1099269" y="1739900"/>
                </a:lnTo>
                <a:lnTo>
                  <a:pt x="1141755" y="1714500"/>
                </a:lnTo>
                <a:lnTo>
                  <a:pt x="1186091" y="1701800"/>
                </a:lnTo>
                <a:lnTo>
                  <a:pt x="1232293" y="1676400"/>
                </a:lnTo>
                <a:lnTo>
                  <a:pt x="1280378" y="1663700"/>
                </a:lnTo>
                <a:lnTo>
                  <a:pt x="1382257" y="1638300"/>
                </a:lnTo>
                <a:lnTo>
                  <a:pt x="1491856" y="1612900"/>
                </a:lnTo>
                <a:lnTo>
                  <a:pt x="1549590" y="1600200"/>
                </a:lnTo>
                <a:lnTo>
                  <a:pt x="2534721" y="1600200"/>
                </a:lnTo>
                <a:lnTo>
                  <a:pt x="3639253" y="0"/>
                </a:lnTo>
                <a:close/>
              </a:path>
              <a:path w="6226810" h="4394200">
                <a:moveTo>
                  <a:pt x="4401513" y="723900"/>
                </a:moveTo>
                <a:lnTo>
                  <a:pt x="3669403" y="723900"/>
                </a:lnTo>
                <a:lnTo>
                  <a:pt x="1812206" y="3365500"/>
                </a:lnTo>
                <a:lnTo>
                  <a:pt x="2885470" y="3365500"/>
                </a:lnTo>
                <a:lnTo>
                  <a:pt x="4126552" y="1600200"/>
                </a:lnTo>
                <a:lnTo>
                  <a:pt x="6036116" y="1600200"/>
                </a:lnTo>
                <a:lnTo>
                  <a:pt x="6012975" y="1562100"/>
                </a:lnTo>
                <a:lnTo>
                  <a:pt x="5988541" y="1511300"/>
                </a:lnTo>
                <a:lnTo>
                  <a:pt x="5962817" y="1473200"/>
                </a:lnTo>
                <a:lnTo>
                  <a:pt x="5935810" y="1435100"/>
                </a:lnTo>
                <a:lnTo>
                  <a:pt x="5907524" y="1397000"/>
                </a:lnTo>
                <a:lnTo>
                  <a:pt x="5867892" y="1346200"/>
                </a:lnTo>
                <a:lnTo>
                  <a:pt x="5824061" y="1308100"/>
                </a:lnTo>
                <a:lnTo>
                  <a:pt x="5800513" y="1282700"/>
                </a:lnTo>
                <a:lnTo>
                  <a:pt x="5750036" y="1231900"/>
                </a:lnTo>
                <a:lnTo>
                  <a:pt x="5694900" y="1181100"/>
                </a:lnTo>
                <a:lnTo>
                  <a:pt x="5665527" y="1155700"/>
                </a:lnTo>
                <a:lnTo>
                  <a:pt x="5634920" y="1130300"/>
                </a:lnTo>
                <a:lnTo>
                  <a:pt x="5603057" y="1104900"/>
                </a:lnTo>
                <a:lnTo>
                  <a:pt x="5569913" y="1079500"/>
                </a:lnTo>
                <a:lnTo>
                  <a:pt x="5535467" y="1054100"/>
                </a:lnTo>
                <a:lnTo>
                  <a:pt x="5499695" y="1028700"/>
                </a:lnTo>
                <a:lnTo>
                  <a:pt x="5462574" y="1016000"/>
                </a:lnTo>
                <a:lnTo>
                  <a:pt x="5424081" y="990600"/>
                </a:lnTo>
                <a:lnTo>
                  <a:pt x="5384193" y="965200"/>
                </a:lnTo>
                <a:lnTo>
                  <a:pt x="5342888" y="952500"/>
                </a:lnTo>
                <a:lnTo>
                  <a:pt x="5300142" y="927100"/>
                </a:lnTo>
                <a:lnTo>
                  <a:pt x="5255932" y="914400"/>
                </a:lnTo>
                <a:lnTo>
                  <a:pt x="5210236" y="889000"/>
                </a:lnTo>
                <a:lnTo>
                  <a:pt x="5163030" y="876300"/>
                </a:lnTo>
                <a:lnTo>
                  <a:pt x="5114291" y="850900"/>
                </a:lnTo>
                <a:lnTo>
                  <a:pt x="5012124" y="825500"/>
                </a:lnTo>
                <a:lnTo>
                  <a:pt x="4903550" y="800100"/>
                </a:lnTo>
                <a:lnTo>
                  <a:pt x="4728275" y="762000"/>
                </a:lnTo>
                <a:lnTo>
                  <a:pt x="4666448" y="749300"/>
                </a:lnTo>
                <a:lnTo>
                  <a:pt x="4602881" y="749300"/>
                </a:lnTo>
                <a:lnTo>
                  <a:pt x="4537551" y="736600"/>
                </a:lnTo>
                <a:lnTo>
                  <a:pt x="4470437" y="736600"/>
                </a:lnTo>
                <a:lnTo>
                  <a:pt x="4401513" y="723900"/>
                </a:lnTo>
                <a:close/>
              </a:path>
            </a:pathLst>
          </a:custGeom>
          <a:solidFill>
            <a:srgbClr val="F1F1F2"/>
          </a:solidFill>
        </p:spPr>
        <p:txBody>
          <a:bodyPr wrap="square" lIns="0" tIns="0" rIns="0" bIns="0" rtlCol="0"/>
          <a:lstStyle/>
          <a:p>
            <a:endParaRPr/>
          </a:p>
        </p:txBody>
      </p:sp>
      <p:sp>
        <p:nvSpPr>
          <p:cNvPr id="40" name="object 3">
            <a:extLst>
              <a:ext uri="{FF2B5EF4-FFF2-40B4-BE49-F238E27FC236}">
                <a16:creationId xmlns:a16="http://schemas.microsoft.com/office/drawing/2014/main" xmlns="" id="{BDF85312-D25B-9B40-ADC3-61FC7DB3A4EC}"/>
              </a:ext>
            </a:extLst>
          </p:cNvPr>
          <p:cNvSpPr/>
          <p:nvPr/>
        </p:nvSpPr>
        <p:spPr>
          <a:xfrm>
            <a:off x="6065129" y="5259"/>
            <a:ext cx="3840897" cy="3829050"/>
          </a:xfrm>
          <a:custGeom>
            <a:avLst/>
            <a:gdLst/>
            <a:ahLst/>
            <a:cxnLst/>
            <a:rect l="l" t="t" r="r" b="b"/>
            <a:pathLst>
              <a:path w="6303009" h="5105400">
                <a:moveTo>
                  <a:pt x="6302967" y="1130299"/>
                </a:moveTo>
                <a:lnTo>
                  <a:pt x="4733571" y="1130299"/>
                </a:lnTo>
                <a:lnTo>
                  <a:pt x="4792527" y="1142999"/>
                </a:lnTo>
                <a:lnTo>
                  <a:pt x="4849682" y="1142999"/>
                </a:lnTo>
                <a:lnTo>
                  <a:pt x="4958495" y="1168399"/>
                </a:lnTo>
                <a:lnTo>
                  <a:pt x="5059829" y="1193799"/>
                </a:lnTo>
                <a:lnTo>
                  <a:pt x="5107635" y="1206499"/>
                </a:lnTo>
                <a:lnTo>
                  <a:pt x="5153503" y="1219199"/>
                </a:lnTo>
                <a:lnTo>
                  <a:pt x="5197410" y="1244599"/>
                </a:lnTo>
                <a:lnTo>
                  <a:pt x="5239334" y="1257299"/>
                </a:lnTo>
                <a:lnTo>
                  <a:pt x="5279252" y="1282699"/>
                </a:lnTo>
                <a:lnTo>
                  <a:pt x="5317141" y="1295399"/>
                </a:lnTo>
                <a:lnTo>
                  <a:pt x="5352979" y="1320799"/>
                </a:lnTo>
                <a:lnTo>
                  <a:pt x="5386743" y="1346199"/>
                </a:lnTo>
                <a:lnTo>
                  <a:pt x="5418409" y="1371599"/>
                </a:lnTo>
                <a:lnTo>
                  <a:pt x="5447957" y="1396999"/>
                </a:lnTo>
                <a:lnTo>
                  <a:pt x="5475362" y="1435099"/>
                </a:lnTo>
                <a:lnTo>
                  <a:pt x="5500602" y="1460499"/>
                </a:lnTo>
                <a:lnTo>
                  <a:pt x="5527306" y="1498599"/>
                </a:lnTo>
                <a:lnTo>
                  <a:pt x="5551126" y="1536699"/>
                </a:lnTo>
                <a:lnTo>
                  <a:pt x="5572040" y="1574799"/>
                </a:lnTo>
                <a:lnTo>
                  <a:pt x="5590028" y="1625599"/>
                </a:lnTo>
                <a:lnTo>
                  <a:pt x="5605069" y="1663699"/>
                </a:lnTo>
                <a:lnTo>
                  <a:pt x="5617141" y="1714499"/>
                </a:lnTo>
                <a:lnTo>
                  <a:pt x="5626225" y="1765299"/>
                </a:lnTo>
                <a:lnTo>
                  <a:pt x="5632300" y="1816099"/>
                </a:lnTo>
                <a:lnTo>
                  <a:pt x="5635343" y="1866899"/>
                </a:lnTo>
                <a:lnTo>
                  <a:pt x="5635336" y="1917699"/>
                </a:lnTo>
                <a:lnTo>
                  <a:pt x="5632256" y="1968499"/>
                </a:lnTo>
                <a:lnTo>
                  <a:pt x="5626082" y="2019299"/>
                </a:lnTo>
                <a:lnTo>
                  <a:pt x="5616795" y="2070099"/>
                </a:lnTo>
                <a:lnTo>
                  <a:pt x="5604373" y="2120899"/>
                </a:lnTo>
                <a:lnTo>
                  <a:pt x="5590528" y="2171699"/>
                </a:lnTo>
                <a:lnTo>
                  <a:pt x="5574256" y="2222499"/>
                </a:lnTo>
                <a:lnTo>
                  <a:pt x="5555654" y="2260599"/>
                </a:lnTo>
                <a:lnTo>
                  <a:pt x="5534818" y="2311399"/>
                </a:lnTo>
                <a:lnTo>
                  <a:pt x="5511845" y="2349499"/>
                </a:lnTo>
                <a:lnTo>
                  <a:pt x="5486829" y="2387599"/>
                </a:lnTo>
                <a:lnTo>
                  <a:pt x="5459868" y="2425699"/>
                </a:lnTo>
                <a:lnTo>
                  <a:pt x="5431058" y="2463799"/>
                </a:lnTo>
                <a:lnTo>
                  <a:pt x="5400495" y="2501899"/>
                </a:lnTo>
                <a:lnTo>
                  <a:pt x="5368275" y="2539999"/>
                </a:lnTo>
                <a:lnTo>
                  <a:pt x="5334494" y="2565399"/>
                </a:lnTo>
                <a:lnTo>
                  <a:pt x="5299248" y="2603499"/>
                </a:lnTo>
                <a:lnTo>
                  <a:pt x="5262635" y="2628899"/>
                </a:lnTo>
                <a:lnTo>
                  <a:pt x="5224749" y="2654299"/>
                </a:lnTo>
                <a:lnTo>
                  <a:pt x="5185687" y="2692399"/>
                </a:lnTo>
                <a:lnTo>
                  <a:pt x="5145546" y="2717799"/>
                </a:lnTo>
                <a:lnTo>
                  <a:pt x="5104421" y="2730499"/>
                </a:lnTo>
                <a:lnTo>
                  <a:pt x="5062409" y="2755899"/>
                </a:lnTo>
                <a:lnTo>
                  <a:pt x="5019605" y="2781299"/>
                </a:lnTo>
                <a:lnTo>
                  <a:pt x="4932010" y="2806699"/>
                </a:lnTo>
                <a:lnTo>
                  <a:pt x="4887410" y="2832099"/>
                </a:lnTo>
                <a:lnTo>
                  <a:pt x="4751557" y="2870199"/>
                </a:lnTo>
                <a:lnTo>
                  <a:pt x="4705909" y="2870199"/>
                </a:lnTo>
                <a:lnTo>
                  <a:pt x="4660239" y="2882899"/>
                </a:lnTo>
                <a:lnTo>
                  <a:pt x="4614644" y="2882899"/>
                </a:lnTo>
                <a:lnTo>
                  <a:pt x="4569219" y="2895599"/>
                </a:lnTo>
                <a:lnTo>
                  <a:pt x="3691893" y="2895599"/>
                </a:lnTo>
                <a:lnTo>
                  <a:pt x="2166204" y="5105399"/>
                </a:lnTo>
                <a:lnTo>
                  <a:pt x="3233118" y="5105399"/>
                </a:lnTo>
                <a:lnTo>
                  <a:pt x="4154097" y="3771899"/>
                </a:lnTo>
                <a:lnTo>
                  <a:pt x="4653251" y="3771899"/>
                </a:lnTo>
                <a:lnTo>
                  <a:pt x="4709658" y="3759199"/>
                </a:lnTo>
                <a:lnTo>
                  <a:pt x="4765264" y="3759199"/>
                </a:lnTo>
                <a:lnTo>
                  <a:pt x="4874062" y="3733799"/>
                </a:lnTo>
                <a:lnTo>
                  <a:pt x="4927247" y="3733799"/>
                </a:lnTo>
                <a:lnTo>
                  <a:pt x="5131804" y="3682999"/>
                </a:lnTo>
                <a:lnTo>
                  <a:pt x="5180879" y="3657599"/>
                </a:lnTo>
                <a:lnTo>
                  <a:pt x="5276529" y="3632199"/>
                </a:lnTo>
                <a:lnTo>
                  <a:pt x="5323095" y="3606799"/>
                </a:lnTo>
                <a:lnTo>
                  <a:pt x="5368818" y="3594099"/>
                </a:lnTo>
                <a:lnTo>
                  <a:pt x="5413694" y="3568699"/>
                </a:lnTo>
                <a:lnTo>
                  <a:pt x="5457719" y="3543299"/>
                </a:lnTo>
                <a:lnTo>
                  <a:pt x="5500889" y="3530599"/>
                </a:lnTo>
                <a:lnTo>
                  <a:pt x="5543202" y="3505199"/>
                </a:lnTo>
                <a:lnTo>
                  <a:pt x="5584652" y="3479799"/>
                </a:lnTo>
                <a:lnTo>
                  <a:pt x="5625237" y="3454399"/>
                </a:lnTo>
                <a:lnTo>
                  <a:pt x="5664954" y="3428999"/>
                </a:lnTo>
                <a:lnTo>
                  <a:pt x="5703797" y="3403599"/>
                </a:lnTo>
                <a:lnTo>
                  <a:pt x="5741764" y="3378199"/>
                </a:lnTo>
                <a:lnTo>
                  <a:pt x="5778852" y="3340099"/>
                </a:lnTo>
                <a:lnTo>
                  <a:pt x="5815055" y="3314699"/>
                </a:lnTo>
                <a:lnTo>
                  <a:pt x="5850372" y="3289299"/>
                </a:lnTo>
                <a:lnTo>
                  <a:pt x="5884798" y="3263899"/>
                </a:lnTo>
                <a:lnTo>
                  <a:pt x="5918329" y="3225799"/>
                </a:lnTo>
                <a:lnTo>
                  <a:pt x="5950962" y="3200399"/>
                </a:lnTo>
                <a:lnTo>
                  <a:pt x="5982694" y="3162299"/>
                </a:lnTo>
                <a:lnTo>
                  <a:pt x="6013520" y="3136899"/>
                </a:lnTo>
                <a:lnTo>
                  <a:pt x="6043437" y="3098799"/>
                </a:lnTo>
                <a:lnTo>
                  <a:pt x="6072442" y="3060699"/>
                </a:lnTo>
                <a:lnTo>
                  <a:pt x="6100530" y="3035299"/>
                </a:lnTo>
                <a:lnTo>
                  <a:pt x="6127699" y="2997199"/>
                </a:lnTo>
                <a:lnTo>
                  <a:pt x="6153944" y="2959099"/>
                </a:lnTo>
                <a:lnTo>
                  <a:pt x="6179262" y="2933699"/>
                </a:lnTo>
                <a:lnTo>
                  <a:pt x="6203649" y="2895599"/>
                </a:lnTo>
                <a:lnTo>
                  <a:pt x="6227102" y="2857499"/>
                </a:lnTo>
                <a:lnTo>
                  <a:pt x="6249617" y="2819399"/>
                </a:lnTo>
                <a:lnTo>
                  <a:pt x="6271190" y="2781299"/>
                </a:lnTo>
                <a:lnTo>
                  <a:pt x="6291818" y="2755899"/>
                </a:lnTo>
                <a:lnTo>
                  <a:pt x="6302967" y="2730499"/>
                </a:lnTo>
                <a:lnTo>
                  <a:pt x="6302967" y="1130299"/>
                </a:lnTo>
                <a:close/>
              </a:path>
              <a:path w="6303009" h="5105400">
                <a:moveTo>
                  <a:pt x="3596901" y="0"/>
                </a:moveTo>
                <a:lnTo>
                  <a:pt x="2529940" y="0"/>
                </a:lnTo>
                <a:lnTo>
                  <a:pt x="2360590" y="241299"/>
                </a:lnTo>
                <a:lnTo>
                  <a:pt x="1897855" y="241299"/>
                </a:lnTo>
                <a:lnTo>
                  <a:pt x="1837780" y="253999"/>
                </a:lnTo>
                <a:lnTo>
                  <a:pt x="1720764" y="253999"/>
                </a:lnTo>
                <a:lnTo>
                  <a:pt x="1663816" y="266699"/>
                </a:lnTo>
                <a:lnTo>
                  <a:pt x="1607901" y="266699"/>
                </a:lnTo>
                <a:lnTo>
                  <a:pt x="1499162" y="292099"/>
                </a:lnTo>
                <a:lnTo>
                  <a:pt x="1293936" y="342899"/>
                </a:lnTo>
                <a:lnTo>
                  <a:pt x="1245161" y="368299"/>
                </a:lnTo>
                <a:lnTo>
                  <a:pt x="1150623" y="393699"/>
                </a:lnTo>
                <a:lnTo>
                  <a:pt x="1104853" y="419099"/>
                </a:lnTo>
                <a:lnTo>
                  <a:pt x="1060077" y="444499"/>
                </a:lnTo>
                <a:lnTo>
                  <a:pt x="1016292" y="457199"/>
                </a:lnTo>
                <a:lnTo>
                  <a:pt x="973494" y="482599"/>
                </a:lnTo>
                <a:lnTo>
                  <a:pt x="931679" y="507999"/>
                </a:lnTo>
                <a:lnTo>
                  <a:pt x="890844" y="533399"/>
                </a:lnTo>
                <a:lnTo>
                  <a:pt x="850985" y="558799"/>
                </a:lnTo>
                <a:lnTo>
                  <a:pt x="812099" y="584199"/>
                </a:lnTo>
                <a:lnTo>
                  <a:pt x="774181" y="609599"/>
                </a:lnTo>
                <a:lnTo>
                  <a:pt x="737228" y="634999"/>
                </a:lnTo>
                <a:lnTo>
                  <a:pt x="701237" y="673099"/>
                </a:lnTo>
                <a:lnTo>
                  <a:pt x="666203" y="698499"/>
                </a:lnTo>
                <a:lnTo>
                  <a:pt x="632124" y="723899"/>
                </a:lnTo>
                <a:lnTo>
                  <a:pt x="598995" y="761999"/>
                </a:lnTo>
                <a:lnTo>
                  <a:pt x="566813" y="787399"/>
                </a:lnTo>
                <a:lnTo>
                  <a:pt x="535574" y="825499"/>
                </a:lnTo>
                <a:lnTo>
                  <a:pt x="505274" y="850899"/>
                </a:lnTo>
                <a:lnTo>
                  <a:pt x="475911" y="888999"/>
                </a:lnTo>
                <a:lnTo>
                  <a:pt x="447480" y="914399"/>
                </a:lnTo>
                <a:lnTo>
                  <a:pt x="419977" y="952499"/>
                </a:lnTo>
                <a:lnTo>
                  <a:pt x="393399" y="990599"/>
                </a:lnTo>
                <a:lnTo>
                  <a:pt x="367742" y="1015999"/>
                </a:lnTo>
                <a:lnTo>
                  <a:pt x="343003" y="1054099"/>
                </a:lnTo>
                <a:lnTo>
                  <a:pt x="319178" y="1092199"/>
                </a:lnTo>
                <a:lnTo>
                  <a:pt x="296263" y="1130299"/>
                </a:lnTo>
                <a:lnTo>
                  <a:pt x="274254" y="1168399"/>
                </a:lnTo>
                <a:lnTo>
                  <a:pt x="253149" y="1193799"/>
                </a:lnTo>
                <a:lnTo>
                  <a:pt x="232943" y="1231899"/>
                </a:lnTo>
                <a:lnTo>
                  <a:pt x="213633" y="1269999"/>
                </a:lnTo>
                <a:lnTo>
                  <a:pt x="195214" y="1308099"/>
                </a:lnTo>
                <a:lnTo>
                  <a:pt x="177684" y="1346199"/>
                </a:lnTo>
                <a:lnTo>
                  <a:pt x="161039" y="1384299"/>
                </a:lnTo>
                <a:lnTo>
                  <a:pt x="145275" y="1422399"/>
                </a:lnTo>
                <a:lnTo>
                  <a:pt x="130388" y="1460499"/>
                </a:lnTo>
                <a:lnTo>
                  <a:pt x="116375" y="1485899"/>
                </a:lnTo>
                <a:lnTo>
                  <a:pt x="103231" y="1523999"/>
                </a:lnTo>
                <a:lnTo>
                  <a:pt x="90955" y="1562099"/>
                </a:lnTo>
                <a:lnTo>
                  <a:pt x="79541" y="1600199"/>
                </a:lnTo>
                <a:lnTo>
                  <a:pt x="68986" y="1638299"/>
                </a:lnTo>
                <a:lnTo>
                  <a:pt x="59287" y="1676399"/>
                </a:lnTo>
                <a:lnTo>
                  <a:pt x="47062" y="1727199"/>
                </a:lnTo>
                <a:lnTo>
                  <a:pt x="36258" y="1777999"/>
                </a:lnTo>
                <a:lnTo>
                  <a:pt x="26869" y="1828799"/>
                </a:lnTo>
                <a:lnTo>
                  <a:pt x="18892" y="1866899"/>
                </a:lnTo>
                <a:lnTo>
                  <a:pt x="12321" y="1917699"/>
                </a:lnTo>
                <a:lnTo>
                  <a:pt x="7151" y="1968499"/>
                </a:lnTo>
                <a:lnTo>
                  <a:pt x="3377" y="2019299"/>
                </a:lnTo>
                <a:lnTo>
                  <a:pt x="995" y="2070099"/>
                </a:lnTo>
                <a:lnTo>
                  <a:pt x="0" y="2120899"/>
                </a:lnTo>
                <a:lnTo>
                  <a:pt x="386" y="2171699"/>
                </a:lnTo>
                <a:lnTo>
                  <a:pt x="2149" y="2222499"/>
                </a:lnTo>
                <a:lnTo>
                  <a:pt x="5285" y="2260599"/>
                </a:lnTo>
                <a:lnTo>
                  <a:pt x="9788" y="2311399"/>
                </a:lnTo>
                <a:lnTo>
                  <a:pt x="15653" y="2362199"/>
                </a:lnTo>
                <a:lnTo>
                  <a:pt x="22876" y="2412999"/>
                </a:lnTo>
                <a:lnTo>
                  <a:pt x="31452" y="2451099"/>
                </a:lnTo>
                <a:lnTo>
                  <a:pt x="41376" y="2501899"/>
                </a:lnTo>
                <a:lnTo>
                  <a:pt x="52642" y="2552699"/>
                </a:lnTo>
                <a:lnTo>
                  <a:pt x="65247" y="2590799"/>
                </a:lnTo>
                <a:lnTo>
                  <a:pt x="79185" y="2641599"/>
                </a:lnTo>
                <a:lnTo>
                  <a:pt x="94452" y="2679699"/>
                </a:lnTo>
                <a:lnTo>
                  <a:pt x="111042" y="2730499"/>
                </a:lnTo>
                <a:lnTo>
                  <a:pt x="128951" y="2768599"/>
                </a:lnTo>
                <a:lnTo>
                  <a:pt x="148174" y="2819399"/>
                </a:lnTo>
                <a:lnTo>
                  <a:pt x="168706" y="2857499"/>
                </a:lnTo>
                <a:lnTo>
                  <a:pt x="190542" y="2895599"/>
                </a:lnTo>
                <a:lnTo>
                  <a:pt x="213677" y="2933699"/>
                </a:lnTo>
                <a:lnTo>
                  <a:pt x="238107" y="2984499"/>
                </a:lnTo>
                <a:lnTo>
                  <a:pt x="263827" y="3022599"/>
                </a:lnTo>
                <a:lnTo>
                  <a:pt x="290832" y="3060699"/>
                </a:lnTo>
                <a:lnTo>
                  <a:pt x="319116" y="3098799"/>
                </a:lnTo>
                <a:lnTo>
                  <a:pt x="358762" y="3149599"/>
                </a:lnTo>
                <a:lnTo>
                  <a:pt x="380147" y="3162299"/>
                </a:lnTo>
                <a:lnTo>
                  <a:pt x="402605" y="3187699"/>
                </a:lnTo>
                <a:lnTo>
                  <a:pt x="450829" y="3238499"/>
                </a:lnTo>
                <a:lnTo>
                  <a:pt x="503618" y="3289299"/>
                </a:lnTo>
                <a:lnTo>
                  <a:pt x="561158" y="3340099"/>
                </a:lnTo>
                <a:lnTo>
                  <a:pt x="591766" y="3365499"/>
                </a:lnTo>
                <a:lnTo>
                  <a:pt x="623631" y="3390899"/>
                </a:lnTo>
                <a:lnTo>
                  <a:pt x="656775" y="3416299"/>
                </a:lnTo>
                <a:lnTo>
                  <a:pt x="691222" y="3441699"/>
                </a:lnTo>
                <a:lnTo>
                  <a:pt x="726994" y="3454399"/>
                </a:lnTo>
                <a:lnTo>
                  <a:pt x="764115" y="3479799"/>
                </a:lnTo>
                <a:lnTo>
                  <a:pt x="802607" y="3505199"/>
                </a:lnTo>
                <a:lnTo>
                  <a:pt x="842494" y="3530599"/>
                </a:lnTo>
                <a:lnTo>
                  <a:pt x="883799" y="3543299"/>
                </a:lnTo>
                <a:lnTo>
                  <a:pt x="926545" y="3568699"/>
                </a:lnTo>
                <a:lnTo>
                  <a:pt x="970754" y="3581399"/>
                </a:lnTo>
                <a:lnTo>
                  <a:pt x="1016450" y="3606799"/>
                </a:lnTo>
                <a:lnTo>
                  <a:pt x="1063655" y="3619499"/>
                </a:lnTo>
                <a:lnTo>
                  <a:pt x="1112394" y="3644899"/>
                </a:lnTo>
                <a:lnTo>
                  <a:pt x="1162688" y="3657599"/>
                </a:lnTo>
                <a:lnTo>
                  <a:pt x="1268036" y="3682999"/>
                </a:lnTo>
                <a:lnTo>
                  <a:pt x="1379883" y="3708399"/>
                </a:lnTo>
                <a:lnTo>
                  <a:pt x="1560244" y="3746499"/>
                </a:lnTo>
                <a:lnTo>
                  <a:pt x="1623813" y="3746499"/>
                </a:lnTo>
                <a:lnTo>
                  <a:pt x="1689146" y="3759199"/>
                </a:lnTo>
                <a:lnTo>
                  <a:pt x="1756264" y="3759199"/>
                </a:lnTo>
                <a:lnTo>
                  <a:pt x="1825192" y="3771899"/>
                </a:lnTo>
                <a:lnTo>
                  <a:pt x="2557364" y="3771899"/>
                </a:lnTo>
                <a:lnTo>
                  <a:pt x="3173441" y="2895599"/>
                </a:lnTo>
                <a:lnTo>
                  <a:pt x="1968567" y="2895599"/>
                </a:lnTo>
                <a:lnTo>
                  <a:pt x="1904351" y="2882899"/>
                </a:lnTo>
                <a:lnTo>
                  <a:pt x="1722182" y="2882899"/>
                </a:lnTo>
                <a:lnTo>
                  <a:pt x="1609695" y="2857499"/>
                </a:lnTo>
                <a:lnTo>
                  <a:pt x="1556209" y="2857499"/>
                </a:lnTo>
                <a:lnTo>
                  <a:pt x="1454864" y="2832099"/>
                </a:lnTo>
                <a:lnTo>
                  <a:pt x="1407051" y="2806699"/>
                </a:lnTo>
                <a:lnTo>
                  <a:pt x="1361175" y="2793999"/>
                </a:lnTo>
                <a:lnTo>
                  <a:pt x="1317260" y="2781299"/>
                </a:lnTo>
                <a:lnTo>
                  <a:pt x="1275328" y="2755899"/>
                </a:lnTo>
                <a:lnTo>
                  <a:pt x="1235401" y="2743199"/>
                </a:lnTo>
                <a:lnTo>
                  <a:pt x="1197504" y="2717799"/>
                </a:lnTo>
                <a:lnTo>
                  <a:pt x="1161658" y="2692399"/>
                </a:lnTo>
                <a:lnTo>
                  <a:pt x="1127887" y="2666999"/>
                </a:lnTo>
                <a:lnTo>
                  <a:pt x="1096214" y="2641599"/>
                </a:lnTo>
                <a:lnTo>
                  <a:pt x="1066661" y="2616199"/>
                </a:lnTo>
                <a:lnTo>
                  <a:pt x="1014009" y="2552699"/>
                </a:lnTo>
                <a:lnTo>
                  <a:pt x="987335" y="2514599"/>
                </a:lnTo>
                <a:lnTo>
                  <a:pt x="963542" y="2476499"/>
                </a:lnTo>
                <a:lnTo>
                  <a:pt x="942649" y="2438399"/>
                </a:lnTo>
                <a:lnTo>
                  <a:pt x="924679" y="2400299"/>
                </a:lnTo>
                <a:lnTo>
                  <a:pt x="909653" y="2349499"/>
                </a:lnTo>
                <a:lnTo>
                  <a:pt x="897591" y="2298699"/>
                </a:lnTo>
                <a:lnTo>
                  <a:pt x="888516" y="2260599"/>
                </a:lnTo>
                <a:lnTo>
                  <a:pt x="882447" y="2209799"/>
                </a:lnTo>
                <a:lnTo>
                  <a:pt x="879406" y="2158999"/>
                </a:lnTo>
                <a:lnTo>
                  <a:pt x="879415" y="2108199"/>
                </a:lnTo>
                <a:lnTo>
                  <a:pt x="882494" y="2057399"/>
                </a:lnTo>
                <a:lnTo>
                  <a:pt x="888664" y="1993899"/>
                </a:lnTo>
                <a:lnTo>
                  <a:pt x="897948" y="1943099"/>
                </a:lnTo>
                <a:lnTo>
                  <a:pt x="910364" y="1892299"/>
                </a:lnTo>
                <a:lnTo>
                  <a:pt x="920723" y="1854199"/>
                </a:lnTo>
                <a:lnTo>
                  <a:pt x="932628" y="1816099"/>
                </a:lnTo>
                <a:lnTo>
                  <a:pt x="946098" y="1777999"/>
                </a:lnTo>
                <a:lnTo>
                  <a:pt x="961146" y="1739899"/>
                </a:lnTo>
                <a:lnTo>
                  <a:pt x="977790" y="1701799"/>
                </a:lnTo>
                <a:lnTo>
                  <a:pt x="996046" y="1663699"/>
                </a:lnTo>
                <a:lnTo>
                  <a:pt x="1015928" y="1638299"/>
                </a:lnTo>
                <a:lnTo>
                  <a:pt x="1037454" y="1600199"/>
                </a:lnTo>
                <a:lnTo>
                  <a:pt x="1060639" y="1562099"/>
                </a:lnTo>
                <a:lnTo>
                  <a:pt x="1085498" y="1523999"/>
                </a:lnTo>
                <a:lnTo>
                  <a:pt x="1112049" y="1498599"/>
                </a:lnTo>
                <a:lnTo>
                  <a:pt x="1140307" y="1460499"/>
                </a:lnTo>
                <a:lnTo>
                  <a:pt x="1170287" y="1435099"/>
                </a:lnTo>
                <a:lnTo>
                  <a:pt x="1202006" y="1396999"/>
                </a:lnTo>
                <a:lnTo>
                  <a:pt x="1235480" y="1371599"/>
                </a:lnTo>
                <a:lnTo>
                  <a:pt x="1270724" y="1346199"/>
                </a:lnTo>
                <a:lnTo>
                  <a:pt x="1307755" y="1308099"/>
                </a:lnTo>
                <a:lnTo>
                  <a:pt x="1346588" y="1282699"/>
                </a:lnTo>
                <a:lnTo>
                  <a:pt x="1387240" y="1257299"/>
                </a:lnTo>
                <a:lnTo>
                  <a:pt x="1429726" y="1244599"/>
                </a:lnTo>
                <a:lnTo>
                  <a:pt x="1474062" y="1219199"/>
                </a:lnTo>
                <a:lnTo>
                  <a:pt x="1520264" y="1206499"/>
                </a:lnTo>
                <a:lnTo>
                  <a:pt x="1568349" y="1181099"/>
                </a:lnTo>
                <a:lnTo>
                  <a:pt x="1670228" y="1155699"/>
                </a:lnTo>
                <a:lnTo>
                  <a:pt x="1779827" y="1130299"/>
                </a:lnTo>
                <a:lnTo>
                  <a:pt x="2822692" y="1130299"/>
                </a:lnTo>
                <a:lnTo>
                  <a:pt x="3596901" y="0"/>
                </a:lnTo>
                <a:close/>
              </a:path>
              <a:path w="6303009" h="5105400">
                <a:moveTo>
                  <a:pt x="4758408" y="253999"/>
                </a:moveTo>
                <a:lnTo>
                  <a:pt x="3957374" y="253999"/>
                </a:lnTo>
                <a:lnTo>
                  <a:pt x="2100177" y="2895599"/>
                </a:lnTo>
                <a:lnTo>
                  <a:pt x="3173441" y="2895599"/>
                </a:lnTo>
                <a:lnTo>
                  <a:pt x="4414523" y="1130299"/>
                </a:lnTo>
                <a:lnTo>
                  <a:pt x="6302967" y="1130299"/>
                </a:lnTo>
                <a:lnTo>
                  <a:pt x="6302967" y="1079499"/>
                </a:lnTo>
                <a:lnTo>
                  <a:pt x="6300946" y="1079499"/>
                </a:lnTo>
                <a:lnTo>
                  <a:pt x="6276512" y="1041399"/>
                </a:lnTo>
                <a:lnTo>
                  <a:pt x="6250788" y="1003299"/>
                </a:lnTo>
                <a:lnTo>
                  <a:pt x="6223781" y="965199"/>
                </a:lnTo>
                <a:lnTo>
                  <a:pt x="6195495" y="927099"/>
                </a:lnTo>
                <a:lnTo>
                  <a:pt x="6155863" y="876299"/>
                </a:lnTo>
                <a:lnTo>
                  <a:pt x="6112032" y="825499"/>
                </a:lnTo>
                <a:lnTo>
                  <a:pt x="6063816" y="774699"/>
                </a:lnTo>
                <a:lnTo>
                  <a:pt x="6011033" y="723899"/>
                </a:lnTo>
                <a:lnTo>
                  <a:pt x="5953498" y="673099"/>
                </a:lnTo>
                <a:lnTo>
                  <a:pt x="5922891" y="647699"/>
                </a:lnTo>
                <a:lnTo>
                  <a:pt x="5891028" y="622299"/>
                </a:lnTo>
                <a:lnTo>
                  <a:pt x="5857884" y="609599"/>
                </a:lnTo>
                <a:lnTo>
                  <a:pt x="5823438" y="584199"/>
                </a:lnTo>
                <a:lnTo>
                  <a:pt x="5787666" y="558799"/>
                </a:lnTo>
                <a:lnTo>
                  <a:pt x="5750545" y="533399"/>
                </a:lnTo>
                <a:lnTo>
                  <a:pt x="5712052" y="507999"/>
                </a:lnTo>
                <a:lnTo>
                  <a:pt x="5672164" y="495299"/>
                </a:lnTo>
                <a:lnTo>
                  <a:pt x="5630859" y="469899"/>
                </a:lnTo>
                <a:lnTo>
                  <a:pt x="5588113" y="457199"/>
                </a:lnTo>
                <a:lnTo>
                  <a:pt x="5543904" y="431799"/>
                </a:lnTo>
                <a:lnTo>
                  <a:pt x="5498207" y="419099"/>
                </a:lnTo>
                <a:lnTo>
                  <a:pt x="5451001" y="393699"/>
                </a:lnTo>
                <a:lnTo>
                  <a:pt x="5402262" y="380999"/>
                </a:lnTo>
                <a:lnTo>
                  <a:pt x="5351968" y="355599"/>
                </a:lnTo>
                <a:lnTo>
                  <a:pt x="5246620" y="330199"/>
                </a:lnTo>
                <a:lnTo>
                  <a:pt x="5076357" y="292099"/>
                </a:lnTo>
                <a:lnTo>
                  <a:pt x="5016246" y="279399"/>
                </a:lnTo>
                <a:lnTo>
                  <a:pt x="4954419" y="279399"/>
                </a:lnTo>
                <a:lnTo>
                  <a:pt x="4890852" y="266699"/>
                </a:lnTo>
                <a:lnTo>
                  <a:pt x="4825523" y="266699"/>
                </a:lnTo>
                <a:lnTo>
                  <a:pt x="4758408" y="253999"/>
                </a:lnTo>
                <a:close/>
              </a:path>
            </a:pathLst>
          </a:custGeom>
          <a:solidFill>
            <a:srgbClr val="F1F1F2"/>
          </a:solidFill>
        </p:spPr>
        <p:txBody>
          <a:bodyPr wrap="square" lIns="0" tIns="0" rIns="0" bIns="0" rtlCol="0"/>
          <a:lstStyle/>
          <a:p>
            <a:endParaRPr sz="2000" dirty="0">
              <a:latin typeface="Times New Roman" panose="02020603050405020304" pitchFamily="18" charset="0"/>
              <a:cs typeface="Times New Roman" panose="02020603050405020304" pitchFamily="18" charset="0"/>
            </a:endParaRPr>
          </a:p>
        </p:txBody>
      </p:sp>
      <p:grpSp>
        <p:nvGrpSpPr>
          <p:cNvPr id="41" name="Group 40">
            <a:extLst>
              <a:ext uri="{FF2B5EF4-FFF2-40B4-BE49-F238E27FC236}">
                <a16:creationId xmlns:a16="http://schemas.microsoft.com/office/drawing/2014/main" xmlns="" id="{FEE2B23C-0F4A-E14D-B045-99691AF2B560}"/>
              </a:ext>
            </a:extLst>
          </p:cNvPr>
          <p:cNvGrpSpPr/>
          <p:nvPr/>
        </p:nvGrpSpPr>
        <p:grpSpPr>
          <a:xfrm>
            <a:off x="386950" y="360008"/>
            <a:ext cx="557244" cy="806645"/>
            <a:chOff x="634994" y="480009"/>
            <a:chExt cx="914452" cy="1075526"/>
          </a:xfrm>
        </p:grpSpPr>
        <p:pic>
          <p:nvPicPr>
            <p:cNvPr id="42" name="object 5">
              <a:extLst>
                <a:ext uri="{FF2B5EF4-FFF2-40B4-BE49-F238E27FC236}">
                  <a16:creationId xmlns:a16="http://schemas.microsoft.com/office/drawing/2014/main" xmlns="" id="{3C1635DE-3ACA-3444-B6CF-A7A11997A324}"/>
                </a:ext>
              </a:extLst>
            </p:cNvPr>
            <p:cNvPicPr/>
            <p:nvPr/>
          </p:nvPicPr>
          <p:blipFill>
            <a:blip r:embed="rId2" cstate="print"/>
            <a:stretch>
              <a:fillRect/>
            </a:stretch>
          </p:blipFill>
          <p:spPr>
            <a:xfrm>
              <a:off x="637218" y="1352696"/>
              <a:ext cx="163266" cy="78676"/>
            </a:xfrm>
            <a:prstGeom prst="rect">
              <a:avLst/>
            </a:prstGeom>
          </p:spPr>
        </p:pic>
        <p:pic>
          <p:nvPicPr>
            <p:cNvPr id="43" name="object 6">
              <a:extLst>
                <a:ext uri="{FF2B5EF4-FFF2-40B4-BE49-F238E27FC236}">
                  <a16:creationId xmlns:a16="http://schemas.microsoft.com/office/drawing/2014/main" xmlns="" id="{E186C12B-87BC-7246-9C93-4D8982F295D9}"/>
                </a:ext>
              </a:extLst>
            </p:cNvPr>
            <p:cNvPicPr/>
            <p:nvPr/>
          </p:nvPicPr>
          <p:blipFill>
            <a:blip r:embed="rId3" cstate="print"/>
            <a:stretch>
              <a:fillRect/>
            </a:stretch>
          </p:blipFill>
          <p:spPr>
            <a:xfrm>
              <a:off x="822641" y="1353580"/>
              <a:ext cx="341118" cy="89957"/>
            </a:xfrm>
            <a:prstGeom prst="rect">
              <a:avLst/>
            </a:prstGeom>
          </p:spPr>
        </p:pic>
        <p:sp>
          <p:nvSpPr>
            <p:cNvPr id="44" name="object 7">
              <a:extLst>
                <a:ext uri="{FF2B5EF4-FFF2-40B4-BE49-F238E27FC236}">
                  <a16:creationId xmlns:a16="http://schemas.microsoft.com/office/drawing/2014/main" xmlns="" id="{032E5027-2433-EB45-B6E6-3B92793393CC}"/>
                </a:ext>
              </a:extLst>
            </p:cNvPr>
            <p:cNvSpPr/>
            <p:nvPr/>
          </p:nvSpPr>
          <p:spPr>
            <a:xfrm>
              <a:off x="1192096" y="1353577"/>
              <a:ext cx="62230" cy="77470"/>
            </a:xfrm>
            <a:custGeom>
              <a:avLst/>
              <a:gdLst/>
              <a:ahLst/>
              <a:cxnLst/>
              <a:rect l="l" t="t" r="r" b="b"/>
              <a:pathLst>
                <a:path w="62230" h="77469">
                  <a:moveTo>
                    <a:pt x="10883" y="0"/>
                  </a:moveTo>
                  <a:lnTo>
                    <a:pt x="0" y="0"/>
                  </a:lnTo>
                  <a:lnTo>
                    <a:pt x="0" y="76923"/>
                  </a:lnTo>
                  <a:lnTo>
                    <a:pt x="31750" y="76923"/>
                  </a:lnTo>
                  <a:lnTo>
                    <a:pt x="44600" y="75284"/>
                  </a:lnTo>
                  <a:lnTo>
                    <a:pt x="54124" y="70399"/>
                  </a:lnTo>
                  <a:lnTo>
                    <a:pt x="55698" y="68249"/>
                  </a:lnTo>
                  <a:lnTo>
                    <a:pt x="10883" y="68249"/>
                  </a:lnTo>
                  <a:lnTo>
                    <a:pt x="10883" y="35483"/>
                  </a:lnTo>
                  <a:lnTo>
                    <a:pt x="56574" y="35483"/>
                  </a:lnTo>
                  <a:lnTo>
                    <a:pt x="54738" y="32935"/>
                  </a:lnTo>
                  <a:lnTo>
                    <a:pt x="45848" y="28348"/>
                  </a:lnTo>
                  <a:lnTo>
                    <a:pt x="33731" y="26809"/>
                  </a:lnTo>
                  <a:lnTo>
                    <a:pt x="10883" y="26809"/>
                  </a:lnTo>
                  <a:lnTo>
                    <a:pt x="10883" y="0"/>
                  </a:lnTo>
                  <a:close/>
                </a:path>
                <a:path w="62230" h="77469">
                  <a:moveTo>
                    <a:pt x="56574" y="35483"/>
                  </a:moveTo>
                  <a:lnTo>
                    <a:pt x="44170" y="35483"/>
                  </a:lnTo>
                  <a:lnTo>
                    <a:pt x="51079" y="40436"/>
                  </a:lnTo>
                  <a:lnTo>
                    <a:pt x="51079" y="51320"/>
                  </a:lnTo>
                  <a:lnTo>
                    <a:pt x="49782" y="58643"/>
                  </a:lnTo>
                  <a:lnTo>
                    <a:pt x="45972" y="63942"/>
                  </a:lnTo>
                  <a:lnTo>
                    <a:pt x="39769" y="67163"/>
                  </a:lnTo>
                  <a:lnTo>
                    <a:pt x="31292" y="68249"/>
                  </a:lnTo>
                  <a:lnTo>
                    <a:pt x="55698" y="68249"/>
                  </a:lnTo>
                  <a:lnTo>
                    <a:pt x="60042" y="62318"/>
                  </a:lnTo>
                  <a:lnTo>
                    <a:pt x="62077" y="51092"/>
                  </a:lnTo>
                  <a:lnTo>
                    <a:pt x="60211" y="40531"/>
                  </a:lnTo>
                  <a:lnTo>
                    <a:pt x="56574" y="35483"/>
                  </a:lnTo>
                  <a:close/>
                </a:path>
              </a:pathLst>
            </a:custGeom>
            <a:solidFill>
              <a:srgbClr val="58595B"/>
            </a:solidFill>
          </p:spPr>
          <p:txBody>
            <a:bodyPr wrap="square" lIns="0" tIns="0" rIns="0" bIns="0" rtlCol="0"/>
            <a:lstStyle/>
            <a:p>
              <a:endParaRPr/>
            </a:p>
          </p:txBody>
        </p:sp>
        <p:pic>
          <p:nvPicPr>
            <p:cNvPr id="45" name="object 8">
              <a:extLst>
                <a:ext uri="{FF2B5EF4-FFF2-40B4-BE49-F238E27FC236}">
                  <a16:creationId xmlns:a16="http://schemas.microsoft.com/office/drawing/2014/main" xmlns="" id="{7A50A98C-023B-5544-9D04-890D4761F5E5}"/>
                </a:ext>
              </a:extLst>
            </p:cNvPr>
            <p:cNvPicPr/>
            <p:nvPr/>
          </p:nvPicPr>
          <p:blipFill>
            <a:blip r:embed="rId4" cstate="print"/>
            <a:stretch>
              <a:fillRect/>
            </a:stretch>
          </p:blipFill>
          <p:spPr>
            <a:xfrm>
              <a:off x="1274796" y="1353580"/>
              <a:ext cx="66154" cy="76911"/>
            </a:xfrm>
            <a:prstGeom prst="rect">
              <a:avLst/>
            </a:prstGeom>
          </p:spPr>
        </p:pic>
        <p:pic>
          <p:nvPicPr>
            <p:cNvPr id="46" name="object 9">
              <a:extLst>
                <a:ext uri="{FF2B5EF4-FFF2-40B4-BE49-F238E27FC236}">
                  <a16:creationId xmlns:a16="http://schemas.microsoft.com/office/drawing/2014/main" xmlns="" id="{70EABF96-BDF2-5E4C-8DA4-C46599FF1EF7}"/>
                </a:ext>
              </a:extLst>
            </p:cNvPr>
            <p:cNvPicPr/>
            <p:nvPr/>
          </p:nvPicPr>
          <p:blipFill>
            <a:blip r:embed="rId5" cstate="print"/>
            <a:stretch>
              <a:fillRect/>
            </a:stretch>
          </p:blipFill>
          <p:spPr>
            <a:xfrm>
              <a:off x="1369272" y="1353577"/>
              <a:ext cx="85153" cy="76923"/>
            </a:xfrm>
            <a:prstGeom prst="rect">
              <a:avLst/>
            </a:prstGeom>
          </p:spPr>
        </p:pic>
        <p:sp>
          <p:nvSpPr>
            <p:cNvPr id="47" name="object 10">
              <a:extLst>
                <a:ext uri="{FF2B5EF4-FFF2-40B4-BE49-F238E27FC236}">
                  <a16:creationId xmlns:a16="http://schemas.microsoft.com/office/drawing/2014/main" xmlns="" id="{D79E288B-D5E2-6041-B515-C53138B20834}"/>
                </a:ext>
              </a:extLst>
            </p:cNvPr>
            <p:cNvSpPr/>
            <p:nvPr/>
          </p:nvSpPr>
          <p:spPr>
            <a:xfrm>
              <a:off x="1482771" y="1353580"/>
              <a:ext cx="66675" cy="77470"/>
            </a:xfrm>
            <a:custGeom>
              <a:avLst/>
              <a:gdLst/>
              <a:ahLst/>
              <a:cxnLst/>
              <a:rect l="l" t="t" r="r" b="b"/>
              <a:pathLst>
                <a:path w="66675" h="77469">
                  <a:moveTo>
                    <a:pt x="66471" y="0"/>
                  </a:moveTo>
                  <a:lnTo>
                    <a:pt x="56349" y="0"/>
                  </a:lnTo>
                  <a:lnTo>
                    <a:pt x="10871" y="59334"/>
                  </a:lnTo>
                  <a:lnTo>
                    <a:pt x="10871" y="0"/>
                  </a:lnTo>
                  <a:lnTo>
                    <a:pt x="0" y="0"/>
                  </a:lnTo>
                  <a:lnTo>
                    <a:pt x="0" y="76911"/>
                  </a:lnTo>
                  <a:lnTo>
                    <a:pt x="10096" y="76911"/>
                  </a:lnTo>
                  <a:lnTo>
                    <a:pt x="55689" y="17691"/>
                  </a:lnTo>
                  <a:lnTo>
                    <a:pt x="55689" y="76911"/>
                  </a:lnTo>
                  <a:lnTo>
                    <a:pt x="66471" y="76911"/>
                  </a:lnTo>
                  <a:lnTo>
                    <a:pt x="66471" y="0"/>
                  </a:lnTo>
                  <a:close/>
                </a:path>
              </a:pathLst>
            </a:custGeom>
            <a:solidFill>
              <a:srgbClr val="58595B"/>
            </a:solidFill>
          </p:spPr>
          <p:txBody>
            <a:bodyPr wrap="square" lIns="0" tIns="0" rIns="0" bIns="0" rtlCol="0"/>
            <a:lstStyle/>
            <a:p>
              <a:endParaRPr/>
            </a:p>
          </p:txBody>
        </p:sp>
        <p:pic>
          <p:nvPicPr>
            <p:cNvPr id="48" name="object 11">
              <a:extLst>
                <a:ext uri="{FF2B5EF4-FFF2-40B4-BE49-F238E27FC236}">
                  <a16:creationId xmlns:a16="http://schemas.microsoft.com/office/drawing/2014/main" xmlns="" id="{3EA55FC9-49BF-9649-B554-DB0BA07059FD}"/>
                </a:ext>
              </a:extLst>
            </p:cNvPr>
            <p:cNvPicPr/>
            <p:nvPr/>
          </p:nvPicPr>
          <p:blipFill>
            <a:blip r:embed="rId6" cstate="print"/>
            <a:stretch>
              <a:fillRect/>
            </a:stretch>
          </p:blipFill>
          <p:spPr>
            <a:xfrm>
              <a:off x="634994" y="1464464"/>
              <a:ext cx="188554" cy="82626"/>
            </a:xfrm>
            <a:prstGeom prst="rect">
              <a:avLst/>
            </a:prstGeom>
          </p:spPr>
        </p:pic>
        <p:pic>
          <p:nvPicPr>
            <p:cNvPr id="49" name="object 12">
              <a:extLst>
                <a:ext uri="{FF2B5EF4-FFF2-40B4-BE49-F238E27FC236}">
                  <a16:creationId xmlns:a16="http://schemas.microsoft.com/office/drawing/2014/main" xmlns="" id="{361E00FA-8DE8-6C45-8EF4-C0494204D072}"/>
                </a:ext>
              </a:extLst>
            </p:cNvPr>
            <p:cNvPicPr/>
            <p:nvPr/>
          </p:nvPicPr>
          <p:blipFill>
            <a:blip r:embed="rId7" cstate="print"/>
            <a:stretch>
              <a:fillRect/>
            </a:stretch>
          </p:blipFill>
          <p:spPr>
            <a:xfrm>
              <a:off x="845724" y="1467309"/>
              <a:ext cx="164275" cy="88226"/>
            </a:xfrm>
            <a:prstGeom prst="rect">
              <a:avLst/>
            </a:prstGeom>
          </p:spPr>
        </p:pic>
        <p:pic>
          <p:nvPicPr>
            <p:cNvPr id="50" name="object 13">
              <a:extLst>
                <a:ext uri="{FF2B5EF4-FFF2-40B4-BE49-F238E27FC236}">
                  <a16:creationId xmlns:a16="http://schemas.microsoft.com/office/drawing/2014/main" xmlns="" id="{BB443951-6FE8-E247-B5B9-FE7B385CDDEC}"/>
                </a:ext>
              </a:extLst>
            </p:cNvPr>
            <p:cNvPicPr/>
            <p:nvPr/>
          </p:nvPicPr>
          <p:blipFill>
            <a:blip r:embed="rId8" cstate="print"/>
            <a:stretch>
              <a:fillRect/>
            </a:stretch>
          </p:blipFill>
          <p:spPr>
            <a:xfrm>
              <a:off x="1057757" y="1466442"/>
              <a:ext cx="319289" cy="78663"/>
            </a:xfrm>
            <a:prstGeom prst="rect">
              <a:avLst/>
            </a:prstGeom>
          </p:spPr>
        </p:pic>
        <p:pic>
          <p:nvPicPr>
            <p:cNvPr id="51" name="object 14">
              <a:extLst>
                <a:ext uri="{FF2B5EF4-FFF2-40B4-BE49-F238E27FC236}">
                  <a16:creationId xmlns:a16="http://schemas.microsoft.com/office/drawing/2014/main" xmlns="" id="{3743B841-5E81-3446-A1CA-C8E1E56C8F4C}"/>
                </a:ext>
              </a:extLst>
            </p:cNvPr>
            <p:cNvPicPr/>
            <p:nvPr/>
          </p:nvPicPr>
          <p:blipFill>
            <a:blip r:embed="rId9" cstate="print"/>
            <a:stretch>
              <a:fillRect/>
            </a:stretch>
          </p:blipFill>
          <p:spPr>
            <a:xfrm>
              <a:off x="1396605" y="1467312"/>
              <a:ext cx="66471" cy="76911"/>
            </a:xfrm>
            <a:prstGeom prst="rect">
              <a:avLst/>
            </a:prstGeom>
          </p:spPr>
        </p:pic>
        <p:pic>
          <p:nvPicPr>
            <p:cNvPr id="52" name="object 15">
              <a:extLst>
                <a:ext uri="{FF2B5EF4-FFF2-40B4-BE49-F238E27FC236}">
                  <a16:creationId xmlns:a16="http://schemas.microsoft.com/office/drawing/2014/main" xmlns="" id="{9C486396-18B6-7B4F-A00A-9A37847AC9FD}"/>
                </a:ext>
              </a:extLst>
            </p:cNvPr>
            <p:cNvPicPr/>
            <p:nvPr/>
          </p:nvPicPr>
          <p:blipFill>
            <a:blip r:embed="rId10" cstate="print"/>
            <a:stretch>
              <a:fillRect/>
            </a:stretch>
          </p:blipFill>
          <p:spPr>
            <a:xfrm>
              <a:off x="1482771" y="1467312"/>
              <a:ext cx="66471" cy="76911"/>
            </a:xfrm>
            <a:prstGeom prst="rect">
              <a:avLst/>
            </a:prstGeom>
          </p:spPr>
        </p:pic>
        <p:sp>
          <p:nvSpPr>
            <p:cNvPr id="53" name="object 16">
              <a:extLst>
                <a:ext uri="{FF2B5EF4-FFF2-40B4-BE49-F238E27FC236}">
                  <a16:creationId xmlns:a16="http://schemas.microsoft.com/office/drawing/2014/main" xmlns="" id="{3A4550FC-9534-AB46-8C15-F6BF1CB0DD73}"/>
                </a:ext>
              </a:extLst>
            </p:cNvPr>
            <p:cNvSpPr/>
            <p:nvPr/>
          </p:nvSpPr>
          <p:spPr>
            <a:xfrm>
              <a:off x="1489430" y="1331849"/>
              <a:ext cx="54610" cy="8255"/>
            </a:xfrm>
            <a:custGeom>
              <a:avLst/>
              <a:gdLst/>
              <a:ahLst/>
              <a:cxnLst/>
              <a:rect l="l" t="t" r="r" b="b"/>
              <a:pathLst>
                <a:path w="54609" h="8255">
                  <a:moveTo>
                    <a:pt x="54533" y="0"/>
                  </a:moveTo>
                  <a:lnTo>
                    <a:pt x="0" y="0"/>
                  </a:lnTo>
                  <a:lnTo>
                    <a:pt x="0" y="8115"/>
                  </a:lnTo>
                  <a:lnTo>
                    <a:pt x="54533" y="8115"/>
                  </a:lnTo>
                  <a:lnTo>
                    <a:pt x="54533" y="0"/>
                  </a:lnTo>
                  <a:close/>
                </a:path>
              </a:pathLst>
            </a:custGeom>
            <a:solidFill>
              <a:srgbClr val="58595B"/>
            </a:solidFill>
          </p:spPr>
          <p:txBody>
            <a:bodyPr wrap="square" lIns="0" tIns="0" rIns="0" bIns="0" rtlCol="0"/>
            <a:lstStyle/>
            <a:p>
              <a:endParaRPr/>
            </a:p>
          </p:txBody>
        </p:sp>
        <p:pic>
          <p:nvPicPr>
            <p:cNvPr id="54" name="object 17">
              <a:extLst>
                <a:ext uri="{FF2B5EF4-FFF2-40B4-BE49-F238E27FC236}">
                  <a16:creationId xmlns:a16="http://schemas.microsoft.com/office/drawing/2014/main" xmlns="" id="{812A9633-9586-A64D-9761-4528FA32B53D}"/>
                </a:ext>
              </a:extLst>
            </p:cNvPr>
            <p:cNvPicPr/>
            <p:nvPr/>
          </p:nvPicPr>
          <p:blipFill>
            <a:blip r:embed="rId11" cstate="print"/>
            <a:stretch>
              <a:fillRect/>
            </a:stretch>
          </p:blipFill>
          <p:spPr>
            <a:xfrm>
              <a:off x="644093" y="480009"/>
              <a:ext cx="895848" cy="769188"/>
            </a:xfrm>
            <a:prstGeom prst="rect">
              <a:avLst/>
            </a:prstGeom>
          </p:spPr>
        </p:pic>
      </p:grpSp>
      <p:sp>
        <p:nvSpPr>
          <p:cNvPr id="55" name="object 18">
            <a:extLst>
              <a:ext uri="{FF2B5EF4-FFF2-40B4-BE49-F238E27FC236}">
                <a16:creationId xmlns:a16="http://schemas.microsoft.com/office/drawing/2014/main" xmlns="" id="{BFB41907-EC50-D341-9E30-FF85C90895F5}"/>
              </a:ext>
            </a:extLst>
          </p:cNvPr>
          <p:cNvSpPr txBox="1">
            <a:spLocks noGrp="1"/>
          </p:cNvSpPr>
          <p:nvPr>
            <p:ph type="sldNum" sz="quarter" idx="4294967295"/>
          </p:nvPr>
        </p:nvSpPr>
        <p:spPr>
          <a:xfrm>
            <a:off x="9684980" y="6629639"/>
            <a:ext cx="97899" cy="190917"/>
          </a:xfrm>
          <a:prstGeom prst="rect">
            <a:avLst/>
          </a:prstGeom>
        </p:spPr>
        <p:txBody>
          <a:bodyPr vert="horz" wrap="square" lIns="0" tIns="6191" rIns="0" bIns="0" rtlCol="0">
            <a:spAutoFit/>
          </a:bodyPr>
          <a:lstStyle/>
          <a:p>
            <a:pPr marL="28575">
              <a:spcBef>
                <a:spcPts val="49"/>
              </a:spcBef>
            </a:pPr>
            <a:fld id="{81D60167-4931-47E6-BA6A-407CBD079E47}" type="slidenum">
              <a:rPr dirty="0"/>
              <a:pPr marL="28575">
                <a:spcBef>
                  <a:spcPts val="49"/>
                </a:spcBef>
              </a:pPr>
              <a:t>9</a:t>
            </a:fld>
            <a:endParaRPr dirty="0"/>
          </a:p>
        </p:txBody>
      </p:sp>
      <p:sp>
        <p:nvSpPr>
          <p:cNvPr id="56" name="AutoShape 13"/>
          <p:cNvSpPr>
            <a:spLocks noChangeArrowheads="1"/>
          </p:cNvSpPr>
          <p:nvPr/>
        </p:nvSpPr>
        <p:spPr bwMode="auto">
          <a:xfrm>
            <a:off x="1463456" y="1174510"/>
            <a:ext cx="7390805" cy="426430"/>
          </a:xfrm>
          <a:prstGeom prst="roundRect">
            <a:avLst>
              <a:gd name="adj" fmla="val 16667"/>
            </a:avLst>
          </a:prstGeom>
          <a:solidFill>
            <a:schemeClr val="bg1"/>
          </a:solidFill>
          <a:ln w="3175" cap="rnd">
            <a:solidFill>
              <a:schemeClr val="tx1"/>
            </a:solidFill>
            <a:prstDash val="sysDot"/>
            <a:round/>
            <a:headEnd/>
            <a:tailEnd/>
          </a:ln>
          <a:effectLst>
            <a:prstShdw prst="shdw17" dist="17961" dir="2700000">
              <a:srgbClr val="997949"/>
            </a:prstShdw>
          </a:effectLst>
          <a:scene3d>
            <a:camera prst="orthographicFront"/>
            <a:lightRig rig="threePt" dir="t"/>
          </a:scene3d>
          <a:sp3d>
            <a:bevelT/>
          </a:sp3d>
        </p:spPr>
        <p:txBody>
          <a:bodyPr wrap="none" anchor="ctr"/>
          <a:lstStyle/>
          <a:p>
            <a:pPr algn="ctr">
              <a:defRPr/>
            </a:pPr>
            <a:r>
              <a:rPr lang="ru-RU" b="1" dirty="0" smtClean="0">
                <a:solidFill>
                  <a:schemeClr val="accent1">
                    <a:lumMod val="75000"/>
                  </a:schemeClr>
                </a:solidFill>
                <a:latin typeface="Times New Roman" panose="02020603050405020304" pitchFamily="18" charset="0"/>
                <a:cs typeface="Times New Roman" panose="02020603050405020304" pitchFamily="18" charset="0"/>
              </a:rPr>
              <a:t>Страхователь направляет в ОСФР</a:t>
            </a:r>
            <a:endParaRPr lang="ru-RU" b="1"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57" name="Стрелка вниз 56"/>
          <p:cNvSpPr/>
          <p:nvPr/>
        </p:nvSpPr>
        <p:spPr>
          <a:xfrm>
            <a:off x="1370587" y="1634034"/>
            <a:ext cx="406300" cy="28575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59" name="AutoShape 13"/>
          <p:cNvSpPr>
            <a:spLocks noChangeArrowheads="1"/>
          </p:cNvSpPr>
          <p:nvPr/>
        </p:nvSpPr>
        <p:spPr bwMode="auto">
          <a:xfrm>
            <a:off x="200472" y="1919782"/>
            <a:ext cx="2902198" cy="2661345"/>
          </a:xfrm>
          <a:prstGeom prst="roundRect">
            <a:avLst>
              <a:gd name="adj" fmla="val 16667"/>
            </a:avLst>
          </a:prstGeom>
          <a:solidFill>
            <a:schemeClr val="bg1"/>
          </a:solidFill>
          <a:ln w="3175" cap="rnd">
            <a:solidFill>
              <a:schemeClr val="tx1"/>
            </a:solidFill>
            <a:prstDash val="sysDot"/>
            <a:round/>
            <a:headEnd/>
            <a:tailEnd/>
          </a:ln>
          <a:effectLst>
            <a:prstShdw prst="shdw17" dist="17961" dir="2700000">
              <a:srgbClr val="997949"/>
            </a:prstShdw>
          </a:effectLst>
          <a:scene3d>
            <a:camera prst="orthographicFront"/>
            <a:lightRig rig="threePt" dir="t"/>
          </a:scene3d>
          <a:sp3d>
            <a:bevelT/>
          </a:sp3d>
        </p:spPr>
        <p:txBody>
          <a:bodyPr wrap="none" anchor="t"/>
          <a:lstStyle/>
          <a:p>
            <a:pPr lvl="0" algn="ctr"/>
            <a:r>
              <a:rPr lang="ru-RU" b="1" dirty="0" smtClean="0">
                <a:solidFill>
                  <a:srgbClr val="C00000"/>
                </a:solidFill>
                <a:latin typeface="Times New Roman" panose="02020603050405020304" pitchFamily="18" charset="0"/>
                <a:cs typeface="Times New Roman" panose="02020603050405020304" pitchFamily="18" charset="0"/>
              </a:rPr>
              <a:t>До 1 августа </a:t>
            </a:r>
          </a:p>
          <a:p>
            <a:pPr lvl="0" algn="ctr"/>
            <a:r>
              <a:rPr lang="ru-RU" dirty="0" smtClean="0">
                <a:latin typeface="Times New Roman" panose="02020603050405020304" pitchFamily="18" charset="0"/>
                <a:cs typeface="Times New Roman" panose="02020603050405020304" pitchFamily="18" charset="0"/>
              </a:rPr>
              <a:t>Заявление </a:t>
            </a:r>
            <a:r>
              <a:rPr lang="ru-RU" dirty="0">
                <a:latin typeface="Times New Roman" panose="02020603050405020304" pitchFamily="18" charset="0"/>
                <a:cs typeface="Times New Roman" panose="02020603050405020304" pitchFamily="18" charset="0"/>
              </a:rPr>
              <a:t>о </a:t>
            </a:r>
            <a:r>
              <a:rPr lang="ru-RU" dirty="0" smtClean="0">
                <a:latin typeface="Times New Roman" panose="02020603050405020304" pitchFamily="18" charset="0"/>
                <a:cs typeface="Times New Roman" panose="02020603050405020304" pitchFamily="18" charset="0"/>
              </a:rPr>
              <a:t>ФОПМ </a:t>
            </a:r>
          </a:p>
          <a:p>
            <a:pPr lvl="0" algn="ctr"/>
            <a:r>
              <a:rPr lang="ru-RU" dirty="0" smtClean="0">
                <a:latin typeface="Times New Roman" panose="02020603050405020304" pitchFamily="18" charset="0"/>
                <a:cs typeface="Times New Roman" panose="02020603050405020304" pitchFamily="18" charset="0"/>
              </a:rPr>
              <a:t>и </a:t>
            </a:r>
            <a:r>
              <a:rPr lang="ru-RU" dirty="0">
                <a:latin typeface="Times New Roman" panose="02020603050405020304" pitchFamily="18" charset="0"/>
                <a:cs typeface="Times New Roman" panose="02020603050405020304" pitchFamily="18" charset="0"/>
              </a:rPr>
              <a:t>планом </a:t>
            </a:r>
            <a:r>
              <a:rPr lang="ru-RU" dirty="0" smtClean="0">
                <a:latin typeface="Times New Roman" panose="02020603050405020304" pitchFamily="18" charset="0"/>
                <a:cs typeface="Times New Roman" panose="02020603050405020304" pitchFamily="18" charset="0"/>
              </a:rPr>
              <a:t>ФОПМ </a:t>
            </a:r>
          </a:p>
          <a:p>
            <a:pPr lvl="0" algn="ctr"/>
            <a:r>
              <a:rPr lang="ru-RU" dirty="0" smtClean="0">
                <a:latin typeface="Times New Roman" panose="02020603050405020304" pitchFamily="18" charset="0"/>
                <a:cs typeface="Times New Roman" panose="02020603050405020304" pitchFamily="18" charset="0"/>
              </a:rPr>
              <a:t>(без документов </a:t>
            </a:r>
          </a:p>
          <a:p>
            <a:pPr lvl="0" algn="ctr"/>
            <a:r>
              <a:rPr lang="ru-RU" dirty="0" smtClean="0">
                <a:latin typeface="Times New Roman" panose="02020603050405020304" pitchFamily="18" charset="0"/>
                <a:cs typeface="Times New Roman" panose="02020603050405020304" pitchFamily="18" charset="0"/>
              </a:rPr>
              <a:t>(</a:t>
            </a:r>
            <a:r>
              <a:rPr lang="ru-RU" dirty="0">
                <a:latin typeface="Times New Roman" panose="02020603050405020304" pitchFamily="18" charset="0"/>
                <a:cs typeface="Times New Roman" panose="02020603050405020304" pitchFamily="18" charset="0"/>
              </a:rPr>
              <a:t>за </a:t>
            </a:r>
            <a:r>
              <a:rPr lang="ru-RU" dirty="0" err="1" smtClean="0">
                <a:latin typeface="Times New Roman" panose="02020603050405020304" pitchFamily="18" charset="0"/>
                <a:cs typeface="Times New Roman" panose="02020603050405020304" pitchFamily="18" charset="0"/>
              </a:rPr>
              <a:t>искл</a:t>
            </a:r>
            <a:r>
              <a:rPr lang="ru-RU" dirty="0" smtClean="0">
                <a:latin typeface="Times New Roman" panose="02020603050405020304" pitchFamily="18" charset="0"/>
                <a:cs typeface="Times New Roman" panose="02020603050405020304" pitchFamily="18" charset="0"/>
              </a:rPr>
              <a:t>. </a:t>
            </a:r>
            <a:r>
              <a:rPr lang="ru-RU" dirty="0" err="1" smtClean="0">
                <a:latin typeface="Times New Roman" panose="02020603050405020304" pitchFamily="18" charset="0"/>
                <a:cs typeface="Times New Roman" panose="02020603050405020304" pitchFamily="18" charset="0"/>
              </a:rPr>
              <a:t>п.п</a:t>
            </a:r>
            <a:r>
              <a:rPr lang="ru-RU" dirty="0" smtClean="0">
                <a:latin typeface="Times New Roman" panose="02020603050405020304" pitchFamily="18" charset="0"/>
                <a:cs typeface="Times New Roman" panose="02020603050405020304" pitchFamily="18" charset="0"/>
              </a:rPr>
              <a:t>. «</a:t>
            </a:r>
            <a:r>
              <a:rPr lang="ru-RU" dirty="0">
                <a:latin typeface="Times New Roman" panose="02020603050405020304" pitchFamily="18" charset="0"/>
                <a:cs typeface="Times New Roman" panose="02020603050405020304" pitchFamily="18" charset="0"/>
              </a:rPr>
              <a:t>п</a:t>
            </a:r>
            <a:r>
              <a:rPr lang="ru-RU" dirty="0" smtClean="0">
                <a:latin typeface="Times New Roman" panose="02020603050405020304" pitchFamily="18" charset="0"/>
                <a:cs typeface="Times New Roman" panose="02020603050405020304" pitchFamily="18" charset="0"/>
              </a:rPr>
              <a:t>» п.2)</a:t>
            </a:r>
          </a:p>
          <a:p>
            <a:pPr lvl="0" algn="just"/>
            <a:endParaRPr lang="ru-RU" sz="1400" dirty="0"/>
          </a:p>
        </p:txBody>
      </p:sp>
      <p:sp>
        <p:nvSpPr>
          <p:cNvPr id="70" name="Стрелка вниз 69"/>
          <p:cNvSpPr/>
          <p:nvPr/>
        </p:nvSpPr>
        <p:spPr>
          <a:xfrm rot="10800000">
            <a:off x="4583326" y="5754752"/>
            <a:ext cx="415547" cy="314067"/>
          </a:xfrm>
          <a:prstGeom prst="downArrow">
            <a:avLst/>
          </a:prstGeom>
          <a:solidFill>
            <a:srgbClr val="C00000"/>
          </a:solidFill>
          <a:ln>
            <a:solidFill>
              <a:schemeClr val="tx1"/>
            </a:solidFill>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a:defRPr/>
            </a:pPr>
            <a:endParaRPr lang="ru-RU">
              <a:solidFill>
                <a:srgbClr val="C00000"/>
              </a:solidFill>
            </a:endParaRPr>
          </a:p>
        </p:txBody>
      </p:sp>
      <p:sp>
        <p:nvSpPr>
          <p:cNvPr id="71" name="AutoShape 13"/>
          <p:cNvSpPr>
            <a:spLocks noChangeArrowheads="1"/>
          </p:cNvSpPr>
          <p:nvPr/>
        </p:nvSpPr>
        <p:spPr bwMode="auto">
          <a:xfrm>
            <a:off x="501298" y="4710109"/>
            <a:ext cx="9276238" cy="1000132"/>
          </a:xfrm>
          <a:prstGeom prst="roundRect">
            <a:avLst>
              <a:gd name="adj" fmla="val 16667"/>
            </a:avLst>
          </a:prstGeom>
          <a:solidFill>
            <a:schemeClr val="bg1"/>
          </a:solidFill>
          <a:ln w="3175" cap="rnd">
            <a:solidFill>
              <a:schemeClr val="tx1"/>
            </a:solidFill>
            <a:prstDash val="sysDot"/>
            <a:round/>
            <a:headEnd/>
            <a:tailEnd/>
          </a:ln>
          <a:effectLst>
            <a:prstShdw prst="shdw17" dist="17961" dir="2700000">
              <a:srgbClr val="997949"/>
            </a:prstShdw>
          </a:effectLst>
          <a:scene3d>
            <a:camera prst="orthographicFront"/>
            <a:lightRig rig="threePt" dir="t"/>
          </a:scene3d>
          <a:sp3d>
            <a:bevelT/>
          </a:sp3d>
        </p:spPr>
        <p:txBody>
          <a:bodyPr wrap="none" anchor="t"/>
          <a:lstStyle/>
          <a:p>
            <a:pPr algn="ctr">
              <a:buFont typeface="Wingdings" pitchFamily="2" charset="2"/>
              <a:buChar char="ü"/>
              <a:defRPr/>
            </a:pPr>
            <a:r>
              <a:rPr lang="ru-RU" sz="1600" b="1" dirty="0" smtClean="0">
                <a:solidFill>
                  <a:srgbClr val="C00000"/>
                </a:solidFill>
                <a:latin typeface="Montserrat Medium" pitchFamily="2" charset="-52"/>
              </a:rPr>
              <a:t>Решение о финансовом обеспечении предупредительных мер (либо отказе) </a:t>
            </a:r>
          </a:p>
          <a:p>
            <a:pPr algn="ctr">
              <a:buFont typeface="Wingdings" pitchFamily="2" charset="2"/>
              <a:buChar char="ü"/>
              <a:defRPr/>
            </a:pPr>
            <a:r>
              <a:rPr lang="ru-RU" sz="1600" b="1" dirty="0" smtClean="0">
                <a:solidFill>
                  <a:srgbClr val="C00000"/>
                </a:solidFill>
                <a:latin typeface="Montserrat Medium" pitchFamily="2" charset="-52"/>
              </a:rPr>
              <a:t>Решение о возмещении произведенных расходов (либо отказе)</a:t>
            </a:r>
            <a:endParaRPr lang="ru-RU" sz="1600" b="1" dirty="0">
              <a:solidFill>
                <a:srgbClr val="C00000"/>
              </a:solidFill>
              <a:latin typeface="Montserrat Medium" pitchFamily="2" charset="-52"/>
            </a:endParaRPr>
          </a:p>
        </p:txBody>
      </p:sp>
      <p:sp>
        <p:nvSpPr>
          <p:cNvPr id="35" name="TextBox 34"/>
          <p:cNvSpPr txBox="1"/>
          <p:nvPr/>
        </p:nvSpPr>
        <p:spPr>
          <a:xfrm>
            <a:off x="944194" y="210218"/>
            <a:ext cx="9193382" cy="369332"/>
          </a:xfrm>
          <a:prstGeom prst="rect">
            <a:avLst/>
          </a:prstGeom>
          <a:noFill/>
          <a:ln>
            <a:solidFill>
              <a:schemeClr val="bg1"/>
            </a:solidFill>
          </a:ln>
        </p:spPr>
        <p:txBody>
          <a:bodyPr wrap="square" rtlCol="0">
            <a:spAutoFit/>
          </a:bodyPr>
          <a:lstStyle/>
          <a:p>
            <a:pPr algn="ctr"/>
            <a:endParaRPr lang="ru-RU" b="1" dirty="0">
              <a:solidFill>
                <a:schemeClr val="tx1">
                  <a:lumMod val="65000"/>
                  <a:lumOff val="35000"/>
                </a:schemeClr>
              </a:solidFill>
              <a:latin typeface="Arial Narrow" panose="020B0606020202030204" pitchFamily="34" charset="0"/>
              <a:cs typeface="Times New Roman" panose="02020603050405020304" pitchFamily="18" charset="0"/>
            </a:endParaRPr>
          </a:p>
        </p:txBody>
      </p:sp>
      <p:sp>
        <p:nvSpPr>
          <p:cNvPr id="36" name="AutoShape 13"/>
          <p:cNvSpPr>
            <a:spLocks noChangeArrowheads="1"/>
          </p:cNvSpPr>
          <p:nvPr/>
        </p:nvSpPr>
        <p:spPr bwMode="auto">
          <a:xfrm>
            <a:off x="6668364" y="1963087"/>
            <a:ext cx="3109172" cy="2618040"/>
          </a:xfrm>
          <a:prstGeom prst="roundRect">
            <a:avLst>
              <a:gd name="adj" fmla="val 16667"/>
            </a:avLst>
          </a:prstGeom>
          <a:solidFill>
            <a:schemeClr val="bg1"/>
          </a:solidFill>
          <a:ln w="3175" cap="rnd">
            <a:solidFill>
              <a:schemeClr val="tx1"/>
            </a:solidFill>
            <a:prstDash val="sysDot"/>
            <a:round/>
            <a:headEnd/>
            <a:tailEnd/>
          </a:ln>
          <a:effectLst>
            <a:prstShdw prst="shdw17" dist="17961" dir="2700000">
              <a:srgbClr val="997949"/>
            </a:prstShdw>
          </a:effectLst>
          <a:scene3d>
            <a:camera prst="orthographicFront"/>
            <a:lightRig rig="threePt" dir="t"/>
          </a:scene3d>
          <a:sp3d>
            <a:bevelT/>
          </a:sp3d>
        </p:spPr>
        <p:txBody>
          <a:bodyPr wrap="none" anchor="t"/>
          <a:lstStyle/>
          <a:p>
            <a:pPr algn="ctr">
              <a:defRPr/>
            </a:pPr>
            <a:r>
              <a:rPr lang="ru-RU" b="1" dirty="0">
                <a:solidFill>
                  <a:srgbClr val="C00000"/>
                </a:solidFill>
                <a:latin typeface="Times New Roman" panose="02020603050405020304" pitchFamily="18" charset="0"/>
                <a:cs typeface="Times New Roman" panose="02020603050405020304" pitchFamily="18" charset="0"/>
              </a:rPr>
              <a:t>До </a:t>
            </a:r>
            <a:r>
              <a:rPr lang="ru-RU" b="1" dirty="0" smtClean="0">
                <a:solidFill>
                  <a:srgbClr val="C00000"/>
                </a:solidFill>
                <a:latin typeface="Times New Roman" panose="02020603050405020304" pitchFamily="18" charset="0"/>
                <a:cs typeface="Times New Roman" panose="02020603050405020304" pitchFamily="18" charset="0"/>
              </a:rPr>
              <a:t>15 ноября</a:t>
            </a:r>
            <a:endParaRPr lang="ru-RU" b="1" dirty="0">
              <a:solidFill>
                <a:srgbClr val="C00000"/>
              </a:solidFill>
              <a:latin typeface="Times New Roman" panose="02020603050405020304" pitchFamily="18" charset="0"/>
              <a:cs typeface="Times New Roman" panose="02020603050405020304" pitchFamily="18" charset="0"/>
            </a:endParaRPr>
          </a:p>
          <a:p>
            <a:pPr algn="ctr">
              <a:defRPr/>
            </a:pPr>
            <a:r>
              <a:rPr lang="ru-RU" dirty="0">
                <a:latin typeface="Times New Roman" panose="02020603050405020304" pitchFamily="18" charset="0"/>
                <a:cs typeface="Times New Roman" panose="02020603050405020304" pitchFamily="18" charset="0"/>
              </a:rPr>
              <a:t>Заявление о </a:t>
            </a:r>
            <a:r>
              <a:rPr lang="ru-RU" dirty="0" smtClean="0">
                <a:latin typeface="Times New Roman" panose="02020603050405020304" pitchFamily="18" charset="0"/>
                <a:cs typeface="Times New Roman" panose="02020603050405020304" pitchFamily="18" charset="0"/>
              </a:rPr>
              <a:t>возмещении </a:t>
            </a:r>
          </a:p>
          <a:p>
            <a:pPr algn="ctr">
              <a:defRPr/>
            </a:pPr>
            <a:r>
              <a:rPr lang="ru-RU" dirty="0" smtClean="0">
                <a:latin typeface="Times New Roman" panose="02020603050405020304" pitchFamily="18" charset="0"/>
                <a:cs typeface="Times New Roman" panose="02020603050405020304" pitchFamily="18" charset="0"/>
              </a:rPr>
              <a:t>расходов и полный </a:t>
            </a:r>
          </a:p>
          <a:p>
            <a:pPr algn="ctr">
              <a:defRPr/>
            </a:pPr>
            <a:r>
              <a:rPr lang="ru-RU" dirty="0" smtClean="0">
                <a:latin typeface="Times New Roman" panose="02020603050405020304" pitchFamily="18" charset="0"/>
                <a:cs typeface="Times New Roman" panose="02020603050405020304" pitchFamily="18" charset="0"/>
              </a:rPr>
              <a:t>комплект документов,  </a:t>
            </a:r>
          </a:p>
          <a:p>
            <a:pPr algn="ctr">
              <a:defRPr/>
            </a:pPr>
            <a:r>
              <a:rPr lang="ru-RU" dirty="0" smtClean="0">
                <a:latin typeface="Times New Roman" panose="02020603050405020304" pitchFamily="18" charset="0"/>
                <a:cs typeface="Times New Roman" panose="02020603050405020304" pitchFamily="18" charset="0"/>
              </a:rPr>
              <a:t>обосновывающих </a:t>
            </a:r>
          </a:p>
          <a:p>
            <a:pPr algn="ctr">
              <a:defRPr/>
            </a:pPr>
            <a:r>
              <a:rPr lang="ru-RU" dirty="0" smtClean="0">
                <a:latin typeface="Times New Roman" panose="02020603050405020304" pitchFamily="18" charset="0"/>
                <a:cs typeface="Times New Roman" panose="02020603050405020304" pitchFamily="18" charset="0"/>
              </a:rPr>
              <a:t>мероприятия и  </a:t>
            </a:r>
          </a:p>
          <a:p>
            <a:pPr algn="ctr">
              <a:defRPr/>
            </a:pPr>
            <a:r>
              <a:rPr lang="ru-RU" dirty="0" smtClean="0">
                <a:latin typeface="Times New Roman" panose="02020603050405020304" pitchFamily="18" charset="0"/>
                <a:cs typeface="Times New Roman" panose="02020603050405020304" pitchFamily="18" charset="0"/>
              </a:rPr>
              <a:t>подтверждающих </a:t>
            </a:r>
          </a:p>
          <a:p>
            <a:pPr algn="ctr">
              <a:defRPr/>
            </a:pPr>
            <a:r>
              <a:rPr lang="ru-RU" dirty="0" smtClean="0">
                <a:latin typeface="Times New Roman" panose="02020603050405020304" pitchFamily="18" charset="0"/>
                <a:cs typeface="Times New Roman" panose="02020603050405020304" pitchFamily="18" charset="0"/>
              </a:rPr>
              <a:t>произведенные расход</a:t>
            </a:r>
            <a:r>
              <a:rPr lang="ru-RU" sz="1600" dirty="0" smtClean="0">
                <a:latin typeface="Times New Roman" panose="02020603050405020304" pitchFamily="18" charset="0"/>
                <a:cs typeface="Times New Roman" panose="02020603050405020304" pitchFamily="18" charset="0"/>
              </a:rPr>
              <a:t>ы</a:t>
            </a:r>
            <a:endParaRPr lang="ru-RU" sz="1600" dirty="0">
              <a:latin typeface="Times New Roman" panose="02020603050405020304" pitchFamily="18" charset="0"/>
              <a:cs typeface="Times New Roman" panose="02020603050405020304" pitchFamily="18" charset="0"/>
            </a:endParaRPr>
          </a:p>
        </p:txBody>
      </p:sp>
      <p:sp>
        <p:nvSpPr>
          <p:cNvPr id="37" name="Стрелка вниз 36"/>
          <p:cNvSpPr/>
          <p:nvPr/>
        </p:nvSpPr>
        <p:spPr>
          <a:xfrm>
            <a:off x="8486378" y="1634034"/>
            <a:ext cx="406301" cy="29580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
        <p:nvSpPr>
          <p:cNvPr id="2" name="Прямоугольник 1"/>
          <p:cNvSpPr/>
          <p:nvPr/>
        </p:nvSpPr>
        <p:spPr>
          <a:xfrm>
            <a:off x="1336923" y="210219"/>
            <a:ext cx="7290197" cy="707886"/>
          </a:xfrm>
          <a:prstGeom prst="rect">
            <a:avLst/>
          </a:prstGeom>
        </p:spPr>
        <p:txBody>
          <a:bodyPr wrap="square">
            <a:spAutoFit/>
          </a:bodyPr>
          <a:lstStyle/>
          <a:p>
            <a:pPr algn="ctr"/>
            <a:r>
              <a:rPr lang="ru-RU" sz="2000" b="1" dirty="0" smtClean="0">
                <a:solidFill>
                  <a:srgbClr val="FF0000"/>
                </a:solidFill>
                <a:latin typeface="Times New Roman" panose="02020603050405020304" pitchFamily="18" charset="0"/>
                <a:cs typeface="Times New Roman" panose="02020603050405020304" pitchFamily="18" charset="0"/>
              </a:rPr>
              <a:t>НОВЫЙ МЕХАНИЗМ с 01.01.2025</a:t>
            </a:r>
            <a:endParaRPr lang="ru-RU" sz="2000" dirty="0">
              <a:solidFill>
                <a:srgbClr val="FF0000"/>
              </a:solidFill>
              <a:latin typeface="Times New Roman" panose="02020603050405020304" pitchFamily="18" charset="0"/>
              <a:cs typeface="Times New Roman" panose="02020603050405020304" pitchFamily="18" charset="0"/>
            </a:endParaRPr>
          </a:p>
          <a:p>
            <a:pPr algn="ctr"/>
            <a:endParaRPr lang="ru-RU" sz="2000" b="1" i="1" dirty="0">
              <a:solidFill>
                <a:srgbClr val="C00000"/>
              </a:solidFill>
              <a:latin typeface="Times New Roman" panose="02020603050405020304" pitchFamily="18" charset="0"/>
              <a:cs typeface="Times New Roman" panose="02020603050405020304" pitchFamily="18" charset="0"/>
            </a:endParaRPr>
          </a:p>
        </p:txBody>
      </p:sp>
      <p:sp>
        <p:nvSpPr>
          <p:cNvPr id="31" name="AutoShape 13"/>
          <p:cNvSpPr>
            <a:spLocks noChangeArrowheads="1"/>
          </p:cNvSpPr>
          <p:nvPr/>
        </p:nvSpPr>
        <p:spPr bwMode="auto">
          <a:xfrm>
            <a:off x="1336923" y="6134964"/>
            <a:ext cx="7318942" cy="426430"/>
          </a:xfrm>
          <a:prstGeom prst="roundRect">
            <a:avLst>
              <a:gd name="adj" fmla="val 16667"/>
            </a:avLst>
          </a:prstGeom>
          <a:solidFill>
            <a:schemeClr val="bg1"/>
          </a:solidFill>
          <a:ln w="3175" cap="rnd">
            <a:solidFill>
              <a:schemeClr val="tx1"/>
            </a:solidFill>
            <a:prstDash val="sysDot"/>
            <a:round/>
            <a:headEnd/>
            <a:tailEnd/>
          </a:ln>
          <a:effectLst>
            <a:prstShdw prst="shdw17" dist="17961" dir="2700000">
              <a:srgbClr val="997949"/>
            </a:prstShdw>
          </a:effectLst>
          <a:scene3d>
            <a:camera prst="orthographicFront"/>
            <a:lightRig rig="threePt" dir="t"/>
          </a:scene3d>
          <a:sp3d>
            <a:bevelT/>
          </a:sp3d>
        </p:spPr>
        <p:txBody>
          <a:bodyPr wrap="none" anchor="ctr"/>
          <a:lstStyle/>
          <a:p>
            <a:pPr algn="ctr">
              <a:defRPr/>
            </a:pPr>
            <a:r>
              <a:rPr lang="ru-RU" sz="2000" b="1" dirty="0" smtClean="0">
                <a:latin typeface="Montserrat Light" pitchFamily="2" charset="-52"/>
              </a:rPr>
              <a:t>ОСФР принимает решение</a:t>
            </a:r>
            <a:endParaRPr lang="ru-RU" sz="2000" b="1" dirty="0">
              <a:latin typeface="Montserrat Light" pitchFamily="2" charset="-52"/>
            </a:endParaRPr>
          </a:p>
        </p:txBody>
      </p:sp>
      <p:sp>
        <p:nvSpPr>
          <p:cNvPr id="3" name="Прямоугольник 2"/>
          <p:cNvSpPr/>
          <p:nvPr/>
        </p:nvSpPr>
        <p:spPr>
          <a:xfrm>
            <a:off x="2496224" y="623812"/>
            <a:ext cx="5067669" cy="369332"/>
          </a:xfrm>
          <a:prstGeom prst="rect">
            <a:avLst/>
          </a:prstGeom>
        </p:spPr>
        <p:txBody>
          <a:bodyPr wrap="none">
            <a:spAutoFit/>
          </a:bodyPr>
          <a:lstStyle/>
          <a:p>
            <a:pPr algn="ctr"/>
            <a:r>
              <a:rPr lang="ru-RU" b="1" dirty="0">
                <a:solidFill>
                  <a:schemeClr val="tx2">
                    <a:lumMod val="50000"/>
                  </a:schemeClr>
                </a:solidFill>
                <a:latin typeface="Times New Roman" panose="02020603050405020304" pitchFamily="18" charset="0"/>
                <a:cs typeface="Times New Roman" panose="02020603050405020304" pitchFamily="18" charset="0"/>
              </a:rPr>
              <a:t>Приказ </a:t>
            </a:r>
            <a:r>
              <a:rPr lang="ru-RU" b="1" dirty="0" smtClean="0">
                <a:solidFill>
                  <a:schemeClr val="tx2">
                    <a:lumMod val="50000"/>
                  </a:schemeClr>
                </a:solidFill>
                <a:latin typeface="Times New Roman" panose="02020603050405020304" pitchFamily="18" charset="0"/>
                <a:cs typeface="Times New Roman" panose="02020603050405020304" pitchFamily="18" charset="0"/>
              </a:rPr>
              <a:t>Минтруда </a:t>
            </a:r>
            <a:r>
              <a:rPr lang="ru-RU" b="1" dirty="0">
                <a:solidFill>
                  <a:schemeClr val="tx2">
                    <a:lumMod val="50000"/>
                  </a:schemeClr>
                </a:solidFill>
                <a:latin typeface="Times New Roman" panose="02020603050405020304" pitchFamily="18" charset="0"/>
                <a:cs typeface="Times New Roman" panose="02020603050405020304" pitchFamily="18" charset="0"/>
              </a:rPr>
              <a:t>России от 11.07.2024 № 347н </a:t>
            </a:r>
          </a:p>
        </p:txBody>
      </p:sp>
      <p:sp>
        <p:nvSpPr>
          <p:cNvPr id="33" name="AutoShape 13"/>
          <p:cNvSpPr>
            <a:spLocks noChangeArrowheads="1"/>
          </p:cNvSpPr>
          <p:nvPr/>
        </p:nvSpPr>
        <p:spPr bwMode="auto">
          <a:xfrm>
            <a:off x="3503539" y="1928468"/>
            <a:ext cx="2902198" cy="2652659"/>
          </a:xfrm>
          <a:prstGeom prst="roundRect">
            <a:avLst>
              <a:gd name="adj" fmla="val 16667"/>
            </a:avLst>
          </a:prstGeom>
          <a:solidFill>
            <a:schemeClr val="bg1"/>
          </a:solidFill>
          <a:ln w="3175" cap="rnd">
            <a:solidFill>
              <a:schemeClr val="tx1"/>
            </a:solidFill>
            <a:prstDash val="sysDot"/>
            <a:round/>
            <a:headEnd/>
            <a:tailEnd/>
          </a:ln>
          <a:effectLst>
            <a:prstShdw prst="shdw17" dist="17961" dir="2700000">
              <a:srgbClr val="997949"/>
            </a:prstShdw>
          </a:effectLst>
          <a:scene3d>
            <a:camera prst="orthographicFront"/>
            <a:lightRig rig="threePt" dir="t"/>
          </a:scene3d>
          <a:sp3d>
            <a:bevelT/>
          </a:sp3d>
        </p:spPr>
        <p:txBody>
          <a:bodyPr wrap="none" anchor="t"/>
          <a:lstStyle/>
          <a:p>
            <a:pPr lvl="0" algn="ctr"/>
            <a:r>
              <a:rPr lang="ru-RU" b="1" dirty="0" smtClean="0">
                <a:solidFill>
                  <a:srgbClr val="C00000"/>
                </a:solidFill>
                <a:latin typeface="Times New Roman" panose="02020603050405020304" pitchFamily="18" charset="0"/>
                <a:cs typeface="Times New Roman" panose="02020603050405020304" pitchFamily="18" charset="0"/>
              </a:rPr>
              <a:t>До 1 сентября </a:t>
            </a:r>
          </a:p>
          <a:p>
            <a:pPr lvl="0" algn="ctr"/>
            <a:r>
              <a:rPr lang="ru-RU" dirty="0">
                <a:latin typeface="Times New Roman" panose="02020603050405020304" pitchFamily="18" charset="0"/>
                <a:cs typeface="Times New Roman" panose="02020603050405020304" pitchFamily="18" charset="0"/>
              </a:rPr>
              <a:t>в</a:t>
            </a:r>
            <a:r>
              <a:rPr lang="ru-RU" dirty="0" smtClean="0">
                <a:latin typeface="Times New Roman" panose="02020603050405020304" pitchFamily="18" charset="0"/>
                <a:cs typeface="Times New Roman" panose="02020603050405020304" pitchFamily="18" charset="0"/>
              </a:rPr>
              <a:t>праве представить</a:t>
            </a:r>
          </a:p>
          <a:p>
            <a:pPr lvl="0" algn="ctr"/>
            <a:r>
              <a:rPr lang="ru-RU" dirty="0" smtClean="0">
                <a:latin typeface="Times New Roman" panose="02020603050405020304" pitchFamily="18" charset="0"/>
                <a:cs typeface="Times New Roman" panose="02020603050405020304" pitchFamily="18" charset="0"/>
              </a:rPr>
              <a:t>заявление и план ФОПМ </a:t>
            </a:r>
          </a:p>
          <a:p>
            <a:pPr lvl="0" algn="ctr"/>
            <a:r>
              <a:rPr lang="ru-RU" dirty="0" smtClean="0">
                <a:latin typeface="Times New Roman" panose="02020603050405020304" pitchFamily="18" charset="0"/>
                <a:cs typeface="Times New Roman" panose="02020603050405020304" pitchFamily="18" charset="0"/>
              </a:rPr>
              <a:t>на сумму в пределах </a:t>
            </a:r>
          </a:p>
          <a:p>
            <a:pPr lvl="0" algn="ctr"/>
            <a:r>
              <a:rPr lang="ru-RU" dirty="0" smtClean="0">
                <a:latin typeface="Times New Roman" panose="02020603050405020304" pitchFamily="18" charset="0"/>
                <a:cs typeface="Times New Roman" panose="02020603050405020304" pitchFamily="18" charset="0"/>
              </a:rPr>
              <a:t>расчетного </a:t>
            </a:r>
          </a:p>
          <a:p>
            <a:pPr lvl="0" algn="ctr"/>
            <a:r>
              <a:rPr lang="ru-RU" dirty="0" smtClean="0">
                <a:latin typeface="Times New Roman" panose="02020603050405020304" pitchFamily="18" charset="0"/>
                <a:cs typeface="Times New Roman" panose="02020603050405020304" pitchFamily="18" charset="0"/>
              </a:rPr>
              <a:t>объема средств </a:t>
            </a:r>
          </a:p>
          <a:p>
            <a:pPr lvl="0" algn="ctr"/>
            <a:r>
              <a:rPr lang="ru-RU" dirty="0" smtClean="0">
                <a:latin typeface="Times New Roman" panose="02020603050405020304" pitchFamily="18" charset="0"/>
                <a:cs typeface="Times New Roman" panose="02020603050405020304" pitchFamily="18" charset="0"/>
              </a:rPr>
              <a:t>(если первоначально </a:t>
            </a:r>
          </a:p>
          <a:p>
            <a:pPr lvl="0" algn="ctr"/>
            <a:r>
              <a:rPr lang="ru-RU" dirty="0" smtClean="0">
                <a:latin typeface="Times New Roman" panose="02020603050405020304" pitchFamily="18" charset="0"/>
                <a:cs typeface="Times New Roman" panose="02020603050405020304" pitchFamily="18" charset="0"/>
              </a:rPr>
              <a:t>заявление подано </a:t>
            </a:r>
          </a:p>
          <a:p>
            <a:pPr lvl="0" algn="ctr"/>
            <a:r>
              <a:rPr lang="ru-RU" dirty="0" smtClean="0">
                <a:latin typeface="Times New Roman" panose="02020603050405020304" pitchFamily="18" charset="0"/>
                <a:cs typeface="Times New Roman" panose="02020603050405020304" pitchFamily="18" charset="0"/>
              </a:rPr>
              <a:t>на меньшую сумму) </a:t>
            </a:r>
          </a:p>
          <a:p>
            <a:pPr lvl="0" algn="just"/>
            <a:endParaRPr lang="ru-RU" sz="1400" dirty="0"/>
          </a:p>
        </p:txBody>
      </p:sp>
      <p:sp>
        <p:nvSpPr>
          <p:cNvPr id="34" name="Стрелка вниз 33"/>
          <p:cNvSpPr/>
          <p:nvPr/>
        </p:nvSpPr>
        <p:spPr>
          <a:xfrm>
            <a:off x="4575720" y="1600940"/>
            <a:ext cx="406301" cy="295807"/>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ru-RU"/>
          </a:p>
        </p:txBody>
      </p:sp>
    </p:spTree>
    <p:extLst>
      <p:ext uri="{BB962C8B-B14F-4D97-AF65-F5344CB8AC3E}">
        <p14:creationId xmlns:p14="http://schemas.microsoft.com/office/powerpoint/2010/main" val="30156913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Нашивка 4"/>
          <p:cNvSpPr/>
          <p:nvPr/>
        </p:nvSpPr>
        <p:spPr>
          <a:xfrm>
            <a:off x="5597729" y="3591177"/>
            <a:ext cx="1601595" cy="86562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200025" tIns="66675" rIns="66675" bIns="66675" numCol="1" spcCol="1270" anchor="ctr" anchorCtr="0">
            <a:noAutofit/>
          </a:bodyPr>
          <a:lstStyle/>
          <a:p>
            <a:pPr lvl="0" algn="ctr" defTabSz="2222500">
              <a:lnSpc>
                <a:spcPct val="90000"/>
              </a:lnSpc>
              <a:spcBef>
                <a:spcPct val="0"/>
              </a:spcBef>
              <a:spcAft>
                <a:spcPct val="35000"/>
              </a:spcAft>
            </a:pPr>
            <a:endParaRPr lang="ru-RU" sz="5000" kern="1200"/>
          </a:p>
        </p:txBody>
      </p:sp>
      <p:sp>
        <p:nvSpPr>
          <p:cNvPr id="13" name="Прямоугольник 12"/>
          <p:cNvSpPr/>
          <p:nvPr/>
        </p:nvSpPr>
        <p:spPr>
          <a:xfrm>
            <a:off x="6450311" y="3787391"/>
            <a:ext cx="2168561" cy="669414"/>
          </a:xfrm>
          <a:prstGeom prst="rect">
            <a:avLst/>
          </a:prstGeom>
        </p:spPr>
        <p:txBody>
          <a:bodyPr wrap="square">
            <a:spAutoFit/>
          </a:bodyPr>
          <a:lstStyle/>
          <a:p>
            <a:pPr algn="ctr"/>
            <a:r>
              <a:rPr lang="ru-RU" altLang="ru-RU" sz="1250" b="1" dirty="0" smtClean="0">
                <a:solidFill>
                  <a:srgbClr val="002060"/>
                </a:solidFill>
              </a:rPr>
              <a:t>Решение о возмещении расходов и перечисление средств</a:t>
            </a:r>
            <a:endParaRPr lang="ru-RU" sz="1250" b="1" dirty="0">
              <a:solidFill>
                <a:srgbClr val="002060"/>
              </a:solidFill>
            </a:endParaRPr>
          </a:p>
        </p:txBody>
      </p:sp>
      <p:sp>
        <p:nvSpPr>
          <p:cNvPr id="15" name="Прямоугольник 14"/>
          <p:cNvSpPr/>
          <p:nvPr/>
        </p:nvSpPr>
        <p:spPr>
          <a:xfrm>
            <a:off x="-225903" y="6295943"/>
            <a:ext cx="10032641" cy="477054"/>
          </a:xfrm>
          <a:prstGeom prst="rect">
            <a:avLst/>
          </a:prstGeom>
        </p:spPr>
        <p:txBody>
          <a:bodyPr wrap="square">
            <a:spAutoFit/>
          </a:bodyPr>
          <a:lstStyle/>
          <a:p>
            <a:pPr algn="ctr"/>
            <a:r>
              <a:rPr lang="ru-RU" sz="1250" b="1" dirty="0" smtClean="0">
                <a:solidFill>
                  <a:srgbClr val="002060"/>
                </a:solidFill>
              </a:rPr>
              <a:t>При </a:t>
            </a:r>
            <a:r>
              <a:rPr lang="ru-RU" sz="1250" b="1" dirty="0">
                <a:solidFill>
                  <a:srgbClr val="002060"/>
                </a:solidFill>
              </a:rPr>
              <a:t>необходимости: </a:t>
            </a:r>
          </a:p>
          <a:p>
            <a:pPr algn="ctr"/>
            <a:r>
              <a:rPr lang="ru-RU" sz="1250" b="1" dirty="0">
                <a:solidFill>
                  <a:srgbClr val="002060"/>
                </a:solidFill>
              </a:rPr>
              <a:t>исправление страхователем </a:t>
            </a:r>
            <a:r>
              <a:rPr lang="ru-RU" sz="1250" b="1" dirty="0" smtClean="0">
                <a:solidFill>
                  <a:srgbClr val="002060"/>
                </a:solidFill>
              </a:rPr>
              <a:t>ошибок</a:t>
            </a:r>
            <a:endParaRPr lang="ru-RU" altLang="ru-RU" sz="1250" b="1" dirty="0">
              <a:solidFill>
                <a:srgbClr val="002060"/>
              </a:solidFill>
            </a:endParaRPr>
          </a:p>
        </p:txBody>
      </p:sp>
      <p:sp>
        <p:nvSpPr>
          <p:cNvPr id="111" name="Стрелка вправо с вырезом 110"/>
          <p:cNvSpPr/>
          <p:nvPr/>
        </p:nvSpPr>
        <p:spPr>
          <a:xfrm>
            <a:off x="125468" y="4956403"/>
            <a:ext cx="9601761" cy="586749"/>
          </a:xfrm>
          <a:prstGeom prst="notchedRightArrow">
            <a:avLst/>
          </a:prstGeom>
          <a:blipFill rotWithShape="0">
            <a:blip r:embed="rId3"/>
            <a:stretch>
              <a:fillRect/>
            </a:stretch>
          </a:blipFill>
        </p:spPr>
        <p:style>
          <a:lnRef idx="0">
            <a:schemeClr val="dk1">
              <a:hueOff val="0"/>
              <a:satOff val="0"/>
              <a:lumOff val="0"/>
              <a:alphaOff val="0"/>
            </a:schemeClr>
          </a:lnRef>
          <a:fillRef idx="1">
            <a:scrgbClr r="0" g="0" b="0"/>
          </a:fillRef>
          <a:effectRef idx="0">
            <a:schemeClr val="dk1">
              <a:tint val="40000"/>
              <a:hueOff val="0"/>
              <a:satOff val="0"/>
              <a:lumOff val="0"/>
              <a:alphaOff val="0"/>
            </a:schemeClr>
          </a:effectRef>
          <a:fontRef idx="minor">
            <a:schemeClr val="dk1">
              <a:hueOff val="0"/>
              <a:satOff val="0"/>
              <a:lumOff val="0"/>
              <a:alphaOff val="0"/>
            </a:schemeClr>
          </a:fontRef>
        </p:style>
      </p:sp>
      <p:sp>
        <p:nvSpPr>
          <p:cNvPr id="16" name="Прямоугольник 15"/>
          <p:cNvSpPr/>
          <p:nvPr/>
        </p:nvSpPr>
        <p:spPr>
          <a:xfrm>
            <a:off x="552640" y="3068774"/>
            <a:ext cx="1977012" cy="692497"/>
          </a:xfrm>
          <a:prstGeom prst="rect">
            <a:avLst/>
          </a:prstGeom>
        </p:spPr>
        <p:txBody>
          <a:bodyPr wrap="square">
            <a:spAutoFit/>
          </a:bodyPr>
          <a:lstStyle/>
          <a:p>
            <a:pPr lvl="0" algn="ctr"/>
            <a:r>
              <a:rPr lang="ru-RU" sz="1300" dirty="0"/>
              <a:t>начиная </a:t>
            </a:r>
            <a:r>
              <a:rPr lang="ru-RU" sz="1300" b="1" dirty="0"/>
              <a:t>с </a:t>
            </a:r>
            <a:r>
              <a:rPr lang="ru-RU" sz="1300" b="1" dirty="0" smtClean="0"/>
              <a:t>01.01 </a:t>
            </a:r>
            <a:r>
              <a:rPr lang="ru-RU" sz="1300" dirty="0"/>
              <a:t>текущего финансового  года</a:t>
            </a:r>
          </a:p>
        </p:txBody>
      </p:sp>
      <p:sp>
        <p:nvSpPr>
          <p:cNvPr id="115" name="Прямоугольник 114"/>
          <p:cNvSpPr/>
          <p:nvPr/>
        </p:nvSpPr>
        <p:spPr>
          <a:xfrm>
            <a:off x="531281" y="5833314"/>
            <a:ext cx="1865765" cy="462629"/>
          </a:xfrm>
          <a:prstGeom prst="rect">
            <a:avLst/>
          </a:prstGeom>
          <a:ln>
            <a:noFill/>
          </a:ln>
        </p:spPr>
        <p:style>
          <a:lnRef idx="2">
            <a:schemeClr val="accent2"/>
          </a:lnRef>
          <a:fillRef idx="1">
            <a:schemeClr val="lt1"/>
          </a:fillRef>
          <a:effectRef idx="0">
            <a:schemeClr val="accent2"/>
          </a:effectRef>
          <a:fontRef idx="minor">
            <a:schemeClr val="dk1"/>
          </a:fontRef>
        </p:style>
        <p:txBody>
          <a:bodyPr spcFirstLastPara="0" vert="horz" wrap="square" lIns="99568" tIns="99568" rIns="99568" bIns="99568" numCol="1" spcCol="1270" anchor="b" anchorCtr="0">
            <a:noAutofit/>
          </a:bodyPr>
          <a:lstStyle/>
          <a:p>
            <a:pPr lvl="0" algn="ctr" defTabSz="622300">
              <a:lnSpc>
                <a:spcPct val="90000"/>
              </a:lnSpc>
              <a:spcBef>
                <a:spcPct val="0"/>
              </a:spcBef>
              <a:spcAft>
                <a:spcPct val="35000"/>
              </a:spcAft>
            </a:pPr>
            <a:endParaRPr lang="en-US" sz="1400" dirty="0" smtClean="0"/>
          </a:p>
          <a:p>
            <a:pPr lvl="0" algn="ctr" defTabSz="622300">
              <a:lnSpc>
                <a:spcPct val="90000"/>
              </a:lnSpc>
              <a:spcBef>
                <a:spcPct val="0"/>
              </a:spcBef>
              <a:spcAft>
                <a:spcPct val="35000"/>
              </a:spcAft>
            </a:pPr>
            <a:endParaRPr lang="ru-RU" sz="1400" dirty="0" smtClean="0"/>
          </a:p>
          <a:p>
            <a:pPr lvl="0" algn="ctr" defTabSz="622300">
              <a:lnSpc>
                <a:spcPct val="90000"/>
              </a:lnSpc>
              <a:spcBef>
                <a:spcPct val="0"/>
              </a:spcBef>
              <a:spcAft>
                <a:spcPct val="35000"/>
              </a:spcAft>
            </a:pPr>
            <a:endParaRPr lang="ru-RU" sz="1400" dirty="0" smtClean="0"/>
          </a:p>
          <a:p>
            <a:pPr lvl="0" algn="ctr" defTabSz="622300">
              <a:lnSpc>
                <a:spcPct val="90000"/>
              </a:lnSpc>
              <a:spcBef>
                <a:spcPct val="0"/>
              </a:spcBef>
              <a:spcAft>
                <a:spcPct val="35000"/>
              </a:spcAft>
            </a:pPr>
            <a:endParaRPr lang="ru-RU" sz="1300" dirty="0" smtClean="0"/>
          </a:p>
          <a:p>
            <a:pPr lvl="0" algn="ctr" defTabSz="622300">
              <a:lnSpc>
                <a:spcPct val="90000"/>
              </a:lnSpc>
              <a:spcBef>
                <a:spcPct val="0"/>
              </a:spcBef>
              <a:spcAft>
                <a:spcPct val="35000"/>
              </a:spcAft>
            </a:pPr>
            <a:r>
              <a:rPr lang="ru-RU" sz="1300" dirty="0" smtClean="0"/>
              <a:t>н</a:t>
            </a:r>
            <a:r>
              <a:rPr lang="ru-RU" sz="1300" kern="1200" dirty="0" smtClean="0"/>
              <a:t>е позднее </a:t>
            </a:r>
            <a:r>
              <a:rPr lang="ru-RU" sz="1300" b="1" kern="1200" dirty="0" smtClean="0"/>
              <a:t>15.11</a:t>
            </a:r>
            <a:r>
              <a:rPr lang="ru-RU" sz="1300" kern="1200" dirty="0" smtClean="0"/>
              <a:t> текущего финансового года</a:t>
            </a:r>
            <a:endParaRPr lang="ru-RU" sz="1300" kern="1200" dirty="0"/>
          </a:p>
        </p:txBody>
      </p:sp>
      <p:sp>
        <p:nvSpPr>
          <p:cNvPr id="5" name="Прямоугольник 4"/>
          <p:cNvSpPr/>
          <p:nvPr/>
        </p:nvSpPr>
        <p:spPr>
          <a:xfrm>
            <a:off x="6253094" y="6361633"/>
            <a:ext cx="1354858" cy="292388"/>
          </a:xfrm>
          <a:prstGeom prst="rect">
            <a:avLst/>
          </a:prstGeom>
        </p:spPr>
        <p:txBody>
          <a:bodyPr wrap="none">
            <a:spAutoFit/>
          </a:bodyPr>
          <a:lstStyle/>
          <a:p>
            <a:r>
              <a:rPr lang="ru-RU" sz="1300" dirty="0">
                <a:solidFill>
                  <a:schemeClr val="tx1">
                    <a:hueOff val="0"/>
                    <a:satOff val="0"/>
                    <a:lumOff val="0"/>
                    <a:alphaOff val="0"/>
                  </a:schemeClr>
                </a:solidFill>
              </a:rPr>
              <a:t>до </a:t>
            </a:r>
            <a:r>
              <a:rPr lang="ru-RU" sz="1300" b="1" dirty="0" smtClean="0">
                <a:solidFill>
                  <a:schemeClr val="tx1">
                    <a:hueOff val="0"/>
                    <a:satOff val="0"/>
                    <a:lumOff val="0"/>
                    <a:alphaOff val="0"/>
                  </a:schemeClr>
                </a:solidFill>
              </a:rPr>
              <a:t>5 раб. дней</a:t>
            </a:r>
            <a:endParaRPr lang="ru-RU" sz="1300" b="1" dirty="0">
              <a:solidFill>
                <a:schemeClr val="tx1">
                  <a:hueOff val="0"/>
                  <a:satOff val="0"/>
                  <a:lumOff val="0"/>
                  <a:alphaOff val="0"/>
                </a:schemeClr>
              </a:solidFill>
            </a:endParaRPr>
          </a:p>
        </p:txBody>
      </p:sp>
      <p:sp>
        <p:nvSpPr>
          <p:cNvPr id="8" name="Номер слайда 7"/>
          <p:cNvSpPr>
            <a:spLocks noGrp="1"/>
          </p:cNvSpPr>
          <p:nvPr>
            <p:ph type="sldNum" sz="quarter" idx="12"/>
          </p:nvPr>
        </p:nvSpPr>
        <p:spPr>
          <a:xfrm>
            <a:off x="7677150" y="6490502"/>
            <a:ext cx="2228850" cy="365125"/>
          </a:xfrm>
        </p:spPr>
        <p:txBody>
          <a:bodyPr/>
          <a:lstStyle/>
          <a:p>
            <a:fld id="{5DDC2DCF-3C1B-440A-9DFA-774E92B339DA}" type="slidenum">
              <a:rPr lang="ru-RU" smtClean="0"/>
              <a:t>10</a:t>
            </a:fld>
            <a:endParaRPr lang="ru-RU" dirty="0"/>
          </a:p>
        </p:txBody>
      </p:sp>
      <p:sp>
        <p:nvSpPr>
          <p:cNvPr id="38" name="Прямоугольник 37"/>
          <p:cNvSpPr/>
          <p:nvPr/>
        </p:nvSpPr>
        <p:spPr>
          <a:xfrm>
            <a:off x="1096735" y="308012"/>
            <a:ext cx="8190140" cy="410882"/>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algn="ctr">
              <a:lnSpc>
                <a:spcPct val="115000"/>
              </a:lnSpc>
            </a:pPr>
            <a:r>
              <a:rPr lang="ru-RU" b="1" dirty="0" smtClean="0">
                <a:solidFill>
                  <a:schemeClr val="accent1">
                    <a:lumMod val="50000"/>
                  </a:schemeClr>
                </a:solidFill>
                <a:latin typeface="Times New Roman" panose="02020603050405020304" pitchFamily="18" charset="0"/>
                <a:ea typeface="Times New Roman" panose="02020603050405020304" pitchFamily="18" charset="0"/>
              </a:rPr>
              <a:t>Приказ </a:t>
            </a:r>
            <a:r>
              <a:rPr lang="ru-RU" b="1" dirty="0">
                <a:solidFill>
                  <a:schemeClr val="accent1">
                    <a:lumMod val="50000"/>
                  </a:schemeClr>
                </a:solidFill>
                <a:latin typeface="Times New Roman" panose="02020603050405020304" pitchFamily="18" charset="0"/>
                <a:ea typeface="Times New Roman" panose="02020603050405020304" pitchFamily="18" charset="0"/>
              </a:rPr>
              <a:t>Минтруда России от 11 июля 2024 г. № </a:t>
            </a:r>
            <a:r>
              <a:rPr lang="ru-RU" b="1" dirty="0" smtClean="0">
                <a:solidFill>
                  <a:schemeClr val="accent1">
                    <a:lumMod val="50000"/>
                  </a:schemeClr>
                </a:solidFill>
                <a:latin typeface="Times New Roman" panose="02020603050405020304" pitchFamily="18" charset="0"/>
                <a:ea typeface="Times New Roman" panose="02020603050405020304" pitchFamily="18" charset="0"/>
              </a:rPr>
              <a:t>347н</a:t>
            </a:r>
            <a:endParaRPr lang="ru-RU" b="1" dirty="0">
              <a:solidFill>
                <a:schemeClr val="accent1">
                  <a:lumMod val="50000"/>
                </a:schemeClr>
              </a:solidFill>
              <a:latin typeface="Times New Roman" panose="02020603050405020304" pitchFamily="18" charset="0"/>
              <a:ea typeface="Times New Roman" panose="02020603050405020304" pitchFamily="18" charset="0"/>
            </a:endParaRPr>
          </a:p>
        </p:txBody>
      </p:sp>
      <p:grpSp>
        <p:nvGrpSpPr>
          <p:cNvPr id="62" name="Группа 61"/>
          <p:cNvGrpSpPr/>
          <p:nvPr/>
        </p:nvGrpSpPr>
        <p:grpSpPr>
          <a:xfrm>
            <a:off x="1913226" y="2072543"/>
            <a:ext cx="2640842" cy="934213"/>
            <a:chOff x="3988367" y="4455315"/>
            <a:chExt cx="2543755" cy="1302004"/>
          </a:xfrm>
          <a:solidFill>
            <a:schemeClr val="bg1"/>
          </a:solidFill>
        </p:grpSpPr>
        <p:sp>
          <p:nvSpPr>
            <p:cNvPr id="63" name="Нашивка 62"/>
            <p:cNvSpPr/>
            <p:nvPr/>
          </p:nvSpPr>
          <p:spPr>
            <a:xfrm>
              <a:off x="4564263" y="4455315"/>
              <a:ext cx="1967859" cy="1302004"/>
            </a:xfrm>
            <a:prstGeom prst="chevron">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4" name="Нашивка 4"/>
            <p:cNvSpPr/>
            <p:nvPr/>
          </p:nvSpPr>
          <p:spPr>
            <a:xfrm>
              <a:off x="3988367" y="4455315"/>
              <a:ext cx="2062080" cy="963351"/>
            </a:xfrm>
            <a:prstGeom prst="rect">
              <a:avLst/>
            </a:prstGeom>
            <a:noFill/>
          </p:spPr>
          <p:style>
            <a:lnRef idx="0">
              <a:scrgbClr r="0" g="0" b="0"/>
            </a:lnRef>
            <a:fillRef idx="0">
              <a:scrgbClr r="0" g="0" b="0"/>
            </a:fillRef>
            <a:effectRef idx="0">
              <a:scrgbClr r="0" g="0" b="0"/>
            </a:effectRef>
            <a:fontRef idx="minor">
              <a:schemeClr val="lt1"/>
            </a:fontRef>
          </p:style>
          <p:txBody>
            <a:bodyPr spcFirstLastPara="0" vert="horz" wrap="square" lIns="200025" tIns="66675" rIns="66675" bIns="66675" numCol="1" spcCol="1270" anchor="ctr" anchorCtr="0">
              <a:noAutofit/>
            </a:bodyPr>
            <a:lstStyle/>
            <a:p>
              <a:pPr lvl="0" algn="ctr" defTabSz="2222500">
                <a:lnSpc>
                  <a:spcPct val="90000"/>
                </a:lnSpc>
                <a:spcBef>
                  <a:spcPct val="0"/>
                </a:spcBef>
                <a:spcAft>
                  <a:spcPct val="35000"/>
                </a:spcAft>
              </a:pPr>
              <a:endParaRPr lang="ru-RU" sz="5000" kern="1200"/>
            </a:p>
          </p:txBody>
        </p:sp>
      </p:grpSp>
      <p:sp>
        <p:nvSpPr>
          <p:cNvPr id="65" name="TextBox 64"/>
          <p:cNvSpPr txBox="1"/>
          <p:nvPr/>
        </p:nvSpPr>
        <p:spPr>
          <a:xfrm>
            <a:off x="2748115" y="1273896"/>
            <a:ext cx="1708374" cy="1246495"/>
          </a:xfrm>
          <a:prstGeom prst="rect">
            <a:avLst/>
          </a:prstGeom>
          <a:noFill/>
        </p:spPr>
        <p:txBody>
          <a:bodyPr wrap="square" rtlCol="0">
            <a:spAutoFit/>
          </a:bodyPr>
          <a:lstStyle/>
          <a:p>
            <a:pPr algn="ctr"/>
            <a:r>
              <a:rPr lang="ru-RU" sz="1250" b="1" dirty="0"/>
              <a:t>Подача</a:t>
            </a:r>
            <a:r>
              <a:rPr lang="ru-RU" sz="1250" dirty="0"/>
              <a:t> страхователем </a:t>
            </a:r>
            <a:r>
              <a:rPr lang="ru-RU" sz="1250" dirty="0" smtClean="0"/>
              <a:t>заявления и плана ФОПМ (без приложения документов)</a:t>
            </a:r>
            <a:endParaRPr lang="ru-RU" sz="1250" dirty="0"/>
          </a:p>
        </p:txBody>
      </p:sp>
      <p:grpSp>
        <p:nvGrpSpPr>
          <p:cNvPr id="66" name="Группа 65"/>
          <p:cNvGrpSpPr/>
          <p:nvPr/>
        </p:nvGrpSpPr>
        <p:grpSpPr>
          <a:xfrm>
            <a:off x="4121802" y="1681895"/>
            <a:ext cx="4126614" cy="1011022"/>
            <a:chOff x="3988367" y="4372502"/>
            <a:chExt cx="2062080" cy="1046164"/>
          </a:xfrm>
          <a:solidFill>
            <a:schemeClr val="bg1"/>
          </a:solidFill>
        </p:grpSpPr>
        <p:sp>
          <p:nvSpPr>
            <p:cNvPr id="67" name="Нашивка 66"/>
            <p:cNvSpPr/>
            <p:nvPr/>
          </p:nvSpPr>
          <p:spPr>
            <a:xfrm>
              <a:off x="4057232" y="4372502"/>
              <a:ext cx="1019154" cy="962921"/>
            </a:xfrm>
            <a:prstGeom prst="chevron">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68" name="Нашивка 4"/>
            <p:cNvSpPr/>
            <p:nvPr/>
          </p:nvSpPr>
          <p:spPr>
            <a:xfrm>
              <a:off x="3988367" y="4455315"/>
              <a:ext cx="2062080" cy="963351"/>
            </a:xfrm>
            <a:prstGeom prst="rect">
              <a:avLst/>
            </a:prstGeom>
            <a:noFill/>
          </p:spPr>
          <p:style>
            <a:lnRef idx="0">
              <a:scrgbClr r="0" g="0" b="0"/>
            </a:lnRef>
            <a:fillRef idx="0">
              <a:scrgbClr r="0" g="0" b="0"/>
            </a:fillRef>
            <a:effectRef idx="0">
              <a:scrgbClr r="0" g="0" b="0"/>
            </a:effectRef>
            <a:fontRef idx="minor">
              <a:schemeClr val="lt1"/>
            </a:fontRef>
          </p:style>
          <p:txBody>
            <a:bodyPr spcFirstLastPara="0" vert="horz" wrap="square" lIns="200025" tIns="66675" rIns="66675" bIns="66675" numCol="1" spcCol="1270" anchor="ctr" anchorCtr="0">
              <a:noAutofit/>
            </a:bodyPr>
            <a:lstStyle/>
            <a:p>
              <a:pPr lvl="0" algn="ctr" defTabSz="2222500">
                <a:lnSpc>
                  <a:spcPct val="90000"/>
                </a:lnSpc>
                <a:spcBef>
                  <a:spcPct val="0"/>
                </a:spcBef>
                <a:spcAft>
                  <a:spcPct val="35000"/>
                </a:spcAft>
              </a:pPr>
              <a:endParaRPr lang="ru-RU" sz="5000" kern="1200"/>
            </a:p>
          </p:txBody>
        </p:sp>
      </p:grpSp>
      <p:sp>
        <p:nvSpPr>
          <p:cNvPr id="69" name="TextBox 68"/>
          <p:cNvSpPr txBox="1"/>
          <p:nvPr/>
        </p:nvSpPr>
        <p:spPr>
          <a:xfrm>
            <a:off x="4658700" y="1598138"/>
            <a:ext cx="1617312" cy="284693"/>
          </a:xfrm>
          <a:prstGeom prst="rect">
            <a:avLst/>
          </a:prstGeom>
          <a:noFill/>
        </p:spPr>
        <p:txBody>
          <a:bodyPr wrap="square" rtlCol="0">
            <a:spAutoFit/>
          </a:bodyPr>
          <a:lstStyle/>
          <a:p>
            <a:r>
              <a:rPr lang="ru-RU" sz="1250" b="1" dirty="0" smtClean="0">
                <a:solidFill>
                  <a:srgbClr val="002060"/>
                </a:solidFill>
              </a:rPr>
              <a:t>Решение  о ФОПМ</a:t>
            </a:r>
            <a:endParaRPr lang="ru-RU" sz="1250" dirty="0" smtClean="0">
              <a:solidFill>
                <a:srgbClr val="002060"/>
              </a:solidFill>
            </a:endParaRPr>
          </a:p>
        </p:txBody>
      </p:sp>
      <p:sp>
        <p:nvSpPr>
          <p:cNvPr id="117" name="Прямоугольник 116"/>
          <p:cNvSpPr/>
          <p:nvPr/>
        </p:nvSpPr>
        <p:spPr>
          <a:xfrm>
            <a:off x="5572934" y="5765974"/>
            <a:ext cx="1596281" cy="462629"/>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lvl="0" algn="ctr" defTabSz="622300">
              <a:lnSpc>
                <a:spcPct val="90000"/>
              </a:lnSpc>
              <a:spcBef>
                <a:spcPct val="0"/>
              </a:spcBef>
              <a:spcAft>
                <a:spcPct val="35000"/>
              </a:spcAft>
            </a:pPr>
            <a:r>
              <a:rPr lang="ru-RU" sz="1300" dirty="0" smtClean="0"/>
              <a:t>принимается в </a:t>
            </a:r>
            <a:r>
              <a:rPr lang="ru-RU" sz="1300" dirty="0"/>
              <a:t>течение </a:t>
            </a:r>
            <a:r>
              <a:rPr lang="ru-RU" sz="1300" b="1" dirty="0"/>
              <a:t>15 </a:t>
            </a:r>
            <a:r>
              <a:rPr lang="ru-RU" sz="1300" b="1" dirty="0" smtClean="0"/>
              <a:t>рабочих дней</a:t>
            </a:r>
            <a:endParaRPr lang="ru-RU" sz="1300" b="1" dirty="0"/>
          </a:p>
        </p:txBody>
      </p:sp>
      <p:grpSp>
        <p:nvGrpSpPr>
          <p:cNvPr id="83" name="Группа 82"/>
          <p:cNvGrpSpPr/>
          <p:nvPr/>
        </p:nvGrpSpPr>
        <p:grpSpPr>
          <a:xfrm>
            <a:off x="6216518" y="2524323"/>
            <a:ext cx="4063795" cy="950148"/>
            <a:chOff x="3817743" y="4402887"/>
            <a:chExt cx="2232704" cy="1015779"/>
          </a:xfrm>
          <a:solidFill>
            <a:schemeClr val="bg1"/>
          </a:solidFill>
        </p:grpSpPr>
        <p:sp>
          <p:nvSpPr>
            <p:cNvPr id="85" name="Нашивка 84"/>
            <p:cNvSpPr/>
            <p:nvPr/>
          </p:nvSpPr>
          <p:spPr>
            <a:xfrm>
              <a:off x="3817743" y="4402887"/>
              <a:ext cx="1928832" cy="963351"/>
            </a:xfrm>
            <a:prstGeom prst="chevron">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86" name="Нашивка 4"/>
            <p:cNvSpPr/>
            <p:nvPr/>
          </p:nvSpPr>
          <p:spPr>
            <a:xfrm>
              <a:off x="3988367" y="4455315"/>
              <a:ext cx="2062080" cy="963351"/>
            </a:xfrm>
            <a:prstGeom prst="rect">
              <a:avLst/>
            </a:prstGeom>
            <a:noFill/>
          </p:spPr>
          <p:style>
            <a:lnRef idx="0">
              <a:scrgbClr r="0" g="0" b="0"/>
            </a:lnRef>
            <a:fillRef idx="0">
              <a:scrgbClr r="0" g="0" b="0"/>
            </a:fillRef>
            <a:effectRef idx="0">
              <a:scrgbClr r="0" g="0" b="0"/>
            </a:effectRef>
            <a:fontRef idx="minor">
              <a:schemeClr val="lt1"/>
            </a:fontRef>
          </p:style>
          <p:txBody>
            <a:bodyPr spcFirstLastPara="0" vert="horz" wrap="square" lIns="200025" tIns="66675" rIns="66675" bIns="66675" numCol="1" spcCol="1270" anchor="ctr" anchorCtr="0">
              <a:noAutofit/>
            </a:bodyPr>
            <a:lstStyle/>
            <a:p>
              <a:pPr lvl="0" algn="ctr" defTabSz="2222500">
                <a:lnSpc>
                  <a:spcPct val="90000"/>
                </a:lnSpc>
                <a:spcBef>
                  <a:spcPct val="0"/>
                </a:spcBef>
                <a:spcAft>
                  <a:spcPct val="35000"/>
                </a:spcAft>
              </a:pPr>
              <a:endParaRPr lang="ru-RU" sz="5000" kern="1200"/>
            </a:p>
          </p:txBody>
        </p:sp>
      </p:grpSp>
      <p:sp>
        <p:nvSpPr>
          <p:cNvPr id="3" name="Прямоугольник 2"/>
          <p:cNvSpPr/>
          <p:nvPr/>
        </p:nvSpPr>
        <p:spPr>
          <a:xfrm>
            <a:off x="6527075" y="1254599"/>
            <a:ext cx="2930545" cy="1246495"/>
          </a:xfrm>
          <a:prstGeom prst="rect">
            <a:avLst/>
          </a:prstGeom>
        </p:spPr>
        <p:txBody>
          <a:bodyPr wrap="square">
            <a:spAutoFit/>
          </a:bodyPr>
          <a:lstStyle/>
          <a:p>
            <a:pPr algn="ctr"/>
            <a:r>
              <a:rPr lang="ru-RU" sz="1250" b="1" dirty="0"/>
              <a:t>Страхователь вправе дополнительно</a:t>
            </a:r>
            <a:r>
              <a:rPr lang="ru-RU" sz="1250" dirty="0"/>
              <a:t>, в случае если им первоначально было подано заявление на </a:t>
            </a:r>
            <a:r>
              <a:rPr lang="ru-RU" sz="1250" dirty="0" smtClean="0"/>
              <a:t>сумму меньше </a:t>
            </a:r>
            <a:r>
              <a:rPr lang="ru-RU" sz="1250" dirty="0"/>
              <a:t>расчетного объема средств </a:t>
            </a:r>
            <a:r>
              <a:rPr lang="ru-RU" sz="1250" b="1" dirty="0" smtClean="0"/>
              <a:t>обратиться</a:t>
            </a:r>
            <a:r>
              <a:rPr lang="ru-RU" sz="1250" dirty="0" smtClean="0"/>
              <a:t> с </a:t>
            </a:r>
            <a:r>
              <a:rPr lang="ru-RU" sz="1250" dirty="0"/>
              <a:t>заявлением и планом </a:t>
            </a:r>
            <a:endParaRPr lang="ru-RU" sz="1250" dirty="0">
              <a:solidFill>
                <a:srgbClr val="002060"/>
              </a:solidFill>
            </a:endParaRPr>
          </a:p>
        </p:txBody>
      </p:sp>
      <p:sp>
        <p:nvSpPr>
          <p:cNvPr id="88" name="Овал 87"/>
          <p:cNvSpPr/>
          <p:nvPr/>
        </p:nvSpPr>
        <p:spPr>
          <a:xfrm>
            <a:off x="3461470" y="2841599"/>
            <a:ext cx="146250" cy="180000"/>
          </a:xfrm>
          <a:prstGeom prst="ellipse">
            <a:avLst/>
          </a:prstGeom>
          <a:solidFill>
            <a:schemeClr val="bg1"/>
          </a:solidFill>
          <a:ln>
            <a:solidFill>
              <a:schemeClr val="tx1"/>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sp>
      <p:sp>
        <p:nvSpPr>
          <p:cNvPr id="89" name="Овал 88"/>
          <p:cNvSpPr/>
          <p:nvPr/>
        </p:nvSpPr>
        <p:spPr>
          <a:xfrm>
            <a:off x="5394231" y="2816735"/>
            <a:ext cx="146250" cy="180000"/>
          </a:xfrm>
          <a:prstGeom prst="ellipse">
            <a:avLst/>
          </a:prstGeom>
          <a:solidFill>
            <a:schemeClr val="bg1"/>
          </a:solidFill>
          <a:ln>
            <a:solidFill>
              <a:schemeClr val="tx1"/>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sp>
      <p:sp>
        <p:nvSpPr>
          <p:cNvPr id="90" name="Овал 89"/>
          <p:cNvSpPr/>
          <p:nvPr/>
        </p:nvSpPr>
        <p:spPr>
          <a:xfrm>
            <a:off x="8018968" y="2814511"/>
            <a:ext cx="146250" cy="180000"/>
          </a:xfrm>
          <a:prstGeom prst="ellipse">
            <a:avLst/>
          </a:prstGeom>
          <a:solidFill>
            <a:schemeClr val="bg1"/>
          </a:solidFill>
          <a:ln>
            <a:solidFill>
              <a:schemeClr val="tx1"/>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sp>
      <p:sp>
        <p:nvSpPr>
          <p:cNvPr id="9" name="Прямоугольник 8"/>
          <p:cNvSpPr/>
          <p:nvPr/>
        </p:nvSpPr>
        <p:spPr>
          <a:xfrm>
            <a:off x="2597092" y="3045098"/>
            <a:ext cx="1749828" cy="692497"/>
          </a:xfrm>
          <a:prstGeom prst="rect">
            <a:avLst/>
          </a:prstGeom>
        </p:spPr>
        <p:txBody>
          <a:bodyPr wrap="square">
            <a:spAutoFit/>
          </a:bodyPr>
          <a:lstStyle/>
          <a:p>
            <a:pPr algn="ctr"/>
            <a:r>
              <a:rPr lang="ru-RU" sz="1300" b="1" dirty="0" smtClean="0"/>
              <a:t>до </a:t>
            </a:r>
            <a:r>
              <a:rPr lang="ru-RU" sz="1300" b="1" dirty="0"/>
              <a:t>1 августа </a:t>
            </a:r>
            <a:r>
              <a:rPr lang="ru-RU" sz="1300" dirty="0" smtClean="0"/>
              <a:t>текущего  </a:t>
            </a:r>
            <a:r>
              <a:rPr lang="ru-RU" sz="1300" dirty="0"/>
              <a:t>календарного года</a:t>
            </a:r>
          </a:p>
        </p:txBody>
      </p:sp>
      <p:sp>
        <p:nvSpPr>
          <p:cNvPr id="14" name="Прямоугольник 13"/>
          <p:cNvSpPr/>
          <p:nvPr/>
        </p:nvSpPr>
        <p:spPr>
          <a:xfrm>
            <a:off x="4344973" y="3240990"/>
            <a:ext cx="2354812" cy="292388"/>
          </a:xfrm>
          <a:prstGeom prst="rect">
            <a:avLst/>
          </a:prstGeom>
        </p:spPr>
        <p:txBody>
          <a:bodyPr wrap="none">
            <a:spAutoFit/>
          </a:bodyPr>
          <a:lstStyle/>
          <a:p>
            <a:r>
              <a:rPr lang="ru-RU" sz="1300" dirty="0" smtClean="0"/>
              <a:t>в </a:t>
            </a:r>
            <a:r>
              <a:rPr lang="ru-RU" sz="1300" dirty="0"/>
              <a:t>течение </a:t>
            </a:r>
            <a:r>
              <a:rPr lang="ru-RU" sz="1300" b="1" dirty="0"/>
              <a:t>10 рабочих </a:t>
            </a:r>
            <a:r>
              <a:rPr lang="ru-RU" sz="1300" b="1" dirty="0" smtClean="0"/>
              <a:t>дней</a:t>
            </a:r>
            <a:endParaRPr lang="ru-RU" sz="1300" dirty="0"/>
          </a:p>
        </p:txBody>
      </p:sp>
      <p:sp>
        <p:nvSpPr>
          <p:cNvPr id="17" name="Прямоугольник 16"/>
          <p:cNvSpPr/>
          <p:nvPr/>
        </p:nvSpPr>
        <p:spPr>
          <a:xfrm>
            <a:off x="7031640" y="3068774"/>
            <a:ext cx="2509175" cy="492443"/>
          </a:xfrm>
          <a:prstGeom prst="rect">
            <a:avLst/>
          </a:prstGeom>
        </p:spPr>
        <p:txBody>
          <a:bodyPr wrap="square">
            <a:spAutoFit/>
          </a:bodyPr>
          <a:lstStyle/>
          <a:p>
            <a:r>
              <a:rPr lang="ru-RU" sz="1300" b="1" dirty="0"/>
              <a:t>до 1 сентября </a:t>
            </a:r>
            <a:r>
              <a:rPr lang="ru-RU" sz="1300" dirty="0"/>
              <a:t>текущего календарного года </a:t>
            </a:r>
          </a:p>
        </p:txBody>
      </p:sp>
      <p:grpSp>
        <p:nvGrpSpPr>
          <p:cNvPr id="91" name="Группа 90"/>
          <p:cNvGrpSpPr/>
          <p:nvPr/>
        </p:nvGrpSpPr>
        <p:grpSpPr>
          <a:xfrm>
            <a:off x="570883" y="2076768"/>
            <a:ext cx="2225719" cy="941788"/>
            <a:chOff x="3988367" y="4455315"/>
            <a:chExt cx="2561993" cy="1312561"/>
          </a:xfrm>
          <a:solidFill>
            <a:schemeClr val="bg1"/>
          </a:solidFill>
        </p:grpSpPr>
        <p:sp>
          <p:nvSpPr>
            <p:cNvPr id="92" name="Нашивка 91"/>
            <p:cNvSpPr/>
            <p:nvPr/>
          </p:nvSpPr>
          <p:spPr>
            <a:xfrm>
              <a:off x="3988367" y="4455315"/>
              <a:ext cx="2561993" cy="1312561"/>
            </a:xfrm>
            <a:prstGeom prst="chevron">
              <a:avLst/>
            </a:prstGeom>
            <a:grpFill/>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a:lstStyle/>
            <a:p>
              <a:endParaRPr lang="ru-RU" sz="1250" dirty="0"/>
            </a:p>
          </p:txBody>
        </p:sp>
        <p:sp>
          <p:nvSpPr>
            <p:cNvPr id="93" name="Нашивка 4"/>
            <p:cNvSpPr/>
            <p:nvPr/>
          </p:nvSpPr>
          <p:spPr>
            <a:xfrm>
              <a:off x="3988367" y="4455315"/>
              <a:ext cx="2062080" cy="963351"/>
            </a:xfrm>
            <a:prstGeom prst="rect">
              <a:avLst/>
            </a:prstGeom>
            <a:noFill/>
          </p:spPr>
          <p:style>
            <a:lnRef idx="0">
              <a:scrgbClr r="0" g="0" b="0"/>
            </a:lnRef>
            <a:fillRef idx="0">
              <a:scrgbClr r="0" g="0" b="0"/>
            </a:fillRef>
            <a:effectRef idx="0">
              <a:scrgbClr r="0" g="0" b="0"/>
            </a:effectRef>
            <a:fontRef idx="minor">
              <a:schemeClr val="lt1"/>
            </a:fontRef>
          </p:style>
          <p:txBody>
            <a:bodyPr spcFirstLastPara="0" vert="horz" wrap="square" lIns="200025" tIns="66675" rIns="66675" bIns="66675" numCol="1" spcCol="1270" anchor="ctr" anchorCtr="0">
              <a:noAutofit/>
            </a:bodyPr>
            <a:lstStyle/>
            <a:p>
              <a:pPr lvl="0" algn="ctr" defTabSz="2222500">
                <a:lnSpc>
                  <a:spcPct val="90000"/>
                </a:lnSpc>
                <a:spcBef>
                  <a:spcPct val="0"/>
                </a:spcBef>
                <a:spcAft>
                  <a:spcPct val="35000"/>
                </a:spcAft>
              </a:pPr>
              <a:endParaRPr lang="ru-RU" sz="5000" kern="1200"/>
            </a:p>
          </p:txBody>
        </p:sp>
      </p:grpSp>
      <p:sp>
        <p:nvSpPr>
          <p:cNvPr id="94" name="Овал 93"/>
          <p:cNvSpPr/>
          <p:nvPr/>
        </p:nvSpPr>
        <p:spPr>
          <a:xfrm>
            <a:off x="1626972" y="2814511"/>
            <a:ext cx="146250" cy="180000"/>
          </a:xfrm>
          <a:prstGeom prst="ellipse">
            <a:avLst/>
          </a:prstGeom>
          <a:solidFill>
            <a:schemeClr val="bg1"/>
          </a:solidFill>
          <a:ln>
            <a:solidFill>
              <a:schemeClr val="tx1"/>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sp>
      <p:sp>
        <p:nvSpPr>
          <p:cNvPr id="95" name="Прямоугольник 94"/>
          <p:cNvSpPr/>
          <p:nvPr/>
        </p:nvSpPr>
        <p:spPr>
          <a:xfrm>
            <a:off x="7727195" y="6028604"/>
            <a:ext cx="1844647" cy="462629"/>
          </a:xfrm>
          <a:prstGeom prst="rect">
            <a:avLst/>
          </a:prstGeom>
        </p:spPr>
        <p:style>
          <a:lnRef idx="0">
            <a:scrgbClr r="0" g="0" b="0"/>
          </a:lnRef>
          <a:fillRef idx="0">
            <a:scrgbClr r="0" g="0" b="0"/>
          </a:fillRef>
          <a:effectRef idx="0">
            <a:scrgbClr r="0" g="0" b="0"/>
          </a:effectRef>
          <a:fontRef idx="minor">
            <a:schemeClr val="tx1">
              <a:hueOff val="0"/>
              <a:satOff val="0"/>
              <a:lumOff val="0"/>
              <a:alphaOff val="0"/>
            </a:schemeClr>
          </a:fontRef>
        </p:style>
        <p:txBody>
          <a:bodyPr spcFirstLastPara="0" vert="horz" wrap="square" lIns="99568" tIns="99568" rIns="99568" bIns="99568" numCol="1" spcCol="1270" anchor="b" anchorCtr="0">
            <a:noAutofit/>
          </a:bodyPr>
          <a:lstStyle/>
          <a:p>
            <a:pPr lvl="0" algn="ctr" defTabSz="622300">
              <a:lnSpc>
                <a:spcPct val="90000"/>
              </a:lnSpc>
              <a:spcBef>
                <a:spcPct val="0"/>
              </a:spcBef>
              <a:spcAft>
                <a:spcPct val="35000"/>
              </a:spcAft>
            </a:pPr>
            <a:r>
              <a:rPr lang="ru-RU" sz="1300" dirty="0" smtClean="0"/>
              <a:t>Направляется страхователю в течение </a:t>
            </a:r>
            <a:r>
              <a:rPr lang="ru-RU" sz="1300" b="1" dirty="0" smtClean="0"/>
              <a:t>3 рабочих дней </a:t>
            </a:r>
            <a:endParaRPr lang="ru-RU" sz="1300" b="1" dirty="0"/>
          </a:p>
        </p:txBody>
      </p:sp>
      <p:sp>
        <p:nvSpPr>
          <p:cNvPr id="96" name="Стрелка вниз 95"/>
          <p:cNvSpPr/>
          <p:nvPr/>
        </p:nvSpPr>
        <p:spPr>
          <a:xfrm rot="16200000">
            <a:off x="7231734" y="5730879"/>
            <a:ext cx="284416" cy="24840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5" name="TextBox 104"/>
          <p:cNvSpPr txBox="1"/>
          <p:nvPr/>
        </p:nvSpPr>
        <p:spPr>
          <a:xfrm>
            <a:off x="670769" y="1238387"/>
            <a:ext cx="2312848" cy="1392689"/>
          </a:xfrm>
          <a:prstGeom prst="rect">
            <a:avLst/>
          </a:prstGeom>
          <a:noFill/>
        </p:spPr>
        <p:txBody>
          <a:bodyPr wrap="square" rtlCol="0">
            <a:spAutoFit/>
          </a:bodyPr>
          <a:lstStyle/>
          <a:p>
            <a:pPr algn="ctr"/>
            <a:r>
              <a:rPr lang="ru-RU" sz="1200" b="1" dirty="0">
                <a:solidFill>
                  <a:srgbClr val="002060"/>
                </a:solidFill>
              </a:rPr>
              <a:t>Проведение  страхователем мероприятий </a:t>
            </a:r>
            <a:br>
              <a:rPr lang="ru-RU" sz="1200" b="1" dirty="0">
                <a:solidFill>
                  <a:srgbClr val="002060"/>
                </a:solidFill>
              </a:rPr>
            </a:br>
            <a:r>
              <a:rPr lang="ru-RU" sz="1200" b="1" dirty="0">
                <a:solidFill>
                  <a:srgbClr val="002060"/>
                </a:solidFill>
              </a:rPr>
              <a:t>в соответствии с Правилами </a:t>
            </a:r>
            <a:br>
              <a:rPr lang="ru-RU" sz="1200" b="1" dirty="0">
                <a:solidFill>
                  <a:srgbClr val="002060"/>
                </a:solidFill>
              </a:rPr>
            </a:br>
            <a:r>
              <a:rPr lang="ru-RU" sz="1200" b="1" dirty="0">
                <a:solidFill>
                  <a:srgbClr val="002060"/>
                </a:solidFill>
              </a:rPr>
              <a:t>в течение года</a:t>
            </a:r>
          </a:p>
          <a:p>
            <a:endParaRPr lang="ru-RU" sz="1250" dirty="0"/>
          </a:p>
        </p:txBody>
      </p:sp>
      <p:sp>
        <p:nvSpPr>
          <p:cNvPr id="121" name="Прямоугольник 120"/>
          <p:cNvSpPr/>
          <p:nvPr/>
        </p:nvSpPr>
        <p:spPr>
          <a:xfrm>
            <a:off x="3070477" y="3846267"/>
            <a:ext cx="2890635" cy="1246495"/>
          </a:xfrm>
          <a:prstGeom prst="rect">
            <a:avLst/>
          </a:prstGeom>
        </p:spPr>
        <p:txBody>
          <a:bodyPr wrap="square">
            <a:spAutoFit/>
          </a:bodyPr>
          <a:lstStyle/>
          <a:p>
            <a:pPr algn="ctr"/>
            <a:r>
              <a:rPr lang="ru-RU" sz="1250" dirty="0" smtClean="0">
                <a:solidFill>
                  <a:srgbClr val="002060"/>
                </a:solidFill>
              </a:rPr>
              <a:t>При оплате расходов, предусмотренных договором в текущем финансовом году, но позже 15.11, возможно </a:t>
            </a:r>
            <a:r>
              <a:rPr lang="ru-RU" sz="1250" b="1" dirty="0" smtClean="0">
                <a:solidFill>
                  <a:srgbClr val="002060"/>
                </a:solidFill>
              </a:rPr>
              <a:t>дополнительно</a:t>
            </a:r>
            <a:r>
              <a:rPr lang="ru-RU" sz="1250" dirty="0" smtClean="0">
                <a:solidFill>
                  <a:srgbClr val="002060"/>
                </a:solidFill>
              </a:rPr>
              <a:t> предоставление страхователем этих платежных документов</a:t>
            </a:r>
            <a:endParaRPr lang="ru-RU" sz="1250" dirty="0">
              <a:solidFill>
                <a:srgbClr val="002060"/>
              </a:solidFill>
            </a:endParaRPr>
          </a:p>
        </p:txBody>
      </p:sp>
      <p:sp>
        <p:nvSpPr>
          <p:cNvPr id="126" name="Овал 125"/>
          <p:cNvSpPr/>
          <p:nvPr/>
        </p:nvSpPr>
        <p:spPr>
          <a:xfrm>
            <a:off x="1448776" y="5464284"/>
            <a:ext cx="146250" cy="180000"/>
          </a:xfrm>
          <a:prstGeom prst="ellipse">
            <a:avLst/>
          </a:prstGeom>
          <a:solidFill>
            <a:schemeClr val="bg1"/>
          </a:solidFill>
          <a:ln>
            <a:solidFill>
              <a:schemeClr val="tx1"/>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sp>
      <p:sp>
        <p:nvSpPr>
          <p:cNvPr id="22" name="Прямоугольник 21"/>
          <p:cNvSpPr/>
          <p:nvPr/>
        </p:nvSpPr>
        <p:spPr>
          <a:xfrm>
            <a:off x="3153050" y="5570817"/>
            <a:ext cx="1994204" cy="632481"/>
          </a:xfrm>
          <a:prstGeom prst="rect">
            <a:avLst/>
          </a:prstGeom>
        </p:spPr>
        <p:txBody>
          <a:bodyPr wrap="square">
            <a:spAutoFit/>
          </a:bodyPr>
          <a:lstStyle/>
          <a:p>
            <a:pPr lvl="0" algn="ctr" defTabSz="622300">
              <a:lnSpc>
                <a:spcPct val="90000"/>
              </a:lnSpc>
              <a:spcBef>
                <a:spcPct val="0"/>
              </a:spcBef>
              <a:spcAft>
                <a:spcPct val="35000"/>
              </a:spcAft>
            </a:pPr>
            <a:r>
              <a:rPr lang="ru-RU" sz="1300" dirty="0" smtClean="0">
                <a:latin typeface="+mn-lt"/>
              </a:rPr>
              <a:t>не </a:t>
            </a:r>
            <a:r>
              <a:rPr lang="ru-RU" sz="1300" dirty="0">
                <a:latin typeface="+mn-lt"/>
              </a:rPr>
              <a:t>позднее </a:t>
            </a:r>
            <a:r>
              <a:rPr lang="ru-RU" sz="1300" b="1" dirty="0" smtClean="0">
                <a:latin typeface="+mn-lt"/>
              </a:rPr>
              <a:t>15.12</a:t>
            </a:r>
            <a:r>
              <a:rPr lang="ru-RU" sz="1300" dirty="0" smtClean="0">
                <a:latin typeface="+mn-lt"/>
              </a:rPr>
              <a:t> </a:t>
            </a:r>
            <a:r>
              <a:rPr lang="ru-RU" sz="1300" dirty="0">
                <a:latin typeface="+mn-lt"/>
              </a:rPr>
              <a:t>текущего финансового года</a:t>
            </a:r>
          </a:p>
        </p:txBody>
      </p:sp>
      <p:sp>
        <p:nvSpPr>
          <p:cNvPr id="128" name="Овал 127"/>
          <p:cNvSpPr/>
          <p:nvPr/>
        </p:nvSpPr>
        <p:spPr>
          <a:xfrm>
            <a:off x="4200670" y="5390817"/>
            <a:ext cx="146250" cy="180000"/>
          </a:xfrm>
          <a:prstGeom prst="ellipse">
            <a:avLst/>
          </a:prstGeom>
          <a:solidFill>
            <a:schemeClr val="bg1"/>
          </a:solidFill>
          <a:ln>
            <a:solidFill>
              <a:schemeClr val="tx1"/>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sp>
      <p:sp>
        <p:nvSpPr>
          <p:cNvPr id="130" name="Овал 129"/>
          <p:cNvSpPr/>
          <p:nvPr/>
        </p:nvSpPr>
        <p:spPr>
          <a:xfrm>
            <a:off x="6402574" y="5387483"/>
            <a:ext cx="146250" cy="180000"/>
          </a:xfrm>
          <a:prstGeom prst="ellipse">
            <a:avLst/>
          </a:prstGeom>
          <a:solidFill>
            <a:schemeClr val="bg1"/>
          </a:solidFill>
          <a:ln>
            <a:solidFill>
              <a:schemeClr val="tx1"/>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sp>
      <p:sp>
        <p:nvSpPr>
          <p:cNvPr id="58" name="TextBox 57"/>
          <p:cNvSpPr txBox="1"/>
          <p:nvPr/>
        </p:nvSpPr>
        <p:spPr>
          <a:xfrm>
            <a:off x="275566" y="3851967"/>
            <a:ext cx="2405814" cy="1246495"/>
          </a:xfrm>
          <a:prstGeom prst="rect">
            <a:avLst/>
          </a:prstGeom>
          <a:noFill/>
        </p:spPr>
        <p:txBody>
          <a:bodyPr wrap="square" rtlCol="0">
            <a:spAutoFit/>
          </a:bodyPr>
          <a:lstStyle/>
          <a:p>
            <a:pPr algn="ctr"/>
            <a:r>
              <a:rPr lang="ru-RU" sz="1250" b="1" dirty="0"/>
              <a:t>Подача</a:t>
            </a:r>
            <a:r>
              <a:rPr lang="ru-RU" sz="1250" dirty="0"/>
              <a:t> страхователем </a:t>
            </a:r>
            <a:r>
              <a:rPr lang="ru-RU" sz="1250" dirty="0" smtClean="0"/>
              <a:t>заявления о возмещении расходов с приложением документов, подтверждающих проведение мероприятий</a:t>
            </a:r>
            <a:endParaRPr lang="ru-RU" sz="1250" dirty="0"/>
          </a:p>
        </p:txBody>
      </p:sp>
      <p:sp>
        <p:nvSpPr>
          <p:cNvPr id="59" name="Овал 58"/>
          <p:cNvSpPr/>
          <p:nvPr/>
        </p:nvSpPr>
        <p:spPr>
          <a:xfrm>
            <a:off x="8213103" y="5387777"/>
            <a:ext cx="146250" cy="180000"/>
          </a:xfrm>
          <a:prstGeom prst="ellipse">
            <a:avLst/>
          </a:prstGeom>
          <a:solidFill>
            <a:schemeClr val="bg1"/>
          </a:solidFill>
          <a:ln>
            <a:solidFill>
              <a:schemeClr val="tx1"/>
            </a:solidFill>
          </a:ln>
        </p:spPr>
        <p:style>
          <a:lnRef idx="2">
            <a:scrgbClr r="0" g="0" b="0"/>
          </a:lnRef>
          <a:fillRef idx="1">
            <a:scrgbClr r="0" g="0" b="0"/>
          </a:fillRef>
          <a:effectRef idx="0">
            <a:schemeClr val="lt1">
              <a:hueOff val="0"/>
              <a:satOff val="0"/>
              <a:lumOff val="0"/>
              <a:alphaOff val="0"/>
            </a:schemeClr>
          </a:effectRef>
          <a:fontRef idx="minor">
            <a:schemeClr val="dk1">
              <a:hueOff val="0"/>
              <a:satOff val="0"/>
              <a:lumOff val="0"/>
              <a:alphaOff val="0"/>
            </a:schemeClr>
          </a:fontRef>
        </p:style>
      </p:sp>
      <p:sp>
        <p:nvSpPr>
          <p:cNvPr id="2" name="Двойная стрелка вверх/вниз 1"/>
          <p:cNvSpPr/>
          <p:nvPr/>
        </p:nvSpPr>
        <p:spPr>
          <a:xfrm>
            <a:off x="6420660" y="5944121"/>
            <a:ext cx="128164" cy="321215"/>
          </a:xfrm>
          <a:prstGeom prst="up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dirty="0" smtClean="0"/>
              <a:t>                                                 </a:t>
            </a:r>
            <a:endParaRPr lang="ru-RU" dirty="0"/>
          </a:p>
        </p:txBody>
      </p:sp>
      <p:grpSp>
        <p:nvGrpSpPr>
          <p:cNvPr id="54" name="Group 47">
            <a:extLst>
              <a:ext uri="{FF2B5EF4-FFF2-40B4-BE49-F238E27FC236}">
                <a16:creationId xmlns:a16="http://schemas.microsoft.com/office/drawing/2014/main" xmlns="" id="{A19E95C1-44B7-5941-A77E-45C75DB8EAFB}"/>
              </a:ext>
            </a:extLst>
          </p:cNvPr>
          <p:cNvGrpSpPr/>
          <p:nvPr/>
        </p:nvGrpSpPr>
        <p:grpSpPr>
          <a:xfrm>
            <a:off x="147152" y="176847"/>
            <a:ext cx="557244" cy="806651"/>
            <a:chOff x="634994" y="7556702"/>
            <a:chExt cx="914452" cy="1075534"/>
          </a:xfrm>
        </p:grpSpPr>
        <p:pic>
          <p:nvPicPr>
            <p:cNvPr id="55" name="object 5">
              <a:extLst>
                <a:ext uri="{FF2B5EF4-FFF2-40B4-BE49-F238E27FC236}">
                  <a16:creationId xmlns:a16="http://schemas.microsoft.com/office/drawing/2014/main" xmlns="" id="{0ECA3D47-D73F-E14C-8F56-3257F3C5B0B2}"/>
                </a:ext>
              </a:extLst>
            </p:cNvPr>
            <p:cNvPicPr/>
            <p:nvPr/>
          </p:nvPicPr>
          <p:blipFill>
            <a:blip r:embed="rId4" cstate="print"/>
            <a:stretch>
              <a:fillRect/>
            </a:stretch>
          </p:blipFill>
          <p:spPr>
            <a:xfrm>
              <a:off x="637218" y="8429396"/>
              <a:ext cx="163266" cy="78676"/>
            </a:xfrm>
            <a:prstGeom prst="rect">
              <a:avLst/>
            </a:prstGeom>
          </p:spPr>
        </p:pic>
        <p:pic>
          <p:nvPicPr>
            <p:cNvPr id="56" name="object 6">
              <a:extLst>
                <a:ext uri="{FF2B5EF4-FFF2-40B4-BE49-F238E27FC236}">
                  <a16:creationId xmlns:a16="http://schemas.microsoft.com/office/drawing/2014/main" xmlns="" id="{54DFBAC4-6384-4043-B7AB-6E477911FD37}"/>
                </a:ext>
              </a:extLst>
            </p:cNvPr>
            <p:cNvPicPr/>
            <p:nvPr/>
          </p:nvPicPr>
          <p:blipFill>
            <a:blip r:embed="rId5" cstate="print"/>
            <a:stretch>
              <a:fillRect/>
            </a:stretch>
          </p:blipFill>
          <p:spPr>
            <a:xfrm>
              <a:off x="822641" y="8430279"/>
              <a:ext cx="341118" cy="89959"/>
            </a:xfrm>
            <a:prstGeom prst="rect">
              <a:avLst/>
            </a:prstGeom>
          </p:spPr>
        </p:pic>
        <p:sp>
          <p:nvSpPr>
            <p:cNvPr id="60" name="object 7">
              <a:extLst>
                <a:ext uri="{FF2B5EF4-FFF2-40B4-BE49-F238E27FC236}">
                  <a16:creationId xmlns:a16="http://schemas.microsoft.com/office/drawing/2014/main" xmlns="" id="{B360366A-6229-D34C-8ABD-0984FCC8EDD8}"/>
                </a:ext>
              </a:extLst>
            </p:cNvPr>
            <p:cNvSpPr/>
            <p:nvPr/>
          </p:nvSpPr>
          <p:spPr>
            <a:xfrm>
              <a:off x="1192096" y="8430277"/>
              <a:ext cx="62230" cy="77470"/>
            </a:xfrm>
            <a:custGeom>
              <a:avLst/>
              <a:gdLst/>
              <a:ahLst/>
              <a:cxnLst/>
              <a:rect l="l" t="t" r="r" b="b"/>
              <a:pathLst>
                <a:path w="62230" h="77470">
                  <a:moveTo>
                    <a:pt x="10883" y="0"/>
                  </a:moveTo>
                  <a:lnTo>
                    <a:pt x="0" y="0"/>
                  </a:lnTo>
                  <a:lnTo>
                    <a:pt x="0" y="76923"/>
                  </a:lnTo>
                  <a:lnTo>
                    <a:pt x="31750" y="76923"/>
                  </a:lnTo>
                  <a:lnTo>
                    <a:pt x="44600" y="75284"/>
                  </a:lnTo>
                  <a:lnTo>
                    <a:pt x="54124" y="70399"/>
                  </a:lnTo>
                  <a:lnTo>
                    <a:pt x="55698" y="68249"/>
                  </a:lnTo>
                  <a:lnTo>
                    <a:pt x="10883" y="68249"/>
                  </a:lnTo>
                  <a:lnTo>
                    <a:pt x="10883" y="35483"/>
                  </a:lnTo>
                  <a:lnTo>
                    <a:pt x="56574" y="35483"/>
                  </a:lnTo>
                  <a:lnTo>
                    <a:pt x="54738" y="32935"/>
                  </a:lnTo>
                  <a:lnTo>
                    <a:pt x="45848" y="28348"/>
                  </a:lnTo>
                  <a:lnTo>
                    <a:pt x="33731" y="26809"/>
                  </a:lnTo>
                  <a:lnTo>
                    <a:pt x="10883" y="26809"/>
                  </a:lnTo>
                  <a:lnTo>
                    <a:pt x="10883" y="0"/>
                  </a:lnTo>
                  <a:close/>
                </a:path>
                <a:path w="62230" h="77470">
                  <a:moveTo>
                    <a:pt x="56574" y="35483"/>
                  </a:moveTo>
                  <a:lnTo>
                    <a:pt x="44170" y="35483"/>
                  </a:lnTo>
                  <a:lnTo>
                    <a:pt x="51079" y="40436"/>
                  </a:lnTo>
                  <a:lnTo>
                    <a:pt x="51079" y="51320"/>
                  </a:lnTo>
                  <a:lnTo>
                    <a:pt x="49782" y="58643"/>
                  </a:lnTo>
                  <a:lnTo>
                    <a:pt x="45972" y="63942"/>
                  </a:lnTo>
                  <a:lnTo>
                    <a:pt x="39769" y="67163"/>
                  </a:lnTo>
                  <a:lnTo>
                    <a:pt x="31292" y="68249"/>
                  </a:lnTo>
                  <a:lnTo>
                    <a:pt x="55698" y="68249"/>
                  </a:lnTo>
                  <a:lnTo>
                    <a:pt x="60042" y="62318"/>
                  </a:lnTo>
                  <a:lnTo>
                    <a:pt x="62077" y="51092"/>
                  </a:lnTo>
                  <a:lnTo>
                    <a:pt x="60211" y="40531"/>
                  </a:lnTo>
                  <a:lnTo>
                    <a:pt x="56574" y="35483"/>
                  </a:lnTo>
                  <a:close/>
                </a:path>
              </a:pathLst>
            </a:custGeom>
            <a:solidFill>
              <a:srgbClr val="58595B"/>
            </a:solidFill>
          </p:spPr>
          <p:txBody>
            <a:bodyPr wrap="square" lIns="0" tIns="0" rIns="0" bIns="0" rtlCol="0"/>
            <a:lstStyle/>
            <a:p>
              <a:endParaRPr sz="1350"/>
            </a:p>
          </p:txBody>
        </p:sp>
        <p:pic>
          <p:nvPicPr>
            <p:cNvPr id="70" name="object 8">
              <a:extLst>
                <a:ext uri="{FF2B5EF4-FFF2-40B4-BE49-F238E27FC236}">
                  <a16:creationId xmlns:a16="http://schemas.microsoft.com/office/drawing/2014/main" xmlns="" id="{2A0B9DA9-576E-5F45-98B3-DDCEC0390609}"/>
                </a:ext>
              </a:extLst>
            </p:cNvPr>
            <p:cNvPicPr/>
            <p:nvPr/>
          </p:nvPicPr>
          <p:blipFill>
            <a:blip r:embed="rId6" cstate="print"/>
            <a:stretch>
              <a:fillRect/>
            </a:stretch>
          </p:blipFill>
          <p:spPr>
            <a:xfrm>
              <a:off x="1274796" y="8430279"/>
              <a:ext cx="66154" cy="76911"/>
            </a:xfrm>
            <a:prstGeom prst="rect">
              <a:avLst/>
            </a:prstGeom>
          </p:spPr>
        </p:pic>
        <p:pic>
          <p:nvPicPr>
            <p:cNvPr id="71" name="object 9">
              <a:extLst>
                <a:ext uri="{FF2B5EF4-FFF2-40B4-BE49-F238E27FC236}">
                  <a16:creationId xmlns:a16="http://schemas.microsoft.com/office/drawing/2014/main" xmlns="" id="{920488C4-F170-904D-8568-912251DB6E3B}"/>
                </a:ext>
              </a:extLst>
            </p:cNvPr>
            <p:cNvPicPr/>
            <p:nvPr/>
          </p:nvPicPr>
          <p:blipFill>
            <a:blip r:embed="rId7" cstate="print"/>
            <a:stretch>
              <a:fillRect/>
            </a:stretch>
          </p:blipFill>
          <p:spPr>
            <a:xfrm>
              <a:off x="1369272" y="8430277"/>
              <a:ext cx="85153" cy="76923"/>
            </a:xfrm>
            <a:prstGeom prst="rect">
              <a:avLst/>
            </a:prstGeom>
          </p:spPr>
        </p:pic>
        <p:sp>
          <p:nvSpPr>
            <p:cNvPr id="72" name="object 10">
              <a:extLst>
                <a:ext uri="{FF2B5EF4-FFF2-40B4-BE49-F238E27FC236}">
                  <a16:creationId xmlns:a16="http://schemas.microsoft.com/office/drawing/2014/main" xmlns="" id="{2EC8B7FF-7F96-304A-AF0B-09A5706CB567}"/>
                </a:ext>
              </a:extLst>
            </p:cNvPr>
            <p:cNvSpPr/>
            <p:nvPr/>
          </p:nvSpPr>
          <p:spPr>
            <a:xfrm>
              <a:off x="1482771" y="8430279"/>
              <a:ext cx="66675" cy="77470"/>
            </a:xfrm>
            <a:custGeom>
              <a:avLst/>
              <a:gdLst/>
              <a:ahLst/>
              <a:cxnLst/>
              <a:rect l="l" t="t" r="r" b="b"/>
              <a:pathLst>
                <a:path w="66675" h="77470">
                  <a:moveTo>
                    <a:pt x="66471" y="0"/>
                  </a:moveTo>
                  <a:lnTo>
                    <a:pt x="56349" y="0"/>
                  </a:lnTo>
                  <a:lnTo>
                    <a:pt x="10871" y="59334"/>
                  </a:lnTo>
                  <a:lnTo>
                    <a:pt x="10871" y="0"/>
                  </a:lnTo>
                  <a:lnTo>
                    <a:pt x="0" y="0"/>
                  </a:lnTo>
                  <a:lnTo>
                    <a:pt x="0" y="76911"/>
                  </a:lnTo>
                  <a:lnTo>
                    <a:pt x="10096" y="76911"/>
                  </a:lnTo>
                  <a:lnTo>
                    <a:pt x="55689" y="17691"/>
                  </a:lnTo>
                  <a:lnTo>
                    <a:pt x="55689" y="76911"/>
                  </a:lnTo>
                  <a:lnTo>
                    <a:pt x="66471" y="76911"/>
                  </a:lnTo>
                  <a:lnTo>
                    <a:pt x="66471" y="0"/>
                  </a:lnTo>
                  <a:close/>
                </a:path>
              </a:pathLst>
            </a:custGeom>
            <a:solidFill>
              <a:srgbClr val="58595B"/>
            </a:solidFill>
          </p:spPr>
          <p:txBody>
            <a:bodyPr wrap="square" lIns="0" tIns="0" rIns="0" bIns="0" rtlCol="0"/>
            <a:lstStyle/>
            <a:p>
              <a:endParaRPr sz="1350"/>
            </a:p>
          </p:txBody>
        </p:sp>
        <p:pic>
          <p:nvPicPr>
            <p:cNvPr id="73" name="object 11">
              <a:extLst>
                <a:ext uri="{FF2B5EF4-FFF2-40B4-BE49-F238E27FC236}">
                  <a16:creationId xmlns:a16="http://schemas.microsoft.com/office/drawing/2014/main" xmlns="" id="{86F243BE-F416-A648-BCFC-B667C51B2616}"/>
                </a:ext>
              </a:extLst>
            </p:cNvPr>
            <p:cNvPicPr/>
            <p:nvPr/>
          </p:nvPicPr>
          <p:blipFill>
            <a:blip r:embed="rId8" cstate="print"/>
            <a:stretch>
              <a:fillRect/>
            </a:stretch>
          </p:blipFill>
          <p:spPr>
            <a:xfrm>
              <a:off x="634994" y="8541165"/>
              <a:ext cx="188554" cy="82626"/>
            </a:xfrm>
            <a:prstGeom prst="rect">
              <a:avLst/>
            </a:prstGeom>
          </p:spPr>
        </p:pic>
        <p:pic>
          <p:nvPicPr>
            <p:cNvPr id="74" name="object 12">
              <a:extLst>
                <a:ext uri="{FF2B5EF4-FFF2-40B4-BE49-F238E27FC236}">
                  <a16:creationId xmlns:a16="http://schemas.microsoft.com/office/drawing/2014/main" xmlns="" id="{596D7822-8887-3A47-97D1-FB22B43410C1}"/>
                </a:ext>
              </a:extLst>
            </p:cNvPr>
            <p:cNvPicPr/>
            <p:nvPr/>
          </p:nvPicPr>
          <p:blipFill>
            <a:blip r:embed="rId9" cstate="print"/>
            <a:stretch>
              <a:fillRect/>
            </a:stretch>
          </p:blipFill>
          <p:spPr>
            <a:xfrm>
              <a:off x="845724" y="8544010"/>
              <a:ext cx="164275" cy="88226"/>
            </a:xfrm>
            <a:prstGeom prst="rect">
              <a:avLst/>
            </a:prstGeom>
          </p:spPr>
        </p:pic>
        <p:pic>
          <p:nvPicPr>
            <p:cNvPr id="75" name="object 13">
              <a:extLst>
                <a:ext uri="{FF2B5EF4-FFF2-40B4-BE49-F238E27FC236}">
                  <a16:creationId xmlns:a16="http://schemas.microsoft.com/office/drawing/2014/main" xmlns="" id="{D8B163FE-8973-404D-8E08-58D9EF9B9606}"/>
                </a:ext>
              </a:extLst>
            </p:cNvPr>
            <p:cNvPicPr/>
            <p:nvPr/>
          </p:nvPicPr>
          <p:blipFill>
            <a:blip r:embed="rId10" cstate="print"/>
            <a:stretch>
              <a:fillRect/>
            </a:stretch>
          </p:blipFill>
          <p:spPr>
            <a:xfrm>
              <a:off x="1057757" y="8543142"/>
              <a:ext cx="319289" cy="78663"/>
            </a:xfrm>
            <a:prstGeom prst="rect">
              <a:avLst/>
            </a:prstGeom>
          </p:spPr>
        </p:pic>
        <p:pic>
          <p:nvPicPr>
            <p:cNvPr id="76" name="object 14">
              <a:extLst>
                <a:ext uri="{FF2B5EF4-FFF2-40B4-BE49-F238E27FC236}">
                  <a16:creationId xmlns:a16="http://schemas.microsoft.com/office/drawing/2014/main" xmlns="" id="{7E5F990C-0C85-284A-BA6B-BD014A99F8EE}"/>
                </a:ext>
              </a:extLst>
            </p:cNvPr>
            <p:cNvPicPr/>
            <p:nvPr/>
          </p:nvPicPr>
          <p:blipFill>
            <a:blip r:embed="rId11" cstate="print"/>
            <a:stretch>
              <a:fillRect/>
            </a:stretch>
          </p:blipFill>
          <p:spPr>
            <a:xfrm>
              <a:off x="1396605" y="8544012"/>
              <a:ext cx="66471" cy="76911"/>
            </a:xfrm>
            <a:prstGeom prst="rect">
              <a:avLst/>
            </a:prstGeom>
          </p:spPr>
        </p:pic>
        <p:pic>
          <p:nvPicPr>
            <p:cNvPr id="77" name="object 15">
              <a:extLst>
                <a:ext uri="{FF2B5EF4-FFF2-40B4-BE49-F238E27FC236}">
                  <a16:creationId xmlns:a16="http://schemas.microsoft.com/office/drawing/2014/main" xmlns="" id="{DA5A55AC-4B6C-514F-83B9-4B935DBE48ED}"/>
                </a:ext>
              </a:extLst>
            </p:cNvPr>
            <p:cNvPicPr/>
            <p:nvPr/>
          </p:nvPicPr>
          <p:blipFill>
            <a:blip r:embed="rId12" cstate="print"/>
            <a:stretch>
              <a:fillRect/>
            </a:stretch>
          </p:blipFill>
          <p:spPr>
            <a:xfrm>
              <a:off x="1482771" y="8544012"/>
              <a:ext cx="66471" cy="76911"/>
            </a:xfrm>
            <a:prstGeom prst="rect">
              <a:avLst/>
            </a:prstGeom>
          </p:spPr>
        </p:pic>
        <p:sp>
          <p:nvSpPr>
            <p:cNvPr id="78" name="object 16">
              <a:extLst>
                <a:ext uri="{FF2B5EF4-FFF2-40B4-BE49-F238E27FC236}">
                  <a16:creationId xmlns:a16="http://schemas.microsoft.com/office/drawing/2014/main" xmlns="" id="{F3D7E595-2F2D-CE4B-8312-46BC95AF60EB}"/>
                </a:ext>
              </a:extLst>
            </p:cNvPr>
            <p:cNvSpPr/>
            <p:nvPr/>
          </p:nvSpPr>
          <p:spPr>
            <a:xfrm>
              <a:off x="1489430" y="8408555"/>
              <a:ext cx="54610" cy="8255"/>
            </a:xfrm>
            <a:custGeom>
              <a:avLst/>
              <a:gdLst/>
              <a:ahLst/>
              <a:cxnLst/>
              <a:rect l="l" t="t" r="r" b="b"/>
              <a:pathLst>
                <a:path w="54609" h="8254">
                  <a:moveTo>
                    <a:pt x="54533" y="0"/>
                  </a:moveTo>
                  <a:lnTo>
                    <a:pt x="0" y="0"/>
                  </a:lnTo>
                  <a:lnTo>
                    <a:pt x="0" y="8115"/>
                  </a:lnTo>
                  <a:lnTo>
                    <a:pt x="54533" y="8115"/>
                  </a:lnTo>
                  <a:lnTo>
                    <a:pt x="54533" y="0"/>
                  </a:lnTo>
                  <a:close/>
                </a:path>
              </a:pathLst>
            </a:custGeom>
            <a:solidFill>
              <a:srgbClr val="58595B"/>
            </a:solidFill>
          </p:spPr>
          <p:txBody>
            <a:bodyPr wrap="square" lIns="0" tIns="0" rIns="0" bIns="0" rtlCol="0"/>
            <a:lstStyle/>
            <a:p>
              <a:endParaRPr sz="1350"/>
            </a:p>
          </p:txBody>
        </p:sp>
        <p:pic>
          <p:nvPicPr>
            <p:cNvPr id="79" name="object 17">
              <a:extLst>
                <a:ext uri="{FF2B5EF4-FFF2-40B4-BE49-F238E27FC236}">
                  <a16:creationId xmlns:a16="http://schemas.microsoft.com/office/drawing/2014/main" xmlns="" id="{34418427-8B52-414E-A3C5-A4EDAE0BD4DC}"/>
                </a:ext>
              </a:extLst>
            </p:cNvPr>
            <p:cNvPicPr/>
            <p:nvPr/>
          </p:nvPicPr>
          <p:blipFill>
            <a:blip r:embed="rId13" cstate="print"/>
            <a:stretch>
              <a:fillRect/>
            </a:stretch>
          </p:blipFill>
          <p:spPr>
            <a:xfrm>
              <a:off x="644093" y="7556702"/>
              <a:ext cx="895848" cy="769188"/>
            </a:xfrm>
            <a:prstGeom prst="rect">
              <a:avLst/>
            </a:prstGeom>
          </p:spPr>
        </p:pic>
      </p:grpSp>
      <p:sp>
        <p:nvSpPr>
          <p:cNvPr id="61" name="Стрелка вправо с вырезом 60"/>
          <p:cNvSpPr/>
          <p:nvPr/>
        </p:nvSpPr>
        <p:spPr>
          <a:xfrm>
            <a:off x="198252" y="2359780"/>
            <a:ext cx="9601761" cy="586749"/>
          </a:xfrm>
          <a:prstGeom prst="notchedRightArrow">
            <a:avLst/>
          </a:prstGeom>
          <a:blipFill rotWithShape="0">
            <a:blip r:embed="rId3"/>
            <a:stretch>
              <a:fillRect/>
            </a:stretch>
          </a:blipFill>
        </p:spPr>
        <p:style>
          <a:lnRef idx="0">
            <a:schemeClr val="dk1">
              <a:hueOff val="0"/>
              <a:satOff val="0"/>
              <a:lumOff val="0"/>
              <a:alphaOff val="0"/>
            </a:schemeClr>
          </a:lnRef>
          <a:fillRef idx="1">
            <a:scrgbClr r="0" g="0" b="0"/>
          </a:fillRef>
          <a:effectRef idx="0">
            <a:schemeClr val="dk1">
              <a:tint val="40000"/>
              <a:hueOff val="0"/>
              <a:satOff val="0"/>
              <a:lumOff val="0"/>
              <a:alphaOff val="0"/>
            </a:schemeClr>
          </a:effectRef>
          <a:fontRef idx="minor">
            <a:schemeClr val="dk1">
              <a:hueOff val="0"/>
              <a:satOff val="0"/>
              <a:lumOff val="0"/>
              <a:alphaOff val="0"/>
            </a:schemeClr>
          </a:fontRef>
        </p:style>
      </p:sp>
    </p:spTree>
    <p:extLst>
      <p:ext uri="{BB962C8B-B14F-4D97-AF65-F5344CB8AC3E}">
        <p14:creationId xmlns:p14="http://schemas.microsoft.com/office/powerpoint/2010/main" val="2082389854"/>
      </p:ext>
    </p:extLst>
  </p:cSld>
  <p:clrMapOvr>
    <a:masterClrMapping/>
  </p:clrMapOvr>
  <p:timing>
    <p:tnLst>
      <p:par>
        <p:cTn id="1" dur="indefinite" restart="never" nodeType="tmRoot"/>
      </p:par>
    </p:tnLst>
  </p:timing>
</p:sld>
</file>

<file path=ppt/theme/theme1.xml><?xml version="1.0" encoding="utf-8"?>
<a:theme xmlns:a="http://schemas.openxmlformats.org/drawingml/2006/main" name="БК3">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9190</TotalTime>
  <Words>3669</Words>
  <Application>Microsoft Office PowerPoint</Application>
  <PresentationFormat>Лист A4 (210x297 мм)</PresentationFormat>
  <Paragraphs>397</Paragraphs>
  <Slides>47</Slides>
  <Notes>6</Notes>
  <HiddenSlides>0</HiddenSlides>
  <MMClips>0</MMClips>
  <ScaleCrop>false</ScaleCrop>
  <HeadingPairs>
    <vt:vector size="4" baseType="variant">
      <vt:variant>
        <vt:lpstr>Тема</vt:lpstr>
      </vt:variant>
      <vt:variant>
        <vt:i4>1</vt:i4>
      </vt:variant>
      <vt:variant>
        <vt:lpstr>Заголовки слайдов</vt:lpstr>
      </vt:variant>
      <vt:variant>
        <vt:i4>47</vt:i4>
      </vt:variant>
    </vt:vector>
  </HeadingPairs>
  <TitlesOfParts>
    <vt:vector size="48" baseType="lpstr">
      <vt:lpstr>БК3</vt:lpstr>
      <vt:lpstr>Презентация PowerPoint</vt:lpstr>
      <vt:lpstr>Презентация PowerPoint</vt:lpstr>
      <vt:lpstr>Презентация PowerPoint</vt:lpstr>
      <vt:lpstr>СОВЕРШЕНСТВОВАНИЕ ФИНАНСОВОГО ОБЕСПЕЧЕНИЯ ПРЕДУПРЕДИТЕЛЬНЫХ МЕР (ФОПМ)</vt:lpstr>
      <vt:lpstr>Презентация PowerPoint</vt:lpstr>
      <vt:lpstr>НОВЫЙ МЕХАНИЗМ ФОПМ с 01.01.2025</vt:lpstr>
      <vt:lpstr>Презентация PowerPoint</vt:lpstr>
      <vt:lpstr>Презентация PowerPoint</vt:lpstr>
      <vt:lpstr>Презентация PowerPoint</vt:lpstr>
      <vt:lpstr>Федеральный закон от 24.07.1998 N 125-ФЗ  "Об обязательном социальном страховании от несчастных случаев на производстве и профессиональных заболеваний"</vt:lpstr>
      <vt:lpstr>Презентация PowerPoint</vt:lpstr>
      <vt:lpstr>Презентация PowerPoint</vt:lpstr>
      <vt:lpstr>Презентация PowerPoint</vt:lpstr>
      <vt:lpstr>Объемы средств, направляемые на финансовое обеспечение предупредительных мер мер</vt:lpstr>
      <vt:lpstr>Презентация PowerPoint</vt:lpstr>
      <vt:lpstr>Презентация PowerPoint</vt:lpstr>
      <vt:lpstr>Мероприятия по финансовому обеспечению предупредительных мер</vt:lpstr>
      <vt:lpstr>Мероприятия по финансовому обеспечению предупредительных мер</vt:lpstr>
      <vt:lpstr>Презентация PowerPoint</vt:lpstr>
      <vt:lpstr>Презентация PowerPoint</vt:lpstr>
      <vt:lpstr>Пример плана ФОПМ</vt:lpstr>
      <vt:lpstr>Презентация PowerPoint</vt:lpstr>
      <vt:lpstr>Презентация PowerPoint</vt:lpstr>
      <vt:lpstr>Презентация PowerPoint</vt:lpstr>
      <vt:lpstr>Презентация PowerPoint</vt:lpstr>
      <vt:lpstr>ВАЖНО !!!</vt:lpstr>
      <vt:lpstr>Принятие решения о ФОПМ  п.5 Правил</vt:lpstr>
      <vt:lpstr>Основания для отказа  в ФОПМ (п.6 Правил)</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Основания для отказа возмещении расходов на ФОПМ (п.17 Правил)</vt:lpstr>
      <vt:lpstr>Контроль страховщика  п.19 Правил </vt:lpstr>
      <vt:lpstr>Презентация PowerPoint</vt:lpstr>
      <vt:lpstr> д) санаторно-курортное лечение работников, занятых на работах с вредными и (или) опасными производственными факторами (исключая размещение в номерах высшей категории);  н) санаторно-курортное лечение работников не ранее чем за пять лет до достижения ими возраста, дающего право на назначение страховой пенсии по старости в соответствии с пенсионным законодательством (исключая размещение в номерах высшей категории);   С заявлением предоставляются следующие документы: - заключительный акт врачебной комиссии по итогам проведения обязательных периодических медицинских осмотров (обследований) работников (далее - заключительный акт); - список работников, направляемых на санаторно-курортное лечение, с указанием рекомендаций, содержащихся в заключительном акте; - копии договоров с организацией, осуществляющей санаторно-курортное лечение работников, и (или) счетов на приобретение путевок (в случае если организация, осуществляющая санаторно-курортное лечение работников, является структурным подразделением страхователя, - копию положения о данном структурном подразделении страхователя и копию локального нормативного акта страхователя об организации санаторно-курортного лечения работников)  В случае привлечения сторонней организации (агента) к организации проведения санаторно-курортного лечения работников дополнительно предоставляется копия договора, заключенного страхователем с такой организацией (агентом), с указанием размера агентского вознаграждения, иной платы за посреднические услуги и (или) наценки, устанавливаемой агентом;  - калькуляцию стоимости путевки  - дополнительно, в случае включения в план ФОПМ  мероприятия «СКЛ предпенсионеров и пенсионеров - копию справки для получения путевки на санаторно-курортное лечение по форме  № 070/у </vt:lpstr>
      <vt:lpstr>Особенности направления средств на санаторно-курортное лечение работников  </vt:lpstr>
      <vt:lpstr>Особенности направления средств на санаторно-курортное лечение работников </vt:lpstr>
      <vt:lpstr>Особенности направления средств на санаторно-курортное лечение работников </vt:lpstr>
      <vt:lpstr>Особенности направления средств на санаторно-курортное лечение работников </vt:lpstr>
      <vt:lpstr>г) приобретение средств индивидуальной защиты</vt:lpstr>
      <vt:lpstr>с) проведение оценки профессиональных рисков (проводимой аккредитованной организацией)  </vt:lpstr>
      <vt:lpstr>Презентация PowerPoint</vt:lpstr>
      <vt:lpstr>СПАСИБО ЗА ВНИМАНИЕ!</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 бюджете  Архангельского регионального отделения  Фонда социального страхования Российской Федерации</dc:title>
  <dc:creator>Смирнова Екатерина Владимировна</dc:creator>
  <cp:lastModifiedBy>Наталья Игоревна Котлова</cp:lastModifiedBy>
  <cp:revision>638</cp:revision>
  <cp:lastPrinted>2025-02-05T10:52:45Z</cp:lastPrinted>
  <dcterms:created xsi:type="dcterms:W3CDTF">2014-11-21T15:38:07Z</dcterms:created>
  <dcterms:modified xsi:type="dcterms:W3CDTF">2025-02-10T12:38:53Z</dcterms:modified>
</cp:coreProperties>
</file>